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0" r:id="rId5"/>
    <p:sldId id="261" r:id="rId6"/>
    <p:sldId id="259" r:id="rId7"/>
    <p:sldId id="274" r:id="rId8"/>
    <p:sldId id="263" r:id="rId9"/>
    <p:sldId id="275" r:id="rId10"/>
    <p:sldId id="277" r:id="rId11"/>
    <p:sldId id="273" r:id="rId12"/>
    <p:sldId id="271" r:id="rId13"/>
    <p:sldId id="269" r:id="rId14"/>
    <p:sldId id="264" r:id="rId15"/>
    <p:sldId id="276" r:id="rId16"/>
    <p:sldId id="265" r:id="rId17"/>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98B3"/>
    <a:srgbClr val="2DB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96" autoAdjust="0"/>
  </p:normalViewPr>
  <p:slideViewPr>
    <p:cSldViewPr showGuides="1">
      <p:cViewPr>
        <p:scale>
          <a:sx n="100" d="100"/>
          <a:sy n="100" d="100"/>
        </p:scale>
        <p:origin x="-1768" y="-88"/>
      </p:cViewPr>
      <p:guideLst>
        <p:guide orient="horz" pos="635"/>
        <p:guide pos="5511"/>
        <p:guide pos="2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468F86-C29C-A94E-B4B4-A77A92B0F21F}" type="datetimeFigureOut">
              <a:rPr lang="en-US" smtClean="0"/>
              <a:t>27/06/15</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CFA887-3F60-2247-AF23-ECA873685127}" type="slidenum">
              <a:rPr lang="pt-BR" smtClean="0"/>
              <a:t>‹#›</a:t>
            </a:fld>
            <a:endParaRPr lang="pt-BR"/>
          </a:p>
        </p:txBody>
      </p:sp>
    </p:spTree>
    <p:extLst>
      <p:ext uri="{BB962C8B-B14F-4D97-AF65-F5344CB8AC3E}">
        <p14:creationId xmlns:p14="http://schemas.microsoft.com/office/powerpoint/2010/main" val="6933024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Normalmente confunde-se AGRESSIVIDADE com</a:t>
            </a:r>
            <a:r>
              <a:rPr lang="pt-BR" baseline="0" dirty="0" smtClean="0"/>
              <a:t> VIOLÊNCIA, quando, na verdade, são coisas distintas, como se perceberá adiante. Observar-se-á que o animal não é violento – pois a violência é uma atitude típica do ser humano – e que nele tanto quanto no homem está presente a agressividade como energia que faculta evolução, sem bem direcionada.</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2</a:t>
            </a:fld>
            <a:endParaRPr lang="pt-BR"/>
          </a:p>
        </p:txBody>
      </p:sp>
    </p:spTree>
    <p:extLst>
      <p:ext uri="{BB962C8B-B14F-4D97-AF65-F5344CB8AC3E}">
        <p14:creationId xmlns:p14="http://schemas.microsoft.com/office/powerpoint/2010/main" val="3510910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O Significado etimológico por si só nos esclarece que a agressividade é mola propulsora do</a:t>
            </a:r>
            <a:r>
              <a:rPr lang="pt-BR" baseline="0" dirty="0" smtClean="0"/>
              <a:t> progresso.</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3</a:t>
            </a:fld>
            <a:endParaRPr lang="pt-BR"/>
          </a:p>
        </p:txBody>
      </p:sp>
    </p:spTree>
    <p:extLst>
      <p:ext uri="{BB962C8B-B14F-4D97-AF65-F5344CB8AC3E}">
        <p14:creationId xmlns:p14="http://schemas.microsoft.com/office/powerpoint/2010/main" val="3523807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Tal é o que nos aponta Joanna de </a:t>
            </a:r>
            <a:r>
              <a:rPr lang="pt-BR" dirty="0" err="1" smtClean="0"/>
              <a:t>Ângelis</a:t>
            </a:r>
            <a:r>
              <a:rPr lang="pt-BR" dirty="0" smtClean="0"/>
              <a:t>, quando frisa que QUANDO BEM CONDUZIDA – do contrário gera violência (próximo slide) – é o que nos inspira coragem para alcançar O MELHOR no que empreendemos. É o oposto ao comodismo, ao ócio, etc.</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4</a:t>
            </a:fld>
            <a:endParaRPr lang="pt-BR"/>
          </a:p>
        </p:txBody>
      </p:sp>
    </p:spTree>
    <p:extLst>
      <p:ext uri="{BB962C8B-B14F-4D97-AF65-F5344CB8AC3E}">
        <p14:creationId xmlns:p14="http://schemas.microsoft.com/office/powerpoint/2010/main" val="3430209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A agressividade é um sentimento instintivo, já a violência é fruto da razão, mesmo quando fonte de atos bárbaros. É uma OPÇÃO! O homem,</a:t>
            </a:r>
            <a:r>
              <a:rPr lang="pt-BR" baseline="0" dirty="0" smtClean="0"/>
              <a:t> no uso de seu livre-arbítrio, </a:t>
            </a:r>
            <a:r>
              <a:rPr lang="pt-BR" dirty="0" smtClean="0"/>
              <a:t>escolhe agir com violência.</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5</a:t>
            </a:fld>
            <a:endParaRPr lang="pt-BR"/>
          </a:p>
        </p:txBody>
      </p:sp>
    </p:spTree>
    <p:extLst>
      <p:ext uri="{BB962C8B-B14F-4D97-AF65-F5344CB8AC3E}">
        <p14:creationId xmlns:p14="http://schemas.microsoft.com/office/powerpoint/2010/main" val="2297976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FUGACIDADE: qualidade do que é fugaz;</a:t>
            </a:r>
            <a:r>
              <a:rPr lang="pt-BR" baseline="0" dirty="0" smtClean="0"/>
              <a:t> efêmero, transitório, que foge com rapidez, desaparece/acaba rápido.</a:t>
            </a:r>
          </a:p>
          <a:p>
            <a:endParaRPr lang="pt-BR" baseline="0" dirty="0" smtClean="0"/>
          </a:p>
          <a:p>
            <a:r>
              <a:rPr lang="pt-BR" baseline="0" dirty="0" smtClean="0"/>
              <a:t>Aspectos muito presentes nos dias atuais (efemeridade das coisas/relações, medo, pressa, solidão e ansiedade) causam frustração naquele que não tem esperança no futuro. Para aquele que não enxerga senão o agora e não reconhece o próximo como seu irmão, seu igual, a porta da violência está sempre aberta.</a:t>
            </a:r>
          </a:p>
          <a:p>
            <a:endParaRPr lang="pt-BR" baseline="0" dirty="0" smtClean="0"/>
          </a:p>
          <a:p>
            <a:r>
              <a:rPr lang="pt-BR" sz="1200" kern="1200" dirty="0" smtClean="0">
                <a:solidFill>
                  <a:schemeClr val="tx1"/>
                </a:solidFill>
                <a:latin typeface="+mn-lt"/>
                <a:ea typeface="+mn-ea"/>
                <a:cs typeface="+mn-cs"/>
              </a:rPr>
              <a:t>“Não diluído pela segurança psicológica adquirida mediante a fé religiosa, a reflexão, a psicoterapia acadêmica, a oração, [O MEDO] domina os recônditos do sentimento e exterioriza-se de forma infeliz na agressividade.” (mesma fonte citada no slide)</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7</a:t>
            </a:fld>
            <a:endParaRPr lang="pt-BR"/>
          </a:p>
        </p:txBody>
      </p:sp>
    </p:spTree>
    <p:extLst>
      <p:ext uri="{BB962C8B-B14F-4D97-AF65-F5344CB8AC3E}">
        <p14:creationId xmlns:p14="http://schemas.microsoft.com/office/powerpoint/2010/main" val="3359944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A falta de fé no futuro, consequência da visão materialista – origem desse vazio existencial</a:t>
            </a:r>
            <a:r>
              <a:rPr lang="pt-BR" baseline="0" dirty="0" smtClean="0"/>
              <a:t> mencionado por Joanna de </a:t>
            </a:r>
            <a:r>
              <a:rPr lang="pt-BR" baseline="0" dirty="0" err="1" smtClean="0"/>
              <a:t>Ângelis</a:t>
            </a:r>
            <a:r>
              <a:rPr lang="pt-BR" baseline="0" dirty="0" smtClean="0"/>
              <a:t> –, muitas vezes arrasta a criatura para a agressividade violenta.</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8</a:t>
            </a:fld>
            <a:endParaRPr lang="pt-BR"/>
          </a:p>
        </p:txBody>
      </p:sp>
    </p:spTree>
    <p:extLst>
      <p:ext uri="{BB962C8B-B14F-4D97-AF65-F5344CB8AC3E}">
        <p14:creationId xmlns:p14="http://schemas.microsoft.com/office/powerpoint/2010/main" val="730911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aseline="0" dirty="0" smtClean="0"/>
              <a:t>Os jornais (impressos ou televisivos), revistas, vídeos da internet que veiculam, com requinte de detalhes, material noticiando os atos mais violentos da humanidade devem ser evitados, pois não edificam nem são úteis. </a:t>
            </a:r>
            <a:r>
              <a:rPr lang="pt-BR" dirty="0" smtClean="0"/>
              <a:t>A mídia perturbada é um fator que estimula nosso ímpeto violento (agressividade negativa) e faz-nos cegos para a necessidade de transformação de </a:t>
            </a:r>
            <a:r>
              <a:rPr lang="pt-BR" baseline="0" dirty="0" smtClean="0"/>
              <a:t>hábitos infelizes, como... (próximo slide)</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9</a:t>
            </a:fld>
            <a:endParaRPr lang="pt-BR"/>
          </a:p>
        </p:txBody>
      </p:sp>
    </p:spTree>
    <p:extLst>
      <p:ext uri="{BB962C8B-B14F-4D97-AF65-F5344CB8AC3E}">
        <p14:creationId xmlns:p14="http://schemas.microsoft.com/office/powerpoint/2010/main" val="2773268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Assim como </a:t>
            </a:r>
            <a:r>
              <a:rPr lang="pt-BR" baseline="0" dirty="0" smtClean="0"/>
              <a:t>os demais vícios, físicos e morais, a agressividade atrai espíritos que se comprazem as vibrações correspondentes iniciando-se ou agravando-se um processo obsessivo.</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10</a:t>
            </a:fld>
            <a:endParaRPr lang="pt-BR"/>
          </a:p>
        </p:txBody>
      </p:sp>
    </p:spTree>
    <p:extLst>
      <p:ext uri="{BB962C8B-B14F-4D97-AF65-F5344CB8AC3E}">
        <p14:creationId xmlns:p14="http://schemas.microsoft.com/office/powerpoint/2010/main" val="2495625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São atitudes, costumes de proceder</a:t>
            </a:r>
            <a:r>
              <a:rPr lang="pt-BR" baseline="0" dirty="0" smtClean="0"/>
              <a:t> ou traços de </a:t>
            </a:r>
            <a:r>
              <a:rPr lang="pt-BR" dirty="0" smtClean="0"/>
              <a:t>nossa personalidade em que a agressividade (negativa) se manifesta e que se não notados e estudados com cuidado (no sentido da</a:t>
            </a:r>
            <a:r>
              <a:rPr lang="pt-BR" baseline="0" dirty="0" smtClean="0"/>
              <a:t> mudança</a:t>
            </a:r>
            <a:r>
              <a:rPr lang="pt-BR" dirty="0" smtClean="0"/>
              <a:t>) podem configurar um processo vicioso e de difícil combate, resultando em dores e débitos pungentes no futuro.</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11</a:t>
            </a:fld>
            <a:endParaRPr lang="pt-BR"/>
          </a:p>
        </p:txBody>
      </p:sp>
    </p:spTree>
    <p:extLst>
      <p:ext uri="{BB962C8B-B14F-4D97-AF65-F5344CB8AC3E}">
        <p14:creationId xmlns:p14="http://schemas.microsoft.com/office/powerpoint/2010/main" val="2643306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12</a:t>
            </a:fld>
            <a:endParaRPr lang="pt-BR"/>
          </a:p>
        </p:txBody>
      </p:sp>
    </p:spTree>
    <p:extLst>
      <p:ext uri="{BB962C8B-B14F-4D97-AF65-F5344CB8AC3E}">
        <p14:creationId xmlns:p14="http://schemas.microsoft.com/office/powerpoint/2010/main" val="2327053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Identificadas as atitudes inconvenientes, é preciso, então, canalizar a energia propulsora da agressividade (positiva) para objetivos nobres, construtivos, que nos confiram progresso e melhorem nossa relação com o próximo.</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13</a:t>
            </a:fld>
            <a:endParaRPr lang="pt-BR"/>
          </a:p>
        </p:txBody>
      </p:sp>
    </p:spTree>
    <p:extLst>
      <p:ext uri="{BB962C8B-B14F-4D97-AF65-F5344CB8AC3E}">
        <p14:creationId xmlns:p14="http://schemas.microsoft.com/office/powerpoint/2010/main" val="4059042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14</a:t>
            </a:fld>
            <a:endParaRPr lang="pt-BR"/>
          </a:p>
        </p:txBody>
      </p:sp>
    </p:spTree>
    <p:extLst>
      <p:ext uri="{BB962C8B-B14F-4D97-AF65-F5344CB8AC3E}">
        <p14:creationId xmlns:p14="http://schemas.microsoft.com/office/powerpoint/2010/main" val="1629103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Em outras palavras: conhecimento da vida futura (que revelar-nos-á nossa condição de espíritos imortais e, consequentemente, nossos deveres morais), autoconhecimento (que nos facultará o autocontrole e nos auxiliará no exercício do silêncio) e prática da caridade.</a:t>
            </a:r>
            <a:endParaRPr lang="pt-BR" dirty="0"/>
          </a:p>
        </p:txBody>
      </p:sp>
      <p:sp>
        <p:nvSpPr>
          <p:cNvPr id="4" name="Slide Number Placeholder 3"/>
          <p:cNvSpPr>
            <a:spLocks noGrp="1"/>
          </p:cNvSpPr>
          <p:nvPr>
            <p:ph type="sldNum" sz="quarter" idx="10"/>
          </p:nvPr>
        </p:nvSpPr>
        <p:spPr/>
        <p:txBody>
          <a:bodyPr/>
          <a:lstStyle/>
          <a:p>
            <a:fld id="{C6CFA887-3F60-2247-AF23-ECA873685127}" type="slidenum">
              <a:rPr lang="pt-BR" smtClean="0"/>
              <a:t>15</a:t>
            </a:fld>
            <a:endParaRPr lang="pt-BR"/>
          </a:p>
        </p:txBody>
      </p:sp>
    </p:spTree>
    <p:extLst>
      <p:ext uri="{BB962C8B-B14F-4D97-AF65-F5344CB8AC3E}">
        <p14:creationId xmlns:p14="http://schemas.microsoft.com/office/powerpoint/2010/main" val="4179372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0" y="0"/>
            <a:ext cx="9144000" cy="6858000"/>
          </a:xfrm>
          <a:prstGeom prst="rect">
            <a:avLst/>
          </a:prstGeom>
        </p:spPr>
      </p:pic>
      <p:sp>
        <p:nvSpPr>
          <p:cNvPr id="10" name="Freeform 9"/>
          <p:cNvSpPr/>
          <p:nvPr userDrawn="1"/>
        </p:nvSpPr>
        <p:spPr>
          <a:xfrm>
            <a:off x="-12700" y="-12700"/>
            <a:ext cx="7759700" cy="5054600"/>
          </a:xfrm>
          <a:custGeom>
            <a:avLst/>
            <a:gdLst>
              <a:gd name="connsiteX0" fmla="*/ 0 w 7759700"/>
              <a:gd name="connsiteY0" fmla="*/ 2641600 h 5054600"/>
              <a:gd name="connsiteX1" fmla="*/ 12700 w 7759700"/>
              <a:gd name="connsiteY1" fmla="*/ 0 h 5054600"/>
              <a:gd name="connsiteX2" fmla="*/ 7759700 w 7759700"/>
              <a:gd name="connsiteY2" fmla="*/ 0 h 5054600"/>
              <a:gd name="connsiteX3" fmla="*/ 2057400 w 7759700"/>
              <a:gd name="connsiteY3" fmla="*/ 5054600 h 5054600"/>
              <a:gd name="connsiteX4" fmla="*/ 0 w 7759700"/>
              <a:gd name="connsiteY4" fmla="*/ 2641600 h 505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9700" h="5054600">
                <a:moveTo>
                  <a:pt x="0" y="2641600"/>
                </a:moveTo>
                <a:cubicBezTo>
                  <a:pt x="4233" y="1761067"/>
                  <a:pt x="8467" y="880533"/>
                  <a:pt x="12700" y="0"/>
                </a:cubicBezTo>
                <a:lnTo>
                  <a:pt x="7759700" y="0"/>
                </a:lnTo>
                <a:lnTo>
                  <a:pt x="2057400" y="5054600"/>
                </a:lnTo>
                <a:lnTo>
                  <a:pt x="0" y="264160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pt-BR"/>
          </a:p>
        </p:txBody>
      </p:sp>
      <p:sp>
        <p:nvSpPr>
          <p:cNvPr id="7" name="Right Triangle 6"/>
          <p:cNvSpPr/>
          <p:nvPr/>
        </p:nvSpPr>
        <p:spPr>
          <a:xfrm>
            <a:off x="0" y="2647950"/>
            <a:ext cx="3571875" cy="421005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630104" y="1443269"/>
            <a:ext cx="5084474" cy="1559243"/>
          </a:xfrm>
        </p:spPr>
        <p:txBody>
          <a:bodyPr bIns="9144" anchor="b"/>
          <a:lstStyle>
            <a:lvl1pPr>
              <a:defRPr sz="4400"/>
            </a:lvl1pPr>
          </a:lstStyle>
          <a:p>
            <a:r>
              <a:rPr lang="x-none" dirty="0" smtClean="0"/>
              <a:t>Click to edit Master title style</a:t>
            </a:r>
            <a:endParaRPr lang="en-US" dirty="0"/>
          </a:p>
        </p:txBody>
      </p:sp>
      <p:sp>
        <p:nvSpPr>
          <p:cNvPr id="3" name="Subtitle 2"/>
          <p:cNvSpPr>
            <a:spLocks noGrp="1"/>
          </p:cNvSpPr>
          <p:nvPr>
            <p:ph type="subTitle" idx="1"/>
          </p:nvPr>
        </p:nvSpPr>
        <p:spPr>
          <a:xfrm rot="19140000">
            <a:off x="1142572" y="2284490"/>
            <a:ext cx="6511131" cy="541756"/>
          </a:xfrm>
        </p:spPr>
        <p:txBody>
          <a:bodyPr tIns="9144">
            <a:normAutofit/>
          </a:bodyPr>
          <a:lstStyle>
            <a:lvl1pPr marL="0" indent="0" algn="l">
              <a:buNone/>
              <a:defRPr kumimoji="0" lang="en-US" sz="1400" b="0" i="0" u="none" strike="noStrike" kern="1200" cap="small" spc="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x-none" dirty="0" smtClean="0"/>
              <a:t>Click to edit Master subtitle style</a:t>
            </a:r>
            <a:endParaRPr lang="en-US" dirty="0"/>
          </a:p>
        </p:txBody>
      </p:sp>
      <p:sp>
        <p:nvSpPr>
          <p:cNvPr id="4" name="Date Placeholder 3"/>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188913"/>
            <a:ext cx="8280400" cy="791815"/>
          </a:xfrm>
        </p:spPr>
        <p:txBody>
          <a:bodyPr/>
          <a:lstStyle>
            <a:lvl1pPr>
              <a:defRPr sz="3600"/>
            </a:lvl1pPr>
          </a:lstStyle>
          <a:p>
            <a:r>
              <a:rPr lang="x-none" dirty="0" smtClean="0"/>
              <a:t>Click to edit Master title style</a:t>
            </a:r>
            <a:endParaRPr lang="en-US" dirty="0"/>
          </a:p>
        </p:txBody>
      </p:sp>
      <p:sp>
        <p:nvSpPr>
          <p:cNvPr id="3" name="Content Placeholder 2"/>
          <p:cNvSpPr>
            <a:spLocks noGrp="1"/>
          </p:cNvSpPr>
          <p:nvPr>
            <p:ph idx="1"/>
          </p:nvPr>
        </p:nvSpPr>
        <p:spPr>
          <a:xfrm>
            <a:off x="468313" y="1100628"/>
            <a:ext cx="8280400" cy="3840540"/>
          </a:xfrm>
        </p:spPr>
        <p:txBody>
          <a:bodyPr anchor="ctr"/>
          <a:lstStyle>
            <a:lvl1pPr marL="0" indent="0" algn="just">
              <a:defRPr sz="2200"/>
            </a:lvl1pPr>
            <a:lvl2pPr marL="173736" indent="-173736" algn="just">
              <a:spcBef>
                <a:spcPts val="600"/>
              </a:spcBef>
              <a:buFont typeface="Lucida Grande"/>
              <a:buChar char="▸"/>
              <a:defRPr sz="2000"/>
            </a:lvl2pPr>
            <a:lvl3pPr marL="402336" indent="-164592" algn="just">
              <a:spcBef>
                <a:spcPts val="500"/>
              </a:spcBef>
              <a:buClr>
                <a:srgbClr val="2DB2E1"/>
              </a:buClr>
              <a:buFont typeface="Lucida Grande"/>
              <a:buChar char="▸"/>
              <a:defRPr sz="1800"/>
            </a:lvl3pPr>
            <a:lvl4pPr marL="630936" indent="-164592" algn="just">
              <a:spcBef>
                <a:spcPts val="400"/>
              </a:spcBef>
              <a:buClr>
                <a:srgbClr val="2B98B3"/>
              </a:buClr>
              <a:buFont typeface="Lucida Grande"/>
              <a:buChar char="▸"/>
              <a:defRPr sz="1700"/>
            </a:lvl4pPr>
            <a:lvl5pPr marL="1701800" indent="0" algn="r">
              <a:spcBef>
                <a:spcPts val="400"/>
              </a:spcBef>
              <a:spcAft>
                <a:spcPts val="1200"/>
              </a:spcAft>
              <a:buNone/>
              <a:defRPr sz="1500"/>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0" y="0"/>
            <a:ext cx="9144000" cy="6858000"/>
          </a:xfrm>
          <a:prstGeom prst="rect">
            <a:avLst/>
          </a:prstGeom>
        </p:spPr>
      </p:pic>
      <p:sp>
        <p:nvSpPr>
          <p:cNvPr id="9" name="Freeform 8"/>
          <p:cNvSpPr/>
          <p:nvPr userDrawn="1"/>
        </p:nvSpPr>
        <p:spPr>
          <a:xfrm>
            <a:off x="-12700" y="-12700"/>
            <a:ext cx="7759700" cy="5054600"/>
          </a:xfrm>
          <a:custGeom>
            <a:avLst/>
            <a:gdLst>
              <a:gd name="connsiteX0" fmla="*/ 0 w 7759700"/>
              <a:gd name="connsiteY0" fmla="*/ 2641600 h 5054600"/>
              <a:gd name="connsiteX1" fmla="*/ 12700 w 7759700"/>
              <a:gd name="connsiteY1" fmla="*/ 0 h 5054600"/>
              <a:gd name="connsiteX2" fmla="*/ 7759700 w 7759700"/>
              <a:gd name="connsiteY2" fmla="*/ 0 h 5054600"/>
              <a:gd name="connsiteX3" fmla="*/ 2057400 w 7759700"/>
              <a:gd name="connsiteY3" fmla="*/ 5054600 h 5054600"/>
              <a:gd name="connsiteX4" fmla="*/ 0 w 7759700"/>
              <a:gd name="connsiteY4" fmla="*/ 2641600 h 505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9700" h="5054600">
                <a:moveTo>
                  <a:pt x="0" y="2641600"/>
                </a:moveTo>
                <a:cubicBezTo>
                  <a:pt x="4233" y="1761067"/>
                  <a:pt x="8467" y="880533"/>
                  <a:pt x="12700" y="0"/>
                </a:cubicBezTo>
                <a:lnTo>
                  <a:pt x="7759700" y="0"/>
                </a:lnTo>
                <a:lnTo>
                  <a:pt x="2057400" y="5054600"/>
                </a:lnTo>
                <a:lnTo>
                  <a:pt x="0" y="264160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pt-BR"/>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06767" y="1868933"/>
            <a:ext cx="6101468" cy="1190145"/>
          </a:xfrm>
        </p:spPr>
        <p:txBody>
          <a:bodyPr bIns="9144" anchor="b"/>
          <a:lstStyle>
            <a:lvl1pPr algn="l">
              <a:defRPr kumimoji="0" lang="en-US" sz="4400" b="0" i="0" u="none" strike="noStrike" kern="1200" cap="all" spc="0" normalizeH="0" baseline="0" noProof="0" dirty="0" smtClean="0">
                <a:ln>
                  <a:noFill/>
                </a:ln>
                <a:solidFill>
                  <a:schemeClr val="tx1"/>
                </a:solidFill>
                <a:effectLst/>
                <a:uLnTx/>
                <a:uFillTx/>
                <a:latin typeface="Jadefedga[08]"/>
                <a:ea typeface="+mj-ea"/>
                <a:cs typeface="Jadefedga[0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x-none" dirty="0" smtClean="0"/>
              <a:t>Click to edit Master title style</a:t>
            </a:r>
            <a:endParaRPr lang="en-US" dirty="0"/>
          </a:p>
        </p:txBody>
      </p:sp>
      <p:sp>
        <p:nvSpPr>
          <p:cNvPr id="3" name="Text Placeholder 2"/>
          <p:cNvSpPr>
            <a:spLocks noGrp="1"/>
          </p:cNvSpPr>
          <p:nvPr>
            <p:ph type="body" idx="1"/>
          </p:nvPr>
        </p:nvSpPr>
        <p:spPr>
          <a:xfrm rot="19140000">
            <a:off x="284589" y="1213196"/>
            <a:ext cx="4277989" cy="1530828"/>
          </a:xfrm>
        </p:spPr>
        <p:txBody>
          <a:bodyPr anchor="b">
            <a:normAutofit/>
          </a:bodyPr>
          <a:lstStyle>
            <a:lvl1pPr marL="0" indent="0">
              <a:buNone/>
              <a:defRPr kumimoji="0" lang="en-US" sz="1800" b="0" i="0" u="none" strike="noStrike" kern="1200" cap="none" spc="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x-none" dirty="0" smtClean="0"/>
              <a:t>Click to edit Master text styles</a:t>
            </a:r>
          </a:p>
        </p:txBody>
      </p:sp>
      <p:sp>
        <p:nvSpPr>
          <p:cNvPr id="4" name="Date Placeholder 3"/>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Date Placeholder 4"/>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677F79F9-CC44-4627-8A7E-3EEEC867AE0C}" type="slidenum">
              <a:rPr lang="pt-BR" smtClean="0"/>
              <a:pPr/>
              <a:t>‹#›</a:t>
            </a:fld>
            <a:endParaRPr lang="pt-BR" dirty="0"/>
          </a:p>
        </p:txBody>
      </p:sp>
      <p:sp>
        <p:nvSpPr>
          <p:cNvPr id="8" name="Title 7"/>
          <p:cNvSpPr>
            <a:spLocks noGrp="1"/>
          </p:cNvSpPr>
          <p:nvPr>
            <p:ph type="title"/>
          </p:nvPr>
        </p:nvSpPr>
        <p:spPr/>
        <p:txBody>
          <a:bodyPr/>
          <a:lstStyle/>
          <a:p>
            <a:r>
              <a:rPr lang="x-none"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x-none"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x-none"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7" name="Date Placeholder 6"/>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3" name="Footer Placeholder 2"/>
          <p:cNvSpPr>
            <a:spLocks noGrp="1"/>
          </p:cNvSpPr>
          <p:nvPr>
            <p:ph type="ftr" sz="quarter" idx="11"/>
          </p:nvPr>
        </p:nvSpPr>
        <p:spPr/>
        <p:txBody>
          <a:bodyPr/>
          <a:lstStyle/>
          <a:p>
            <a:endParaRPr lang="pt-BR" dirty="0"/>
          </a:p>
        </p:txBody>
      </p:sp>
      <p:sp>
        <p:nvSpPr>
          <p:cNvPr id="4" name="Slide Number Placeholder 3"/>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x-none"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x-none" smtClean="0"/>
              <a:t>Click to edit Master text styles</a:t>
            </a:r>
          </a:p>
        </p:txBody>
      </p:sp>
      <p:sp>
        <p:nvSpPr>
          <p:cNvPr id="5" name="Date Placeholder 4"/>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pt-BR"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677F79F9-CC44-4627-8A7E-3EEEC867AE0C}" type="slidenum">
              <a:rPr lang="pt-BR" smtClean="0"/>
              <a:pPr/>
              <a:t>‹#›</a:t>
            </a:fld>
            <a:endParaRPr lang="pt-B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x-none" smtClean="0"/>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x-none"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5BC2AEF-CFAE-4216-A29D-932D9F43DB33}" type="datetimeFigureOut">
              <a:rPr lang="pt-BR" smtClean="0"/>
              <a:pPr/>
              <a:t>27/06/15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677F79F9-CC44-4627-8A7E-3EEEC867AE0C}" type="slidenum">
              <a:rPr lang="pt-BR" smtClean="0"/>
              <a:pPr/>
              <a:t>‹#›</a:t>
            </a:fld>
            <a:endParaRPr lang="pt-B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3"/>
          <a:stretch>
            <a:fillRect/>
          </a:stretch>
        </p:blipFill>
        <p:spPr>
          <a:xfrm>
            <a:off x="0" y="0"/>
            <a:ext cx="9144000" cy="6858000"/>
          </a:xfrm>
          <a:prstGeom prst="rect">
            <a:avLst/>
          </a:prstGeom>
        </p:spPr>
      </p:pic>
      <p:sp>
        <p:nvSpPr>
          <p:cNvPr id="10" name="Rectangle 9"/>
          <p:cNvSpPr/>
          <p:nvPr userDrawn="1"/>
        </p:nvSpPr>
        <p:spPr>
          <a:xfrm>
            <a:off x="0" y="0"/>
            <a:ext cx="9144000" cy="5054600"/>
          </a:xfrm>
          <a:prstGeom prst="rect">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pt-BR"/>
          </a:p>
        </p:txBody>
      </p:sp>
      <p:sp>
        <p:nvSpPr>
          <p:cNvPr id="7" name="Freeform 6"/>
          <p:cNvSpPr/>
          <p:nvPr userDrawn="1"/>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25BC2AEF-CFAE-4216-A29D-932D9F43DB33}" type="datetimeFigureOut">
              <a:rPr lang="pt-BR" smtClean="0"/>
              <a:pPr/>
              <a:t>27/06/15</a:t>
            </a:fld>
            <a:endParaRPr lang="pt-BR"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pt-BR"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677F79F9-CC44-4627-8A7E-3EEEC867AE0C}" type="slidenum">
              <a:rPr lang="pt-BR" smtClean="0"/>
              <a:pPr/>
              <a:t>‹#›</a:t>
            </a:fld>
            <a:endParaRPr lang="pt-B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l" defTabSz="914400" rtl="0" eaLnBrk="1" latinLnBrk="0" hangingPunct="1">
        <a:spcBef>
          <a:spcPct val="0"/>
        </a:spcBef>
        <a:buNone/>
        <a:defRPr sz="2800" kern="1200" cap="all" baseline="0">
          <a:solidFill>
            <a:schemeClr val="tx1"/>
          </a:solidFill>
          <a:latin typeface="Jadefedga[08]"/>
          <a:ea typeface="+mj-ea"/>
          <a:cs typeface="Jadefedga[08]"/>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rot="19140000">
            <a:off x="471372" y="1350706"/>
            <a:ext cx="4726304" cy="1559243"/>
          </a:xfrm>
        </p:spPr>
        <p:txBody>
          <a:bodyPr/>
          <a:lstStyle/>
          <a:p>
            <a:r>
              <a:rPr lang="pt-BR" sz="8800" dirty="0" smtClean="0"/>
              <a:t>VÍCIOS</a:t>
            </a:r>
            <a:r>
              <a:rPr lang="pt-BR" dirty="0" smtClean="0"/>
              <a:t/>
            </a:r>
            <a:br>
              <a:rPr lang="pt-BR" dirty="0" smtClean="0"/>
            </a:br>
            <a:r>
              <a:rPr lang="pt-BR" dirty="0" smtClean="0"/>
              <a:t>Agressividade</a:t>
            </a:r>
            <a:endParaRPr lang="pt-BR" dirty="0"/>
          </a:p>
        </p:txBody>
      </p:sp>
      <p:sp>
        <p:nvSpPr>
          <p:cNvPr id="3" name="Subtítulo 2"/>
          <p:cNvSpPr>
            <a:spLocks noGrp="1"/>
          </p:cNvSpPr>
          <p:nvPr>
            <p:ph type="subTitle" idx="1"/>
          </p:nvPr>
        </p:nvSpPr>
        <p:spPr/>
        <p:txBody>
          <a:bodyPr>
            <a:normAutofit fontScale="85000" lnSpcReduction="20000"/>
          </a:bodyPr>
          <a:lstStyle/>
          <a:p>
            <a:r>
              <a:rPr lang="pt-BR" sz="2000" spc="0" dirty="0" smtClean="0"/>
              <a:t>Escola de Evangelização de Pacientes</a:t>
            </a:r>
          </a:p>
          <a:p>
            <a:r>
              <a:rPr lang="pt-BR" sz="1700" spc="0" dirty="0" smtClean="0"/>
              <a:t>Grupo Espírita </a:t>
            </a:r>
            <a:r>
              <a:rPr lang="pt-BR" sz="1700" spc="0" dirty="0" err="1" smtClean="0"/>
              <a:t>Guillon</a:t>
            </a:r>
            <a:r>
              <a:rPr lang="pt-BR" sz="1700" spc="0" dirty="0" smtClean="0"/>
              <a:t> Ribeiro</a:t>
            </a:r>
            <a:endParaRPr lang="pt-BR" sz="1700" spc="0" dirty="0"/>
          </a:p>
        </p:txBody>
      </p:sp>
    </p:spTree>
    <p:extLst>
      <p:ext uri="{BB962C8B-B14F-4D97-AF65-F5344CB8AC3E}">
        <p14:creationId xmlns:p14="http://schemas.microsoft.com/office/powerpoint/2010/main" val="41176300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PENSE...</a:t>
            </a:r>
            <a:endParaRPr lang="pt-BR" dirty="0"/>
          </a:p>
        </p:txBody>
      </p:sp>
      <p:sp>
        <p:nvSpPr>
          <p:cNvPr id="3" name="Espaço Reservado para Conteúdo 2"/>
          <p:cNvSpPr>
            <a:spLocks noGrp="1"/>
          </p:cNvSpPr>
          <p:nvPr>
            <p:ph idx="1"/>
          </p:nvPr>
        </p:nvSpPr>
        <p:spPr/>
        <p:txBody>
          <a:bodyPr anchor="ctr" anchorCtr="0">
            <a:normAutofit/>
          </a:bodyPr>
          <a:lstStyle/>
          <a:p>
            <a:pPr marL="0" indent="0" algn="ctr">
              <a:spcAft>
                <a:spcPts val="1800"/>
              </a:spcAft>
              <a:buNone/>
            </a:pPr>
            <a:r>
              <a:rPr lang="pt-BR" sz="3200" dirty="0" smtClean="0"/>
              <a:t>Agressividade e violência são a mesma coisa?</a:t>
            </a:r>
          </a:p>
          <a:p>
            <a:pPr marL="0" indent="0" algn="ctr">
              <a:spcAft>
                <a:spcPts val="1800"/>
              </a:spcAft>
              <a:buNone/>
            </a:pPr>
            <a:r>
              <a:rPr lang="pt-BR" sz="3200" dirty="0" smtClean="0"/>
              <a:t>O animal é agressivo ou violento?</a:t>
            </a:r>
          </a:p>
          <a:p>
            <a:pPr marL="0" indent="0" algn="ctr">
              <a:spcAft>
                <a:spcPts val="1800"/>
              </a:spcAft>
              <a:buNone/>
            </a:pPr>
            <a:r>
              <a:rPr lang="pt-BR" sz="3200" dirty="0" smtClean="0"/>
              <a:t>O ser humano é agressivo ou violento?</a:t>
            </a:r>
          </a:p>
        </p:txBody>
      </p:sp>
    </p:spTree>
    <p:extLst>
      <p:ext uri="{BB962C8B-B14F-4D97-AF65-F5344CB8AC3E}">
        <p14:creationId xmlns:p14="http://schemas.microsoft.com/office/powerpoint/2010/main" val="29317051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é agressividade?</a:t>
            </a:r>
            <a:endParaRPr lang="pt-BR" dirty="0"/>
          </a:p>
        </p:txBody>
      </p:sp>
      <p:sp>
        <p:nvSpPr>
          <p:cNvPr id="5" name="Espaço Reservado para Conteúdo 4"/>
          <p:cNvSpPr>
            <a:spLocks noGrp="1"/>
          </p:cNvSpPr>
          <p:nvPr>
            <p:ph idx="1"/>
          </p:nvPr>
        </p:nvSpPr>
        <p:spPr/>
        <p:txBody>
          <a:bodyPr>
            <a:normAutofit fontScale="92500" lnSpcReduction="20000"/>
          </a:bodyPr>
          <a:lstStyle/>
          <a:p>
            <a:r>
              <a:rPr lang="pt-BR" dirty="0" smtClean="0"/>
              <a:t>Conceito</a:t>
            </a:r>
          </a:p>
          <a:p>
            <a:pPr lvl="1"/>
            <a:r>
              <a:rPr lang="pt-BR" dirty="0" smtClean="0"/>
              <a:t>disposição para agredir e/ou para provocar;</a:t>
            </a:r>
          </a:p>
          <a:p>
            <a:pPr lvl="1"/>
            <a:r>
              <a:rPr lang="pt-BR" dirty="0" smtClean="0"/>
              <a:t>espírito empreendedor;</a:t>
            </a:r>
          </a:p>
          <a:p>
            <a:pPr lvl="1"/>
            <a:r>
              <a:rPr lang="pt-BR" dirty="0" smtClean="0"/>
              <a:t>energia, atividade, combatividade;</a:t>
            </a:r>
          </a:p>
          <a:p>
            <a:pPr lvl="1"/>
            <a:r>
              <a:rPr lang="pt-BR" dirty="0" smtClean="0"/>
              <a:t>forma de desequilíbrio que se caracteriza por uma constante hostilidade diante de outrem.</a:t>
            </a:r>
          </a:p>
          <a:p>
            <a:pPr lvl="4"/>
            <a:r>
              <a:rPr lang="pt-BR" dirty="0" smtClean="0"/>
              <a:t>(</a:t>
            </a:r>
            <a:r>
              <a:rPr lang="pt-BR" i="1" dirty="0" smtClean="0"/>
              <a:t>Dicionário </a:t>
            </a:r>
            <a:r>
              <a:rPr lang="pt-BR" i="1" dirty="0"/>
              <a:t>Houaiss </a:t>
            </a:r>
            <a:r>
              <a:rPr lang="pt-BR" i="1" dirty="0" smtClean="0"/>
              <a:t>Eletrônico</a:t>
            </a:r>
            <a:r>
              <a:rPr lang="pt-BR" dirty="0" smtClean="0"/>
              <a:t>)</a:t>
            </a:r>
          </a:p>
          <a:p>
            <a:r>
              <a:rPr lang="pt-BR" dirty="0" smtClean="0"/>
              <a:t>Etimologia</a:t>
            </a:r>
          </a:p>
          <a:p>
            <a:pPr lvl="1"/>
            <a:r>
              <a:rPr lang="pt-BR" dirty="0" smtClean="0"/>
              <a:t>Deriva do verbo </a:t>
            </a:r>
            <a:r>
              <a:rPr lang="pt-BR" i="1" dirty="0" smtClean="0"/>
              <a:t>agredir</a:t>
            </a:r>
            <a:r>
              <a:rPr lang="pt-BR" dirty="0" smtClean="0"/>
              <a:t>, que compõe-se de “</a:t>
            </a:r>
            <a:r>
              <a:rPr lang="pt-BR" i="1" dirty="0" smtClean="0"/>
              <a:t>ad</a:t>
            </a:r>
            <a:r>
              <a:rPr lang="pt-BR" dirty="0" smtClean="0"/>
              <a:t>” + “</a:t>
            </a:r>
            <a:r>
              <a:rPr lang="pt-BR" i="1" dirty="0" err="1" smtClean="0"/>
              <a:t>gradior</a:t>
            </a:r>
            <a:r>
              <a:rPr lang="pt-BR" dirty="0" smtClean="0"/>
              <a:t>”, originado de “</a:t>
            </a:r>
            <a:r>
              <a:rPr lang="pt-BR" dirty="0" err="1" smtClean="0"/>
              <a:t>gradus</a:t>
            </a:r>
            <a:r>
              <a:rPr lang="pt-BR" dirty="0" smtClean="0"/>
              <a:t>”, que significa </a:t>
            </a:r>
            <a:r>
              <a:rPr lang="pt-BR" i="1" dirty="0" smtClean="0"/>
              <a:t>dar um passo</a:t>
            </a:r>
            <a:r>
              <a:rPr lang="pt-BR" dirty="0" smtClean="0"/>
              <a:t>; portanto, agredir designa um movimento de passos para a </a:t>
            </a:r>
            <a:r>
              <a:rPr lang="pt-BR" i="1" dirty="0" smtClean="0"/>
              <a:t>frente</a:t>
            </a:r>
            <a:r>
              <a:rPr lang="pt-BR" dirty="0" smtClean="0"/>
              <a:t> (ad).</a:t>
            </a:r>
          </a:p>
          <a:p>
            <a:pPr lvl="4"/>
            <a:r>
              <a:rPr lang="pt-BR" dirty="0" smtClean="0"/>
              <a:t>(DAVID E. ZIMERMAN. </a:t>
            </a:r>
            <a:r>
              <a:rPr lang="pt-BR" i="1" dirty="0" smtClean="0"/>
              <a:t>Etimologia de Termos Psicanalíticos</a:t>
            </a:r>
            <a:r>
              <a:rPr lang="pt-BR" dirty="0" smtClean="0"/>
              <a:t>, p. 50)</a:t>
            </a:r>
          </a:p>
        </p:txBody>
      </p:sp>
    </p:spTree>
    <p:extLst>
      <p:ext uri="{BB962C8B-B14F-4D97-AF65-F5344CB8AC3E}">
        <p14:creationId xmlns:p14="http://schemas.microsoft.com/office/powerpoint/2010/main" val="33438989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 calcmode="lin" valueType="num">
                                      <p:cBhvr additive="base">
                                        <p:cTn id="41" dur="500" fill="hold"/>
                                        <p:tgtEl>
                                          <p:spTgt spid="5">
                                            <p:txEl>
                                              <p:pRg st="8" end="8"/>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Agressividade</a:t>
            </a:r>
            <a:endParaRPr lang="pt-BR" dirty="0"/>
          </a:p>
        </p:txBody>
      </p:sp>
      <p:sp>
        <p:nvSpPr>
          <p:cNvPr id="3" name="Espaço Reservado para Conteúdo 2"/>
          <p:cNvSpPr>
            <a:spLocks noGrp="1"/>
          </p:cNvSpPr>
          <p:nvPr>
            <p:ph idx="1"/>
          </p:nvPr>
        </p:nvSpPr>
        <p:spPr>
          <a:xfrm>
            <a:off x="468313" y="1100628"/>
            <a:ext cx="4175695" cy="3840540"/>
          </a:xfrm>
        </p:spPr>
        <p:txBody>
          <a:bodyPr>
            <a:normAutofit fontScale="92500" lnSpcReduction="10000"/>
          </a:bodyPr>
          <a:lstStyle/>
          <a:p>
            <a:r>
              <a:rPr lang="pt-BR" dirty="0" smtClean="0"/>
              <a:t>“</a:t>
            </a:r>
            <a:r>
              <a:rPr lang="pt-BR" dirty="0"/>
              <a:t>A agressividade é natural na criatura, faz-lhe parte da vida e, bem conduzida, responde pelas conquistas do pensamento, da arte, da ciência, da tecnologia, da religião, quando os idealistas recorrentes a ela o fazem à manutenção do aspecto excelente dos propósitos que objetivam. Ela é força promotora da luta edificante, sendo um estímulo à coragem.</a:t>
            </a:r>
            <a:r>
              <a:rPr lang="pt-BR" dirty="0" smtClean="0"/>
              <a:t>”</a:t>
            </a:r>
          </a:p>
          <a:p>
            <a:pPr lvl="4"/>
            <a:r>
              <a:rPr lang="pt-BR" dirty="0" smtClean="0"/>
              <a:t>(</a:t>
            </a:r>
            <a:r>
              <a:rPr lang="pt-BR" dirty="0"/>
              <a:t>JOANNA DE ÂNGELIS. </a:t>
            </a:r>
            <a:r>
              <a:rPr lang="pt-BR" i="1" dirty="0"/>
              <a:t>Sendas </a:t>
            </a:r>
            <a:r>
              <a:rPr lang="pt-BR" i="1" dirty="0" smtClean="0"/>
              <a:t>Luminosas</a:t>
            </a:r>
            <a:r>
              <a:rPr lang="pt-BR" dirty="0" smtClean="0"/>
              <a:t>, cap. 24)</a:t>
            </a:r>
            <a:endParaRPr lang="pt-BR" dirty="0"/>
          </a:p>
        </p:txBody>
      </p:sp>
      <p:pic>
        <p:nvPicPr>
          <p:cNvPr id="7" name="Picture 2" descr="C:\Users\Cris\Desktop\Temp\Seminário 2010\Imagens\fabiola_volei.jpg"/>
          <p:cNvPicPr>
            <a:picLocks noChangeAspect="1" noChangeArrowheads="1"/>
          </p:cNvPicPr>
          <p:nvPr/>
        </p:nvPicPr>
        <p:blipFill rotWithShape="1">
          <a:blip r:embed="rId3">
            <a:extLst>
              <a:ext uri="{28A0092B-C50C-407E-A947-70E740481C1C}">
                <a14:useLocalDpi xmlns:a14="http://schemas.microsoft.com/office/drawing/2010/main" val="0"/>
              </a:ext>
            </a:extLst>
          </a:blip>
          <a:srcRect r="11420"/>
          <a:stretch/>
        </p:blipFill>
        <p:spPr bwMode="auto">
          <a:xfrm>
            <a:off x="4847548" y="1556792"/>
            <a:ext cx="3899925" cy="2924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8541645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Violência</a:t>
            </a:r>
            <a:endParaRPr lang="pt-BR" dirty="0"/>
          </a:p>
        </p:txBody>
      </p:sp>
      <p:sp>
        <p:nvSpPr>
          <p:cNvPr id="3" name="Espaço Reservado para Conteúdo 2"/>
          <p:cNvSpPr>
            <a:spLocks noGrp="1"/>
          </p:cNvSpPr>
          <p:nvPr>
            <p:ph idx="1"/>
          </p:nvPr>
        </p:nvSpPr>
        <p:spPr>
          <a:xfrm>
            <a:off x="468313" y="1100628"/>
            <a:ext cx="8280400" cy="2184356"/>
          </a:xfrm>
        </p:spPr>
        <p:txBody>
          <a:bodyPr>
            <a:normAutofit/>
          </a:bodyPr>
          <a:lstStyle/>
          <a:p>
            <a:r>
              <a:rPr lang="pt-BR" dirty="0" smtClean="0"/>
              <a:t>“Já a violência, </a:t>
            </a:r>
            <a:r>
              <a:rPr lang="pt-BR" b="1" dirty="0" smtClean="0"/>
              <a:t>que é </a:t>
            </a:r>
            <a:r>
              <a:rPr lang="pt-BR" b="1" dirty="0" smtClean="0">
                <a:solidFill>
                  <a:schemeClr val="accent2"/>
                </a:solidFill>
              </a:rPr>
              <a:t>típica somente no ser humano</a:t>
            </a:r>
            <a:r>
              <a:rPr lang="pt-BR" dirty="0" smtClean="0"/>
              <a:t>, deriva da sua maneira de pensar, induzindo-o a tomar, agredindo, o que poderia pedir. Acha o violento que esta é a única forma de conseguir o que almeja. Deste modo, toda violência é uma forma de agressividade.”</a:t>
            </a:r>
          </a:p>
          <a:p>
            <a:pPr lvl="4"/>
            <a:r>
              <a:rPr lang="pt-BR" dirty="0" smtClean="0"/>
              <a:t>(ADÉSIO ALVES MACHADO. </a:t>
            </a:r>
            <a:r>
              <a:rPr lang="pt-BR" i="1" dirty="0" smtClean="0"/>
              <a:t>Reformador</a:t>
            </a:r>
            <a:r>
              <a:rPr lang="pt-BR" dirty="0" smtClean="0"/>
              <a:t>, maio/2004, p. 41)</a:t>
            </a:r>
          </a:p>
        </p:txBody>
      </p:sp>
      <p:pic>
        <p:nvPicPr>
          <p:cNvPr id="5" name="Picture 4"/>
          <p:cNvPicPr>
            <a:picLocks noChangeAspect="1"/>
          </p:cNvPicPr>
          <p:nvPr/>
        </p:nvPicPr>
        <p:blipFill>
          <a:blip r:embed="rId3"/>
          <a:stretch>
            <a:fillRect/>
          </a:stretch>
        </p:blipFill>
        <p:spPr>
          <a:xfrm>
            <a:off x="1979712" y="3429000"/>
            <a:ext cx="5184576"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9406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é violência?</a:t>
            </a:r>
            <a:endParaRPr lang="pt-BR" dirty="0"/>
          </a:p>
        </p:txBody>
      </p:sp>
      <p:sp>
        <p:nvSpPr>
          <p:cNvPr id="3" name="Espaço Reservado para Conteúdo 2"/>
          <p:cNvSpPr>
            <a:spLocks noGrp="1"/>
          </p:cNvSpPr>
          <p:nvPr>
            <p:ph idx="1"/>
          </p:nvPr>
        </p:nvSpPr>
        <p:spPr/>
        <p:txBody>
          <a:bodyPr>
            <a:normAutofit/>
          </a:bodyPr>
          <a:lstStyle/>
          <a:p>
            <a:r>
              <a:rPr lang="pt-BR" dirty="0" smtClean="0"/>
              <a:t>Conceito</a:t>
            </a:r>
          </a:p>
          <a:p>
            <a:pPr lvl="1"/>
            <a:r>
              <a:rPr lang="pt-BR" dirty="0" smtClean="0"/>
              <a:t>ação ou efeito de violentar, de empregar força física (contra alguém ou algo) ou intimidação moral contra (alguém);</a:t>
            </a:r>
          </a:p>
          <a:p>
            <a:pPr lvl="1"/>
            <a:r>
              <a:rPr lang="pt-BR" dirty="0" smtClean="0"/>
              <a:t>ato violento, crueldade, força;</a:t>
            </a:r>
          </a:p>
          <a:p>
            <a:pPr lvl="1"/>
            <a:r>
              <a:rPr lang="pt-BR" dirty="0" smtClean="0"/>
              <a:t>constrangimento físico ou moral exercido sobre alguém, para obrigá-lo a submeter-se à vontade de outrem;</a:t>
            </a:r>
          </a:p>
          <a:p>
            <a:pPr lvl="1"/>
            <a:r>
              <a:rPr lang="pt-BR" dirty="0" smtClean="0"/>
              <a:t>coação.</a:t>
            </a:r>
          </a:p>
          <a:p>
            <a:pPr lvl="4"/>
            <a:r>
              <a:rPr lang="pt-BR" dirty="0" smtClean="0"/>
              <a:t>(</a:t>
            </a:r>
            <a:r>
              <a:rPr lang="pt-BR" i="1" dirty="0" smtClean="0"/>
              <a:t>Dicionário Houaiss Eletrônico</a:t>
            </a:r>
            <a:r>
              <a:rPr lang="pt-BR" dirty="0" smtClean="0"/>
              <a:t>)</a:t>
            </a:r>
          </a:p>
        </p:txBody>
      </p:sp>
    </p:spTree>
    <p:extLst>
      <p:ext uri="{BB962C8B-B14F-4D97-AF65-F5344CB8AC3E}">
        <p14:creationId xmlns:p14="http://schemas.microsoft.com/office/powerpoint/2010/main" val="1587793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Quais as causas da agressividade violenta?</a:t>
            </a:r>
            <a:endParaRPr lang="pt-BR" dirty="0"/>
          </a:p>
        </p:txBody>
      </p:sp>
      <p:sp>
        <p:nvSpPr>
          <p:cNvPr id="3" name="Content Placeholder 2"/>
          <p:cNvSpPr>
            <a:spLocks noGrp="1"/>
          </p:cNvSpPr>
          <p:nvPr>
            <p:ph idx="1"/>
          </p:nvPr>
        </p:nvSpPr>
        <p:spPr>
          <a:xfrm>
            <a:off x="468313" y="1100628"/>
            <a:ext cx="4823767" cy="3840540"/>
          </a:xfrm>
        </p:spPr>
        <p:txBody>
          <a:bodyPr>
            <a:normAutofit fontScale="85000" lnSpcReduction="20000"/>
          </a:bodyPr>
          <a:lstStyle/>
          <a:p>
            <a:r>
              <a:rPr lang="pt-BR" dirty="0" smtClean="0"/>
              <a:t>“</a:t>
            </a:r>
            <a:r>
              <a:rPr lang="pt-BR" dirty="0"/>
              <a:t>Apontam-se </a:t>
            </a:r>
            <a:endParaRPr lang="pt-BR" dirty="0" smtClean="0"/>
          </a:p>
          <a:p>
            <a:pPr lvl="1"/>
            <a:r>
              <a:rPr lang="pt-BR" dirty="0" smtClean="0"/>
              <a:t>a </a:t>
            </a:r>
            <a:r>
              <a:rPr lang="pt-BR" dirty="0"/>
              <a:t>fugacidade de todas as coisas, </a:t>
            </a:r>
            <a:endParaRPr lang="pt-BR" dirty="0" smtClean="0"/>
          </a:p>
          <a:p>
            <a:pPr lvl="1"/>
            <a:r>
              <a:rPr lang="pt-BR" dirty="0" smtClean="0"/>
              <a:t>a </a:t>
            </a:r>
            <a:r>
              <a:rPr lang="pt-BR" dirty="0"/>
              <a:t>celeridade do relógio, </a:t>
            </a:r>
            <a:endParaRPr lang="pt-BR" dirty="0" smtClean="0"/>
          </a:p>
          <a:p>
            <a:pPr lvl="1"/>
            <a:r>
              <a:rPr lang="pt-BR" dirty="0" smtClean="0"/>
              <a:t>o medo</a:t>
            </a:r>
            <a:r>
              <a:rPr lang="pt-BR" dirty="0"/>
              <a:t>, </a:t>
            </a:r>
            <a:endParaRPr lang="pt-BR" dirty="0" smtClean="0"/>
          </a:p>
          <a:p>
            <a:pPr lvl="1"/>
            <a:r>
              <a:rPr lang="pt-BR" dirty="0" smtClean="0"/>
              <a:t>a </a:t>
            </a:r>
            <a:r>
              <a:rPr lang="pt-BR" dirty="0"/>
              <a:t>solidão e </a:t>
            </a:r>
            <a:endParaRPr lang="pt-BR" dirty="0" smtClean="0"/>
          </a:p>
          <a:p>
            <a:pPr lvl="1"/>
            <a:r>
              <a:rPr lang="pt-BR" dirty="0" smtClean="0"/>
              <a:t>a </a:t>
            </a:r>
            <a:r>
              <a:rPr lang="pt-BR" dirty="0"/>
              <a:t>ansiedade, </a:t>
            </a:r>
            <a:endParaRPr lang="pt-BR" dirty="0" smtClean="0"/>
          </a:p>
          <a:p>
            <a:r>
              <a:rPr lang="pt-BR" dirty="0" smtClean="0"/>
              <a:t>como </a:t>
            </a:r>
            <a:r>
              <a:rPr lang="pt-BR" dirty="0"/>
              <a:t>responsáveis pela </a:t>
            </a:r>
            <a:r>
              <a:rPr lang="pt-BR" dirty="0">
                <a:solidFill>
                  <a:srgbClr val="2B98B3"/>
                </a:solidFill>
              </a:rPr>
              <a:t>frustração </a:t>
            </a:r>
            <a:r>
              <a:rPr lang="pt-BR" dirty="0"/>
              <a:t>dos indivíduos, gerando as situações agressivas que os armam de violência e de perversidade.</a:t>
            </a:r>
            <a:r>
              <a:rPr lang="pt-BR" dirty="0" smtClean="0"/>
              <a:t>”</a:t>
            </a:r>
          </a:p>
          <a:p>
            <a:pPr lvl="4"/>
            <a:r>
              <a:rPr lang="pt-BR" dirty="0" smtClean="0"/>
              <a:t>(JOANNA DE ÂNGELIS. </a:t>
            </a:r>
            <a:r>
              <a:rPr lang="pt-BR" dirty="0"/>
              <a:t>Página psicografada </a:t>
            </a:r>
            <a:r>
              <a:rPr lang="pt-BR" dirty="0" smtClean="0"/>
              <a:t>por Divaldo P. </a:t>
            </a:r>
            <a:r>
              <a:rPr lang="pt-BR" dirty="0"/>
              <a:t>Franco, </a:t>
            </a:r>
            <a:r>
              <a:rPr lang="pt-BR" dirty="0" smtClean="0"/>
              <a:t>em 15/03/2010</a:t>
            </a:r>
            <a:r>
              <a:rPr lang="pt-BR" dirty="0"/>
              <a:t>, no Centro Espírita Caminho da Redenção, </a:t>
            </a:r>
            <a:r>
              <a:rPr lang="pt-BR" dirty="0" err="1" smtClean="0"/>
              <a:t>Salvador-BA</a:t>
            </a:r>
            <a:r>
              <a:rPr lang="pt-BR" dirty="0" smtClean="0"/>
              <a:t>. </a:t>
            </a:r>
            <a:br>
              <a:rPr lang="pt-BR" dirty="0" smtClean="0"/>
            </a:br>
            <a:r>
              <a:rPr lang="pt-BR" dirty="0" smtClean="0"/>
              <a:t>Fonte: </a:t>
            </a:r>
            <a:r>
              <a:rPr lang="pt-BR" dirty="0" err="1" smtClean="0"/>
              <a:t>www.divaldofranco.com</a:t>
            </a:r>
            <a:r>
              <a:rPr lang="pt-BR" dirty="0" smtClean="0"/>
              <a:t>)</a:t>
            </a:r>
            <a:endParaRPr lang="pt-BR" dirty="0"/>
          </a:p>
        </p:txBody>
      </p:sp>
      <p:pic>
        <p:nvPicPr>
          <p:cNvPr id="4" name="Picture 3"/>
          <p:cNvPicPr>
            <a:picLocks noChangeAspect="1"/>
          </p:cNvPicPr>
          <p:nvPr/>
        </p:nvPicPr>
        <p:blipFill>
          <a:blip r:embed="rId3"/>
          <a:stretch>
            <a:fillRect/>
          </a:stretch>
        </p:blipFill>
        <p:spPr>
          <a:xfrm>
            <a:off x="5493713" y="1330772"/>
            <a:ext cx="3255992" cy="33943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37681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Outras causas</a:t>
            </a:r>
            <a:endParaRPr lang="pt-BR" dirty="0"/>
          </a:p>
        </p:txBody>
      </p:sp>
      <p:sp>
        <p:nvSpPr>
          <p:cNvPr id="3" name="Espaço Reservado para Conteúdo 2"/>
          <p:cNvSpPr>
            <a:spLocks noGrp="1"/>
          </p:cNvSpPr>
          <p:nvPr>
            <p:ph idx="1"/>
          </p:nvPr>
        </p:nvSpPr>
        <p:spPr/>
        <p:txBody>
          <a:bodyPr/>
          <a:lstStyle/>
          <a:p>
            <a:r>
              <a:rPr lang="pt-BR" dirty="0" smtClean="0"/>
              <a:t>“O </a:t>
            </a:r>
            <a:r>
              <a:rPr lang="pt-BR" dirty="0">
                <a:solidFill>
                  <a:srgbClr val="2B98B3"/>
                </a:solidFill>
              </a:rPr>
              <a:t>excesso de consideração que o indivíduo se concede</a:t>
            </a:r>
            <a:r>
              <a:rPr lang="pt-BR" dirty="0"/>
              <a:t>, leva-o à irritação, ao ciúme, à agressividade, toda vez que os acontecimentos se dão diferentes do que ele espera e supõe merecer</a:t>
            </a:r>
            <a:r>
              <a:rPr lang="pt-BR" dirty="0" smtClean="0"/>
              <a:t>.”</a:t>
            </a:r>
          </a:p>
          <a:p>
            <a:pPr lvl="4"/>
            <a:r>
              <a:rPr lang="pt-BR" dirty="0" smtClean="0"/>
              <a:t>(JOANNA DE ÂNGELIS. </a:t>
            </a:r>
            <a:r>
              <a:rPr lang="pt-BR" i="1" dirty="0" smtClean="0"/>
              <a:t>Momentos de Felicidade</a:t>
            </a:r>
            <a:r>
              <a:rPr lang="pt-BR" dirty="0" smtClean="0"/>
              <a:t>, cap. 18)</a:t>
            </a:r>
          </a:p>
          <a:p>
            <a:r>
              <a:rPr lang="pt-BR" dirty="0" smtClean="0"/>
              <a:t>“A perda do senso de humor, entre outras causas, resulta do </a:t>
            </a:r>
            <a:r>
              <a:rPr lang="pt-BR" dirty="0" smtClean="0">
                <a:solidFill>
                  <a:srgbClr val="F96A1B"/>
                </a:solidFill>
              </a:rPr>
              <a:t>estresse e da amargura, do desgaste das emoções e do vazio existencial</a:t>
            </a:r>
            <a:r>
              <a:rPr lang="pt-BR" dirty="0" smtClean="0"/>
              <a:t>, colimando em [...] </a:t>
            </a:r>
            <a:r>
              <a:rPr lang="pt-BR" dirty="0" smtClean="0">
                <a:solidFill>
                  <a:schemeClr val="accent3"/>
                </a:solidFill>
              </a:rPr>
              <a:t>agressividade diante de quaisquer incidentes</a:t>
            </a:r>
            <a:r>
              <a:rPr lang="pt-BR" dirty="0" smtClean="0"/>
              <a:t>...”</a:t>
            </a:r>
          </a:p>
          <a:p>
            <a:pPr lvl="4"/>
            <a:r>
              <a:rPr lang="pt-BR" dirty="0" smtClean="0"/>
              <a:t>(JOANNA DE ÂNGELIS. </a:t>
            </a:r>
            <a:r>
              <a:rPr lang="pt-BR" i="1" dirty="0" smtClean="0"/>
              <a:t>Amor, Imbatível Amor</a:t>
            </a:r>
            <a:r>
              <a:rPr lang="pt-BR" dirty="0" smtClean="0"/>
              <a:t>, cap. 33)</a:t>
            </a:r>
          </a:p>
        </p:txBody>
      </p:sp>
    </p:spTree>
    <p:extLst>
      <p:ext uri="{BB962C8B-B14F-4D97-AF65-F5344CB8AC3E}">
        <p14:creationId xmlns:p14="http://schemas.microsoft.com/office/powerpoint/2010/main" val="24393524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 presetClass="entr" presetSubtype="2"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O Problema da mídia</a:t>
            </a:r>
            <a:endParaRPr lang="pt-BR" dirty="0"/>
          </a:p>
        </p:txBody>
      </p:sp>
      <p:sp>
        <p:nvSpPr>
          <p:cNvPr id="3" name="Espaço Reservado para Conteúdo 2"/>
          <p:cNvSpPr>
            <a:spLocks noGrp="1"/>
          </p:cNvSpPr>
          <p:nvPr>
            <p:ph idx="1"/>
          </p:nvPr>
        </p:nvSpPr>
        <p:spPr>
          <a:xfrm>
            <a:off x="468313" y="1100628"/>
            <a:ext cx="8280400" cy="2328372"/>
          </a:xfrm>
        </p:spPr>
        <p:txBody>
          <a:bodyPr>
            <a:normAutofit/>
          </a:bodyPr>
          <a:lstStyle/>
          <a:p>
            <a:r>
              <a:rPr lang="pt-BR" dirty="0" smtClean="0"/>
              <a:t>“</a:t>
            </a:r>
            <a:r>
              <a:rPr lang="pt-BR" dirty="0"/>
              <a:t>Esse contato diário com os atos extremados do ser humano </a:t>
            </a:r>
            <a:r>
              <a:rPr lang="pt-BR" dirty="0" smtClean="0"/>
              <a:t>torna </a:t>
            </a:r>
            <a:r>
              <a:rPr lang="pt-BR" dirty="0"/>
              <a:t>as pessoas mais insensíveis, levando-as a desconsiderar suas pequenas atitudes de violência, esquecendo de colocá-las no rol daquelas que devem sofrer o esforço de transformação no trabalho constante de auto-</a:t>
            </a:r>
            <a:r>
              <a:rPr lang="pt-BR" dirty="0" smtClean="0"/>
              <a:t>aprimoramento.</a:t>
            </a:r>
            <a:r>
              <a:rPr lang="pt-BR" dirty="0"/>
              <a:t> </a:t>
            </a:r>
            <a:r>
              <a:rPr lang="pt-BR" dirty="0" smtClean="0"/>
              <a:t>[...]”</a:t>
            </a:r>
          </a:p>
          <a:p>
            <a:pPr lvl="4"/>
            <a:r>
              <a:rPr lang="pt-BR" dirty="0" smtClean="0"/>
              <a:t>(IVAN RENÉ FRANZOLIM</a:t>
            </a:r>
            <a:r>
              <a:rPr lang="pt-BR" dirty="0"/>
              <a:t>. </a:t>
            </a:r>
            <a:r>
              <a:rPr lang="pt-BR" i="1" dirty="0"/>
              <a:t>Violências, Pena de Morte e outros </a:t>
            </a:r>
            <a:r>
              <a:rPr lang="pt-BR" i="1" dirty="0" smtClean="0"/>
              <a:t>Dramas</a:t>
            </a:r>
            <a:r>
              <a:rPr lang="pt-BR" dirty="0" smtClean="0"/>
              <a:t>, cap. “A violência interior de todos nós”)</a:t>
            </a:r>
            <a:endParaRPr lang="pt-BR" dirty="0"/>
          </a:p>
        </p:txBody>
      </p:sp>
      <p:pic>
        <p:nvPicPr>
          <p:cNvPr id="2" name="Picture 1"/>
          <p:cNvPicPr>
            <a:picLocks noChangeAspect="1"/>
          </p:cNvPicPr>
          <p:nvPr/>
        </p:nvPicPr>
        <p:blipFill>
          <a:blip r:embed="rId3"/>
          <a:stretch>
            <a:fillRect/>
          </a:stretch>
        </p:blipFill>
        <p:spPr>
          <a:xfrm>
            <a:off x="1475656" y="3645024"/>
            <a:ext cx="6192688" cy="24271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6845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Agressividade e obsessão</a:t>
            </a:r>
            <a:endParaRPr lang="pt-BR" dirty="0"/>
          </a:p>
        </p:txBody>
      </p:sp>
      <p:sp>
        <p:nvSpPr>
          <p:cNvPr id="3" name="Content Placeholder 2"/>
          <p:cNvSpPr>
            <a:spLocks noGrp="1"/>
          </p:cNvSpPr>
          <p:nvPr>
            <p:ph idx="1"/>
          </p:nvPr>
        </p:nvSpPr>
        <p:spPr>
          <a:xfrm>
            <a:off x="468313" y="1100628"/>
            <a:ext cx="4679751" cy="3840540"/>
          </a:xfrm>
        </p:spPr>
        <p:txBody>
          <a:bodyPr>
            <a:normAutofit lnSpcReduction="10000"/>
          </a:bodyPr>
          <a:lstStyle/>
          <a:p>
            <a:r>
              <a:rPr lang="pt-BR" dirty="0" smtClean="0"/>
              <a:t>“... Espíritos </a:t>
            </a:r>
            <a:r>
              <a:rPr lang="pt-BR" dirty="0"/>
              <a:t>irresponsáveis e frívolos aproveitam-se das vibrações deletérias e misturam-se com esses combatentes perturbados, aumentando-lhes a ferocidade e estimulando-lhes os instintos inferiores</a:t>
            </a:r>
            <a:r>
              <a:rPr lang="pt-BR" dirty="0" smtClean="0"/>
              <a:t>.”</a:t>
            </a:r>
          </a:p>
          <a:p>
            <a:pPr lvl="4"/>
            <a:r>
              <a:rPr lang="pt-BR" dirty="0" smtClean="0"/>
              <a:t>(</a:t>
            </a:r>
            <a:r>
              <a:rPr lang="pt-BR" dirty="0"/>
              <a:t>JOANNA DE ÂNGELIS. Página psicografada por Divaldo P. Franco, em 15/03/2010, no Centro Espírita Caminho da Redenção, </a:t>
            </a:r>
            <a:r>
              <a:rPr lang="pt-BR" dirty="0" err="1"/>
              <a:t>Salvador-BA</a:t>
            </a:r>
            <a:r>
              <a:rPr lang="pt-BR" dirty="0"/>
              <a:t>. </a:t>
            </a:r>
            <a:br>
              <a:rPr lang="pt-BR" dirty="0"/>
            </a:br>
            <a:r>
              <a:rPr lang="pt-BR" dirty="0"/>
              <a:t>Fonte: </a:t>
            </a:r>
            <a:r>
              <a:rPr lang="pt-BR" dirty="0" err="1" smtClean="0"/>
              <a:t>www.divaldofranco.com</a:t>
            </a:r>
            <a:r>
              <a:rPr lang="pt-BR" dirty="0"/>
              <a:t>)</a:t>
            </a:r>
          </a:p>
        </p:txBody>
      </p:sp>
      <p:pic>
        <p:nvPicPr>
          <p:cNvPr id="4" name="Picture 3"/>
          <p:cNvPicPr>
            <a:picLocks noChangeAspect="1"/>
          </p:cNvPicPr>
          <p:nvPr/>
        </p:nvPicPr>
        <p:blipFill>
          <a:blip r:embed="rId3"/>
          <a:stretch>
            <a:fillRect/>
          </a:stretch>
        </p:blipFill>
        <p:spPr>
          <a:xfrm>
            <a:off x="5350433" y="1124744"/>
            <a:ext cx="3394584" cy="3806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73309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smtClean="0"/>
              <a:t>Como se apresenta a agressividade?</a:t>
            </a:r>
            <a:endParaRPr lang="pt-BR" b="1" dirty="0"/>
          </a:p>
        </p:txBody>
      </p:sp>
      <p:sp>
        <p:nvSpPr>
          <p:cNvPr id="3" name="Espaço Reservado para Conteúdo 2"/>
          <p:cNvSpPr>
            <a:spLocks noGrp="1"/>
          </p:cNvSpPr>
          <p:nvPr>
            <p:ph idx="1"/>
          </p:nvPr>
        </p:nvSpPr>
        <p:spPr>
          <a:xfrm>
            <a:off x="468313" y="2636912"/>
            <a:ext cx="8280400" cy="2304256"/>
          </a:xfrm>
        </p:spPr>
        <p:txBody>
          <a:bodyPr numCol="2">
            <a:normAutofit fontScale="92500" lnSpcReduction="10000"/>
          </a:bodyPr>
          <a:lstStyle/>
          <a:p>
            <a:r>
              <a:rPr lang="pt-BR" b="1" dirty="0" smtClean="0"/>
              <a:t>Ódio </a:t>
            </a:r>
            <a:r>
              <a:rPr lang="pt-BR" b="1" dirty="0" smtClean="0"/>
              <a:t>frio, silencioso</a:t>
            </a:r>
          </a:p>
          <a:p>
            <a:r>
              <a:rPr lang="pt-BR" b="1" dirty="0" smtClean="0"/>
              <a:t>Sarcasmo</a:t>
            </a:r>
          </a:p>
          <a:p>
            <a:r>
              <a:rPr lang="pt-BR" b="1" dirty="0" smtClean="0"/>
              <a:t>Irritação</a:t>
            </a:r>
          </a:p>
          <a:p>
            <a:r>
              <a:rPr lang="pt-BR" b="1" dirty="0" smtClean="0"/>
              <a:t>Cr</a:t>
            </a:r>
            <a:r>
              <a:rPr lang="pt-BR" b="1" dirty="0" smtClean="0"/>
              <a:t>í</a:t>
            </a:r>
            <a:r>
              <a:rPr lang="pt-BR" b="1" dirty="0" smtClean="0"/>
              <a:t>tica </a:t>
            </a:r>
            <a:r>
              <a:rPr lang="pt-BR" b="1" dirty="0" smtClean="0"/>
              <a:t>ácida</a:t>
            </a:r>
            <a:endParaRPr lang="pt-BR" b="1" dirty="0" smtClean="0"/>
          </a:p>
          <a:p>
            <a:r>
              <a:rPr lang="pt-BR" b="1" dirty="0" smtClean="0"/>
              <a:t>Belicosidade</a:t>
            </a:r>
          </a:p>
          <a:p>
            <a:r>
              <a:rPr lang="pt-BR" b="1" dirty="0" smtClean="0"/>
              <a:t>Zombaria</a:t>
            </a:r>
          </a:p>
          <a:p>
            <a:r>
              <a:rPr lang="pt-BR" b="1" dirty="0" smtClean="0"/>
              <a:t>Amargura</a:t>
            </a:r>
          </a:p>
          <a:p>
            <a:r>
              <a:rPr lang="pt-BR" b="1" dirty="0" smtClean="0"/>
              <a:t>Queixumes</a:t>
            </a:r>
            <a:endParaRPr lang="pt-BR" b="1" dirty="0" smtClean="0"/>
          </a:p>
          <a:p>
            <a:r>
              <a:rPr lang="pt-BR" b="1" dirty="0" smtClean="0"/>
              <a:t>Fanatismo</a:t>
            </a:r>
          </a:p>
          <a:p>
            <a:r>
              <a:rPr lang="pt-BR" b="1" dirty="0" smtClean="0"/>
              <a:t>Raiva</a:t>
            </a:r>
          </a:p>
          <a:p>
            <a:r>
              <a:rPr lang="pt-BR" b="1" dirty="0" smtClean="0"/>
              <a:t>Rancor</a:t>
            </a:r>
          </a:p>
          <a:p>
            <a:r>
              <a:rPr lang="pt-BR" b="1" dirty="0" smtClean="0"/>
              <a:t>Mau humor</a:t>
            </a:r>
          </a:p>
        </p:txBody>
      </p:sp>
      <p:sp>
        <p:nvSpPr>
          <p:cNvPr id="4" name="Espaço Reservado para Conteúdo 2"/>
          <p:cNvSpPr txBox="1">
            <a:spLocks/>
          </p:cNvSpPr>
          <p:nvPr/>
        </p:nvSpPr>
        <p:spPr>
          <a:xfrm>
            <a:off x="468313" y="1100628"/>
            <a:ext cx="8280400" cy="1464276"/>
          </a:xfrm>
          <a:prstGeom prst="rect">
            <a:avLst/>
          </a:prstGeom>
        </p:spPr>
        <p:txBody>
          <a:bodyPr vert="horz" lIns="91440" tIns="45720" rIns="91440" bIns="45720" rtlCol="0" anchor="ctr">
            <a:normAutofit fontScale="92500" lnSpcReduction="10000"/>
          </a:bodyPr>
          <a:lstStyle>
            <a:lvl1pPr marL="0" indent="0" algn="just" defTabSz="914400" rtl="0" eaLnBrk="1" latinLnBrk="0" hangingPunct="1">
              <a:spcBef>
                <a:spcPts val="800"/>
              </a:spcBef>
              <a:buFont typeface="Arial" pitchFamily="34" charset="0"/>
              <a:buNone/>
              <a:defRPr sz="2200" b="1" kern="1200">
                <a:solidFill>
                  <a:schemeClr val="tx1"/>
                </a:solidFill>
                <a:latin typeface="+mn-lt"/>
                <a:ea typeface="+mn-ea"/>
                <a:cs typeface="+mn-cs"/>
              </a:defRPr>
            </a:lvl1pPr>
            <a:lvl2pPr marL="173736" indent="-173736" algn="just" defTabSz="914400" rtl="0" eaLnBrk="1" latinLnBrk="0" hangingPunct="1">
              <a:spcBef>
                <a:spcPts val="600"/>
              </a:spcBef>
              <a:buClr>
                <a:schemeClr val="accent2"/>
              </a:buClr>
              <a:buFont typeface="Lucida Grande"/>
              <a:buChar char="▸"/>
              <a:defRPr sz="2000" kern="1200">
                <a:solidFill>
                  <a:schemeClr val="tx1"/>
                </a:solidFill>
                <a:latin typeface="+mn-lt"/>
                <a:ea typeface="+mn-ea"/>
                <a:cs typeface="+mn-cs"/>
              </a:defRPr>
            </a:lvl2pPr>
            <a:lvl3pPr marL="402336" indent="-164592" algn="just" defTabSz="914400" rtl="0" eaLnBrk="1" latinLnBrk="0" hangingPunct="1">
              <a:spcBef>
                <a:spcPts val="500"/>
              </a:spcBef>
              <a:buClr>
                <a:srgbClr val="2DB2E1"/>
              </a:buClr>
              <a:buFont typeface="Lucida Grande"/>
              <a:buChar char="▸"/>
              <a:defRPr sz="1800" kern="1200">
                <a:solidFill>
                  <a:schemeClr val="tx1"/>
                </a:solidFill>
                <a:latin typeface="+mn-lt"/>
                <a:ea typeface="+mn-ea"/>
                <a:cs typeface="+mn-cs"/>
              </a:defRPr>
            </a:lvl3pPr>
            <a:lvl4pPr marL="630936" indent="-164592" algn="just" defTabSz="914400" rtl="0" eaLnBrk="1" latinLnBrk="0" hangingPunct="1">
              <a:spcBef>
                <a:spcPts val="400"/>
              </a:spcBef>
              <a:buClr>
                <a:srgbClr val="2B98B3"/>
              </a:buClr>
              <a:buFont typeface="Lucida Grande"/>
              <a:buChar char="▸"/>
              <a:defRPr sz="1700" kern="1200">
                <a:solidFill>
                  <a:schemeClr val="tx1"/>
                </a:solidFill>
                <a:latin typeface="+mn-lt"/>
                <a:ea typeface="+mn-ea"/>
                <a:cs typeface="+mn-cs"/>
              </a:defRPr>
            </a:lvl4pPr>
            <a:lvl5pPr marL="1701800" indent="0" algn="r" defTabSz="914400" rtl="0" eaLnBrk="1" latinLnBrk="0" hangingPunct="1">
              <a:spcBef>
                <a:spcPts val="400"/>
              </a:spcBef>
              <a:spcAft>
                <a:spcPts val="1200"/>
              </a:spcAft>
              <a:buClr>
                <a:schemeClr val="accent2"/>
              </a:buClr>
              <a:buFont typeface="Wingdings" pitchFamily="2" charset="2"/>
              <a:buNone/>
              <a:defRPr sz="15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r>
              <a:rPr lang="pt-BR" dirty="0" smtClean="0"/>
              <a:t>“</a:t>
            </a:r>
            <a:r>
              <a:rPr lang="pt-BR" dirty="0"/>
              <a:t>São muitos os vícios, às vezes não os temos fortes, mas mesmo um restinho de um deles nos atrapalha muito. Vou citar os mais conhecidos: </a:t>
            </a:r>
            <a:r>
              <a:rPr lang="pt-BR" dirty="0">
                <a:solidFill>
                  <a:schemeClr val="accent2"/>
                </a:solidFill>
              </a:rPr>
              <a:t>agressividade</a:t>
            </a:r>
            <a:r>
              <a:rPr lang="pt-BR" dirty="0"/>
              <a:t>, álcool, ambição, apego material, avareza, calúnia, ciúmes, cólera, fumo, </a:t>
            </a:r>
            <a:r>
              <a:rPr lang="pt-BR" dirty="0" smtClean="0"/>
              <a:t>gula...”</a:t>
            </a:r>
          </a:p>
          <a:p>
            <a:pPr lvl="4"/>
            <a:r>
              <a:rPr lang="pt-BR" dirty="0" smtClean="0"/>
              <a:t>(PATRÍCIA. </a:t>
            </a:r>
            <a:r>
              <a:rPr lang="pt-BR" i="1" dirty="0"/>
              <a:t>Vivendo no </a:t>
            </a:r>
            <a:r>
              <a:rPr lang="pt-BR" i="1" dirty="0" smtClean="0"/>
              <a:t>mundo </a:t>
            </a:r>
            <a:r>
              <a:rPr lang="pt-BR" i="1" dirty="0"/>
              <a:t>dos espíritos</a:t>
            </a:r>
            <a:r>
              <a:rPr lang="pt-BR" dirty="0"/>
              <a:t>, </a:t>
            </a:r>
            <a:r>
              <a:rPr lang="pt-BR" dirty="0" smtClean="0"/>
              <a:t>p</a:t>
            </a:r>
            <a:r>
              <a:rPr lang="pt-BR" dirty="0"/>
              <a:t>. </a:t>
            </a:r>
            <a:r>
              <a:rPr lang="pt-BR" dirty="0" smtClean="0"/>
              <a:t>124. Sob a instru</a:t>
            </a:r>
            <a:r>
              <a:rPr lang="pt-BR" dirty="0" smtClean="0"/>
              <a:t>ção de D.ª Isaura</a:t>
            </a:r>
            <a:r>
              <a:rPr lang="pt-BR" dirty="0" smtClean="0"/>
              <a:t>)</a:t>
            </a:r>
            <a:endParaRPr lang="pt-BR" dirty="0"/>
          </a:p>
        </p:txBody>
      </p:sp>
    </p:spTree>
    <p:extLst>
      <p:ext uri="{BB962C8B-B14F-4D97-AF65-F5344CB8AC3E}">
        <p14:creationId xmlns:p14="http://schemas.microsoft.com/office/powerpoint/2010/main" val="11471785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Autotransformação</a:t>
            </a:r>
            <a:endParaRPr lang="pt-BR" dirty="0"/>
          </a:p>
        </p:txBody>
      </p:sp>
      <p:sp>
        <p:nvSpPr>
          <p:cNvPr id="3" name="Espaço Reservado para Conteúdo 2"/>
          <p:cNvSpPr>
            <a:spLocks noGrp="1"/>
          </p:cNvSpPr>
          <p:nvPr>
            <p:ph idx="1"/>
          </p:nvPr>
        </p:nvSpPr>
        <p:spPr>
          <a:xfrm>
            <a:off x="468313" y="1100628"/>
            <a:ext cx="8280400" cy="1896324"/>
          </a:xfrm>
        </p:spPr>
        <p:txBody>
          <a:bodyPr>
            <a:normAutofit/>
          </a:bodyPr>
          <a:lstStyle/>
          <a:p>
            <a:r>
              <a:rPr lang="pt-BR" dirty="0" smtClean="0"/>
              <a:t>“Logo, convém priorizar a eliminação das pequenas atitudes inconvenientes, bem como evitar que elas se transformem em hábitos.”</a:t>
            </a:r>
          </a:p>
          <a:p>
            <a:pPr lvl="4"/>
            <a:r>
              <a:rPr lang="pt-BR" dirty="0" smtClean="0"/>
              <a:t>(IVAN RENÉ FRANZOLIM</a:t>
            </a:r>
            <a:r>
              <a:rPr lang="pt-BR" dirty="0"/>
              <a:t>. </a:t>
            </a:r>
            <a:r>
              <a:rPr lang="pt-BR" i="1" dirty="0"/>
              <a:t>Violências, Pena de Morte e outros </a:t>
            </a:r>
            <a:r>
              <a:rPr lang="pt-BR" i="1" dirty="0" smtClean="0"/>
              <a:t>Dramas</a:t>
            </a:r>
            <a:r>
              <a:rPr lang="pt-BR" dirty="0" smtClean="0"/>
              <a:t>, cap. “A violência interior de todos nós”)</a:t>
            </a:r>
            <a:endParaRPr lang="pt-BR" dirty="0"/>
          </a:p>
        </p:txBody>
      </p:sp>
      <p:pic>
        <p:nvPicPr>
          <p:cNvPr id="2" name="Picture 1"/>
          <p:cNvPicPr>
            <a:picLocks noChangeAspect="1"/>
          </p:cNvPicPr>
          <p:nvPr/>
        </p:nvPicPr>
        <p:blipFill>
          <a:blip r:embed="rId3"/>
          <a:stretch>
            <a:fillRect/>
          </a:stretch>
        </p:blipFill>
        <p:spPr>
          <a:xfrm>
            <a:off x="2195736" y="3140968"/>
            <a:ext cx="4752528" cy="2966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9318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Agressividade positiva</a:t>
            </a:r>
            <a:endParaRPr lang="pt-BR" dirty="0"/>
          </a:p>
        </p:txBody>
      </p:sp>
      <p:sp>
        <p:nvSpPr>
          <p:cNvPr id="3" name="Espaço Reservado para Conteúdo 2"/>
          <p:cNvSpPr>
            <a:spLocks noGrp="1"/>
          </p:cNvSpPr>
          <p:nvPr>
            <p:ph idx="1"/>
          </p:nvPr>
        </p:nvSpPr>
        <p:spPr/>
        <p:txBody>
          <a:bodyPr>
            <a:normAutofit fontScale="92500" lnSpcReduction="20000"/>
          </a:bodyPr>
          <a:lstStyle/>
          <a:p>
            <a:r>
              <a:rPr lang="pt-BR" dirty="0" smtClean="0"/>
              <a:t>Um dos níveis de manifestação da agressividade é quando “... o </a:t>
            </a:r>
            <a:r>
              <a:rPr lang="pt-BR" dirty="0"/>
              <a:t>sujeito canaliza sua agressividade para um alvo, um objetivo, uma meta ou uma </a:t>
            </a:r>
            <a:r>
              <a:rPr lang="pt-BR" dirty="0" smtClean="0"/>
              <a:t>realização”</a:t>
            </a:r>
            <a:r>
              <a:rPr lang="pt-BR" dirty="0"/>
              <a:t>.</a:t>
            </a:r>
            <a:endParaRPr lang="pt-BR" dirty="0" smtClean="0"/>
          </a:p>
          <a:p>
            <a:pPr lvl="1"/>
            <a:r>
              <a:rPr lang="pt-BR" dirty="0" smtClean="0"/>
              <a:t>No trabalho → </a:t>
            </a:r>
            <a:r>
              <a:rPr lang="pt-BR" b="1" dirty="0" smtClean="0">
                <a:solidFill>
                  <a:schemeClr val="accent3"/>
                </a:solidFill>
              </a:rPr>
              <a:t>produtividade</a:t>
            </a:r>
          </a:p>
          <a:p>
            <a:pPr lvl="1"/>
            <a:r>
              <a:rPr lang="pt-BR" dirty="0" smtClean="0"/>
              <a:t>Numa atividade desportista → </a:t>
            </a:r>
            <a:r>
              <a:rPr lang="pt-BR" b="1" dirty="0" smtClean="0">
                <a:solidFill>
                  <a:srgbClr val="08A1D9"/>
                </a:solidFill>
              </a:rPr>
              <a:t>competição</a:t>
            </a:r>
          </a:p>
          <a:p>
            <a:pPr lvl="1"/>
            <a:r>
              <a:rPr lang="pt-BR" dirty="0" smtClean="0"/>
              <a:t>Na vida </a:t>
            </a:r>
            <a:r>
              <a:rPr lang="pt-BR" dirty="0"/>
              <a:t>como um </a:t>
            </a:r>
            <a:r>
              <a:rPr lang="pt-BR" dirty="0" smtClean="0"/>
              <a:t>todo → </a:t>
            </a:r>
            <a:r>
              <a:rPr lang="pt-BR" b="1" dirty="0" smtClean="0">
                <a:solidFill>
                  <a:srgbClr val="08A1D9"/>
                </a:solidFill>
              </a:rPr>
              <a:t>progresso</a:t>
            </a:r>
          </a:p>
          <a:p>
            <a:r>
              <a:rPr lang="pt-BR" dirty="0" smtClean="0"/>
              <a:t>“Num </a:t>
            </a:r>
            <a:r>
              <a:rPr lang="pt-BR" dirty="0"/>
              <a:t>certo sentido, para que haja transformação, </a:t>
            </a:r>
            <a:r>
              <a:rPr lang="pt-BR" dirty="0" smtClean="0"/>
              <a:t>mudança </a:t>
            </a:r>
            <a:r>
              <a:rPr lang="pt-BR" dirty="0"/>
              <a:t>e algo </a:t>
            </a:r>
            <a:r>
              <a:rPr lang="pt-BR" dirty="0" smtClean="0"/>
              <a:t>seja </a:t>
            </a:r>
            <a:r>
              <a:rPr lang="pt-BR" dirty="0"/>
              <a:t>criado ou re-criado, energia, movimento, impulso e agressividade são </a:t>
            </a:r>
            <a:r>
              <a:rPr lang="pt-BR" dirty="0" smtClean="0"/>
              <a:t>requeridos. [...]</a:t>
            </a:r>
          </a:p>
          <a:p>
            <a:r>
              <a:rPr lang="pt-BR" dirty="0"/>
              <a:t>Todo desafio, aprendizado e superação de limites, obriga uma nova atitude diante do mundo, uma nova postura que implica ousadia e determinação</a:t>
            </a:r>
            <a:r>
              <a:rPr lang="pt-BR" dirty="0" smtClean="0"/>
              <a:t>.”</a:t>
            </a:r>
          </a:p>
          <a:p>
            <a:pPr lvl="4"/>
            <a:r>
              <a:rPr lang="pt-BR" dirty="0" smtClean="0"/>
              <a:t>(RENÊ P. M. VASCONCELLOS. </a:t>
            </a:r>
            <a:r>
              <a:rPr lang="pt-BR" i="1" dirty="0" smtClean="0"/>
              <a:t>Agressividade </a:t>
            </a:r>
            <a:r>
              <a:rPr lang="pt-BR" i="1" dirty="0"/>
              <a:t>e Violência: na fronteira entre o crescimento e a </a:t>
            </a:r>
            <a:r>
              <a:rPr lang="pt-BR" i="1" dirty="0" smtClean="0"/>
              <a:t>morte</a:t>
            </a:r>
            <a:r>
              <a:rPr lang="pt-BR" dirty="0" smtClean="0"/>
              <a:t>. Artigo publicado no site “</a:t>
            </a:r>
            <a:r>
              <a:rPr lang="pt-BR" dirty="0"/>
              <a:t>O Farol”. </a:t>
            </a:r>
            <a:r>
              <a:rPr lang="pt-BR" dirty="0" err="1" smtClean="0"/>
              <a:t>www.ofarol.inf.br</a:t>
            </a:r>
            <a:r>
              <a:rPr lang="pt-BR" dirty="0"/>
              <a:t>/comportamento/</a:t>
            </a:r>
            <a:r>
              <a:rPr lang="pt-BR" dirty="0" err="1"/>
              <a:t>agresi.htm</a:t>
            </a:r>
            <a:r>
              <a:rPr lang="pt-BR" dirty="0"/>
              <a:t>)</a:t>
            </a:r>
          </a:p>
        </p:txBody>
      </p:sp>
    </p:spTree>
    <p:extLst>
      <p:ext uri="{BB962C8B-B14F-4D97-AF65-F5344CB8AC3E}">
        <p14:creationId xmlns:p14="http://schemas.microsoft.com/office/powerpoint/2010/main" val="1052773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 calcmode="lin" valueType="num">
                                      <p:cBhvr additive="base">
                                        <p:cTn id="40"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Como Mudar o comportamento?</a:t>
            </a:r>
            <a:endParaRPr lang="pt-BR" dirty="0"/>
          </a:p>
        </p:txBody>
      </p:sp>
      <p:sp>
        <p:nvSpPr>
          <p:cNvPr id="3" name="Espaço Reservado para Conteúdo 2"/>
          <p:cNvSpPr>
            <a:spLocks noGrp="1"/>
          </p:cNvSpPr>
          <p:nvPr>
            <p:ph idx="1"/>
          </p:nvPr>
        </p:nvSpPr>
        <p:spPr>
          <a:xfrm>
            <a:off x="3779911" y="1100628"/>
            <a:ext cx="4968801" cy="3840540"/>
          </a:xfrm>
        </p:spPr>
        <p:txBody>
          <a:bodyPr/>
          <a:lstStyle/>
          <a:p>
            <a:r>
              <a:rPr lang="pt-PT" dirty="0" smtClean="0"/>
              <a:t>“Agir, evitando reagir; pensar antes de atuar; reflexionar como passo inicial para qualquer empreendimento; promover a paz, ao invés de investir na violência constituem os passos decisivos para o comportamento saudável.”</a:t>
            </a:r>
          </a:p>
          <a:p>
            <a:pPr lvl="4"/>
            <a:r>
              <a:rPr lang="pt-PT" dirty="0" smtClean="0"/>
              <a:t>(JOANNA DE ÂNGELIS. </a:t>
            </a:r>
            <a:r>
              <a:rPr lang="pt-PT" i="1" dirty="0" smtClean="0"/>
              <a:t>Amor, Imbatível Amor</a:t>
            </a:r>
            <a:r>
              <a:rPr lang="pt-PT" dirty="0" smtClean="0"/>
              <a:t>, introdução “A excelência do amor”)</a:t>
            </a:r>
            <a:endParaRPr lang="pt-BR" dirty="0" smtClean="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475457" y="1445072"/>
            <a:ext cx="3098470" cy="31617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543316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Por onde começar?</a:t>
            </a:r>
            <a:endParaRPr lang="pt-BR" dirty="0"/>
          </a:p>
        </p:txBody>
      </p:sp>
      <p:sp>
        <p:nvSpPr>
          <p:cNvPr id="3" name="Content Placeholder 2"/>
          <p:cNvSpPr>
            <a:spLocks noGrp="1"/>
          </p:cNvSpPr>
          <p:nvPr>
            <p:ph idx="1"/>
          </p:nvPr>
        </p:nvSpPr>
        <p:spPr/>
        <p:txBody>
          <a:bodyPr>
            <a:normAutofit lnSpcReduction="10000"/>
          </a:bodyPr>
          <a:lstStyle/>
          <a:p>
            <a:r>
              <a:rPr lang="pt-BR" dirty="0" smtClean="0"/>
              <a:t>“Pequenos </a:t>
            </a:r>
            <a:r>
              <a:rPr lang="pt-BR" dirty="0">
                <a:solidFill>
                  <a:schemeClr val="accent3"/>
                </a:solidFill>
              </a:rPr>
              <a:t>exercícios de autocontrole</a:t>
            </a:r>
            <a:r>
              <a:rPr lang="pt-BR" dirty="0"/>
              <a:t> terminam por criar hábitos de não-violência.</a:t>
            </a:r>
          </a:p>
          <a:p>
            <a:r>
              <a:rPr lang="pt-BR" dirty="0">
                <a:solidFill>
                  <a:srgbClr val="F96A1B"/>
                </a:solidFill>
              </a:rPr>
              <a:t>Disciplinas mentais e silêncios</a:t>
            </a:r>
            <a:r>
              <a:rPr lang="pt-BR" dirty="0"/>
              <a:t> fortalecidos pela confiança em Deus geram a harmonia que impede a instalação desse desequilíbrio.</a:t>
            </a:r>
          </a:p>
          <a:p>
            <a:r>
              <a:rPr lang="pt-BR" dirty="0">
                <a:solidFill>
                  <a:srgbClr val="2B98B3"/>
                </a:solidFill>
              </a:rPr>
              <a:t>Atividades de amor</a:t>
            </a:r>
            <a:r>
              <a:rPr lang="pt-BR" dirty="0"/>
              <a:t>, visando o bem e o progresso da criatura humana e da sociedade, constituem patamar de resistência às investidas dessa agressividade.</a:t>
            </a:r>
          </a:p>
          <a:p>
            <a:r>
              <a:rPr lang="pt-BR" dirty="0">
                <a:solidFill>
                  <a:srgbClr val="F96A1B"/>
                </a:solidFill>
              </a:rPr>
              <a:t>Reflexões em torno dos deveres morais</a:t>
            </a:r>
            <a:r>
              <a:rPr lang="pt-BR" dirty="0"/>
              <a:t> produzem a conscientização do bem, gerando o clima que preserva os sentimentos da fraternidade</a:t>
            </a:r>
            <a:r>
              <a:rPr lang="pt-BR" dirty="0" smtClean="0"/>
              <a:t>.”</a:t>
            </a:r>
          </a:p>
          <a:p>
            <a:pPr lvl="4"/>
            <a:r>
              <a:rPr lang="pt-BR" dirty="0" smtClean="0"/>
              <a:t>(JOANNA DE ÂNGELIS. </a:t>
            </a:r>
            <a:r>
              <a:rPr lang="pt-BR" i="1" dirty="0" smtClean="0"/>
              <a:t>Momentos Enriquecedores</a:t>
            </a:r>
            <a:r>
              <a:rPr lang="pt-BR" dirty="0" smtClean="0"/>
              <a:t>, p. 14-18)</a:t>
            </a:r>
            <a:endParaRPr lang="pt-BR" dirty="0"/>
          </a:p>
        </p:txBody>
      </p:sp>
    </p:spTree>
    <p:extLst>
      <p:ext uri="{BB962C8B-B14F-4D97-AF65-F5344CB8AC3E}">
        <p14:creationId xmlns:p14="http://schemas.microsoft.com/office/powerpoint/2010/main" val="3519966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solidFill>
                  <a:schemeClr val="tx1"/>
                </a:solidFill>
              </a:rPr>
              <a:t>Qual a única alternativa para o homem?</a:t>
            </a:r>
            <a:endParaRPr lang="pt-BR" dirty="0">
              <a:solidFill>
                <a:schemeClr val="tx1"/>
              </a:solidFill>
            </a:endParaRPr>
          </a:p>
        </p:txBody>
      </p:sp>
      <p:sp>
        <p:nvSpPr>
          <p:cNvPr id="3" name="Espaço Reservado para Conteúdo 2"/>
          <p:cNvSpPr>
            <a:spLocks noGrp="1"/>
          </p:cNvSpPr>
          <p:nvPr>
            <p:ph idx="1"/>
          </p:nvPr>
        </p:nvSpPr>
        <p:spPr/>
        <p:txBody>
          <a:bodyPr>
            <a:normAutofit/>
          </a:bodyPr>
          <a:lstStyle/>
          <a:p>
            <a:pPr lvl="0"/>
            <a:r>
              <a:rPr lang="pt-BR" dirty="0" smtClean="0"/>
              <a:t>“... </a:t>
            </a:r>
            <a:r>
              <a:rPr lang="pt-BR" dirty="0"/>
              <a:t>o mergulho interior, a autodescoberta, a conscientização da sua realidade de Espírito imortal em viagem transitória pelo corpo, a fim de adquirir novas realizações, reparando males anteriores e conseguindo harmonia </a:t>
            </a:r>
            <a:r>
              <a:rPr lang="pt-BR" dirty="0" smtClean="0"/>
              <a:t>íntima [...].”</a:t>
            </a:r>
          </a:p>
          <a:p>
            <a:pPr lvl="4"/>
            <a:r>
              <a:rPr lang="pt-BR" dirty="0" smtClean="0">
                <a:solidFill>
                  <a:schemeClr val="tx1"/>
                </a:solidFill>
              </a:rPr>
              <a:t>(</a:t>
            </a:r>
            <a:r>
              <a:rPr lang="pt-BR" dirty="0" smtClean="0"/>
              <a:t>JOANNA DE ÂNGELIS. </a:t>
            </a:r>
            <a:r>
              <a:rPr lang="pt-BR" dirty="0"/>
              <a:t>Página psicografada </a:t>
            </a:r>
            <a:r>
              <a:rPr lang="pt-BR" dirty="0" smtClean="0"/>
              <a:t>por Divaldo </a:t>
            </a:r>
            <a:r>
              <a:rPr lang="pt-BR" dirty="0"/>
              <a:t>P. Franco, no dia </a:t>
            </a:r>
            <a:r>
              <a:rPr lang="pt-BR" dirty="0" smtClean="0"/>
              <a:t>11/07/2000</a:t>
            </a:r>
            <a:r>
              <a:rPr lang="pt-BR" dirty="0"/>
              <a:t>, em </a:t>
            </a:r>
            <a:r>
              <a:rPr lang="pt-BR" dirty="0" smtClean="0"/>
              <a:t>Paramirim-BA. </a:t>
            </a:r>
            <a:r>
              <a:rPr lang="pt-BR" dirty="0"/>
              <a:t>Extraído da </a:t>
            </a:r>
            <a:r>
              <a:rPr lang="pt-BR" dirty="0" smtClean="0"/>
              <a:t>revista </a:t>
            </a:r>
            <a:r>
              <a:rPr lang="pt-BR" i="1" dirty="0"/>
              <a:t>Reformador</a:t>
            </a:r>
            <a:r>
              <a:rPr lang="pt-BR" dirty="0"/>
              <a:t>, </a:t>
            </a:r>
            <a:r>
              <a:rPr lang="pt-BR" dirty="0" smtClean="0"/>
              <a:t>Junho/2001</a:t>
            </a:r>
            <a:r>
              <a:rPr lang="pt-BR" dirty="0" smtClean="0">
                <a:solidFill>
                  <a:schemeClr val="tx1"/>
                </a:solidFill>
              </a:rPr>
              <a:t>)</a:t>
            </a:r>
          </a:p>
        </p:txBody>
      </p:sp>
    </p:spTree>
    <p:extLst>
      <p:ext uri="{BB962C8B-B14F-4D97-AF65-F5344CB8AC3E}">
        <p14:creationId xmlns:p14="http://schemas.microsoft.com/office/powerpoint/2010/main" val="24827018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1584</TotalTime>
  <Words>1864</Words>
  <Application>Microsoft Macintosh PowerPoint</Application>
  <PresentationFormat>On-screen Show (4:3)</PresentationFormat>
  <Paragraphs>116</Paragraphs>
  <Slides>16</Slides>
  <Notes>13</Notes>
  <HiddenSlides>1</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Angles</vt:lpstr>
      <vt:lpstr>VÍCIOS Agressividade</vt:lpstr>
      <vt:lpstr>PENSE...</vt:lpstr>
      <vt:lpstr>O que é agressividade?</vt:lpstr>
      <vt:lpstr>Agressividade</vt:lpstr>
      <vt:lpstr>Violência</vt:lpstr>
      <vt:lpstr>O que é violência?</vt:lpstr>
      <vt:lpstr>Quais as causas da agressividade violenta?</vt:lpstr>
      <vt:lpstr>Outras causas</vt:lpstr>
      <vt:lpstr>O Problema da mídia</vt:lpstr>
      <vt:lpstr>Agressividade e obsessão</vt:lpstr>
      <vt:lpstr>Como se apresenta a agressividade?</vt:lpstr>
      <vt:lpstr>Autotransformação</vt:lpstr>
      <vt:lpstr>Agressividade positiva</vt:lpstr>
      <vt:lpstr>Como Mudar o comportamento?</vt:lpstr>
      <vt:lpstr>Por onde começar?</vt:lpstr>
      <vt:lpstr>Qual a única alternativa para o homem?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Agressividade no Lar</dc:title>
  <dc:creator>Cris</dc:creator>
  <cp:lastModifiedBy>Adriano Alves</cp:lastModifiedBy>
  <cp:revision>85</cp:revision>
  <dcterms:created xsi:type="dcterms:W3CDTF">2010-11-20T01:04:58Z</dcterms:created>
  <dcterms:modified xsi:type="dcterms:W3CDTF">2015-06-27T14:36:43Z</dcterms:modified>
</cp:coreProperties>
</file>