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4"/>
  </p:notesMasterIdLst>
  <p:sldIdLst>
    <p:sldId id="256" r:id="rId2"/>
    <p:sldId id="265" r:id="rId3"/>
    <p:sldId id="264" r:id="rId4"/>
    <p:sldId id="266" r:id="rId5"/>
    <p:sldId id="267" r:id="rId6"/>
    <p:sldId id="268" r:id="rId7"/>
    <p:sldId id="272" r:id="rId8"/>
    <p:sldId id="271" r:id="rId9"/>
    <p:sldId id="273" r:id="rId10"/>
    <p:sldId id="275" r:id="rId11"/>
    <p:sldId id="274" r:id="rId12"/>
    <p:sldId id="276" r:id="rId13"/>
    <p:sldId id="269" r:id="rId14"/>
    <p:sldId id="284" r:id="rId15"/>
    <p:sldId id="270" r:id="rId16"/>
    <p:sldId id="277" r:id="rId17"/>
    <p:sldId id="278" r:id="rId18"/>
    <p:sldId id="279" r:id="rId19"/>
    <p:sldId id="280" r:id="rId20"/>
    <p:sldId id="281" r:id="rId21"/>
    <p:sldId id="282" r:id="rId22"/>
    <p:sldId id="28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E8EA"/>
    <a:srgbClr val="F9F6F0"/>
    <a:srgbClr val="45391F"/>
    <a:srgbClr val="B19A67"/>
    <a:srgbClr val="22655C"/>
    <a:srgbClr val="F4D37D"/>
    <a:srgbClr val="CEA550"/>
    <a:srgbClr val="CDB678"/>
    <a:srgbClr val="F499A7"/>
    <a:srgbClr val="4A6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1" autoAdjust="0"/>
    <p:restoredTop sz="56894" autoAdjust="0"/>
  </p:normalViewPr>
  <p:slideViewPr>
    <p:cSldViewPr snapToGrid="0" snapToObjects="1" showGuides="1">
      <p:cViewPr varScale="1">
        <p:scale>
          <a:sx n="63" d="100"/>
          <a:sy n="63" d="100"/>
        </p:scale>
        <p:origin x="-2728" y="-104"/>
      </p:cViewPr>
      <p:guideLst>
        <p:guide orient="horz" pos="4146"/>
        <p:guide pos="35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0CB3D-39CE-DF40-8812-A9044AB46DEC}" type="datetimeFigureOut">
              <a:rPr lang="en-US" smtClean="0"/>
              <a:t>09/06/15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D8629-E6BC-4242-B617-CEF841C9B4A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082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Iniciar relembrando que, dentre os v</a:t>
            </a:r>
            <a:r>
              <a:rPr lang="pt-BR" dirty="0" smtClean="0"/>
              <a:t>ícios humanos, existem os de ordem</a:t>
            </a:r>
            <a:r>
              <a:rPr lang="pt-BR" baseline="0" dirty="0" smtClean="0"/>
              <a:t> material – em cujo rol inserem-se os estudados nas últimas semanas (álcool, drogas e gula) – e os morais, onde se enquadra a maledicência.</a:t>
            </a:r>
            <a:endParaRPr lang="pt-BR" dirty="0" smtClean="0"/>
          </a:p>
          <a:p>
            <a:r>
              <a:rPr lang="pt-BR" dirty="0" smtClean="0"/>
              <a:t>IMAGEM:</a:t>
            </a:r>
            <a:r>
              <a:rPr lang="pt-BR" baseline="0" dirty="0" smtClean="0"/>
              <a:t> quadro do pintor estadunidense Norman </a:t>
            </a:r>
            <a:r>
              <a:rPr lang="pt-BR" baseline="0" dirty="0" err="1" smtClean="0"/>
              <a:t>Rockwell</a:t>
            </a:r>
            <a:r>
              <a:rPr lang="pt-BR" baseline="0" dirty="0" smtClean="0"/>
              <a:t>, retratando como a fofoca funciona (acaba voltando para si)...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262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Falar mal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na legítima significação, será render homenagem aos instintos inferiores e renunciar ao título de cooperador de Deus para ser crítico de suas obras.</a:t>
            </a:r>
            <a:r>
              <a:rPr lang="pt-BR" dirty="0" smtClean="0"/>
              <a:t>”</a:t>
            </a:r>
          </a:p>
          <a:p>
            <a:r>
              <a:rPr lang="pt-BR" dirty="0" smtClean="0"/>
              <a:t>(EMMANUEL. </a:t>
            </a:r>
            <a:r>
              <a:rPr lang="pt-BR" i="1" dirty="0" smtClean="0"/>
              <a:t>Fonte Viva</a:t>
            </a:r>
            <a:r>
              <a:rPr lang="pt-BR" dirty="0" smtClean="0"/>
              <a:t>, cap. 151)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175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Esses s</a:t>
            </a:r>
            <a:r>
              <a:rPr lang="pt-BR" dirty="0" smtClean="0"/>
              <a:t>ão alguns significados que encontramos nos dicionários do mundo...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7218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...</a:t>
            </a:r>
            <a:r>
              <a:rPr lang="pt-BR" baseline="0" dirty="0" smtClean="0"/>
              <a:t> Por</a:t>
            </a:r>
            <a:r>
              <a:rPr lang="pt-BR" baseline="0" dirty="0" smtClean="0"/>
              <a:t>ém, segundo os espíritos, a maledicência é um vício tão pernicioso quanto os demais de ordem material (tabaco, drogas, etc.). Nessa mensagem, </a:t>
            </a:r>
            <a:r>
              <a:rPr lang="pt-BR" baseline="0" smtClean="0"/>
              <a:t>Emmanuel compara </a:t>
            </a:r>
            <a:r>
              <a:rPr lang="pt-BR" baseline="0" dirty="0" smtClean="0"/>
              <a:t>a maledicência a um tóxico, um veneno, que confere ao seu usuário danos graves equivalentes.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897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REPROCHE: censura.</a:t>
            </a:r>
          </a:p>
          <a:p>
            <a:r>
              <a:rPr lang="pt-BR" dirty="0" smtClean="0"/>
              <a:t>De fato a maledic</a:t>
            </a:r>
            <a:r>
              <a:rPr lang="pt-BR" dirty="0" smtClean="0"/>
              <a:t>ência se verifica quando transportamos o mal pensamento sobre outrem no veículo da PALAVRA. Se calamos o mal pensamento, se</a:t>
            </a:r>
            <a:r>
              <a:rPr lang="pt-BR" baseline="0" dirty="0" smtClean="0"/>
              <a:t> não compartilhamos com ninguém, não há maledicência, embora estejamos ainda sujeitos às consequências da atitude infeliz de movimentar tais energias negativas.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894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737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Esses </a:t>
            </a:r>
            <a:r>
              <a:rPr lang="pt-BR" dirty="0" smtClean="0"/>
              <a:t>“poderes”,</a:t>
            </a:r>
            <a:r>
              <a:rPr lang="pt-BR" baseline="0" dirty="0" smtClean="0"/>
              <a:t> representantes da calúnia e da maledicência, podem ser espíritos obsessores, bacilos psíquicos, larvas mentais, gosmas fluídicas, etc. Ressalte-se que as consequências, portanto, são tanto materiais (doenças, transtornos psíquicos, etc.) quanto espirituais.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808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Sob o aspecto espiritual, as consequ</a:t>
            </a:r>
            <a:r>
              <a:rPr lang="pt-BR" dirty="0" smtClean="0"/>
              <a:t>ências podem ser ainda mais graves, rompendo os limites de uma única existência física, convertidas em amargas expiações.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6772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simples vincula</a:t>
            </a:r>
            <a:r>
              <a:rPr lang="pt-BR" dirty="0" smtClean="0"/>
              <a:t>ção a uma crença religiosa</a:t>
            </a:r>
            <a:r>
              <a:rPr lang="pt-BR" baseline="0" dirty="0" smtClean="0"/>
              <a:t> –</a:t>
            </a:r>
            <a:r>
              <a:rPr lang="pt-BR" dirty="0" smtClean="0"/>
              <a:t> seja ela qual for – não nos imuniza contra a maledicência. O</a:t>
            </a:r>
            <a:r>
              <a:rPr lang="pt-BR" baseline="0" dirty="0" smtClean="0"/>
              <a:t> verdadeiro combate é travado de dentro para fora e não de fora para dentro.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187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Ninguém sendo perfeito, seguir-se-á que ninguém tem o direito de repreender o seu próximo?</a:t>
            </a: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Importante ressaltar que a utilidade a ser identificada com a repreens</a:t>
            </a: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ão do outro é a para este mesmo</a:t>
            </a:r>
            <a:r>
              <a:rPr lang="pt-B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não para o repreensor, caso contrário faltaremos com a caridade.</a:t>
            </a:r>
            <a:endParaRPr lang="pt-BR" sz="12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770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Será repreensível notarem-se as imperfeições dos outros, quando daí nenhum proveito possa resultar para eles, uma vez que não sejam divulgadas?</a:t>
            </a: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</a:p>
          <a:p>
            <a:endParaRPr lang="pt-BR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3108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Haverá casos em que convenha se desvende o mal de outrem?</a:t>
            </a: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</a:p>
          <a:p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Agir com caridade pressupõe agir para com os</a:t>
            </a:r>
            <a:r>
              <a:rPr lang="pt-B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outros </a:t>
            </a:r>
            <a:r>
              <a:rPr lang="pt-B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 gostaríamos que estes agissem conosco. Tanto do ponto de vista do que praticou o mal, quanto do de quem possa ser lesado, sempre ponderando</a:t>
            </a:r>
            <a:r>
              <a:rPr lang="pt-B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vantagens e os inconvenientes.</a:t>
            </a:r>
            <a:endParaRPr lang="pt-BR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5168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Coloquemo-nos no lugar do outro: ser</a:t>
            </a:r>
            <a:r>
              <a:rPr lang="pt-BR" dirty="0" smtClean="0"/>
              <a:t>á que estaríamos isentos de cometer a falta</a:t>
            </a:r>
            <a:r>
              <a:rPr lang="pt-BR" baseline="0" dirty="0" smtClean="0"/>
              <a:t> que notamos no irmão?</a:t>
            </a:r>
          </a:p>
          <a:p>
            <a:r>
              <a:rPr lang="pt-BR" baseline="0" dirty="0" smtClean="0"/>
              <a:t>Devemos, portanto, praticar a indulgência.</a:t>
            </a:r>
          </a:p>
          <a:p>
            <a:r>
              <a:rPr lang="pt-BR" baseline="0" dirty="0" smtClean="0"/>
              <a:t>Observar que quando abordamos </a:t>
            </a:r>
            <a:r>
              <a:rPr lang="pt-BR" baseline="0" dirty="0" smtClean="0"/>
              <a:t>o irmão em falta </a:t>
            </a:r>
            <a:r>
              <a:rPr lang="pt-BR" baseline="0" dirty="0" smtClean="0"/>
              <a:t>diretamente, já não incorremos em maledicência (pois não falamos do assunto em sua ausência, “pelas costas”), entretanto não podemos jamais esquecer de agir com caridade.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D8629-E6BC-4242-B617-CEF841C9B4A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061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96996" y="0"/>
            <a:ext cx="644700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951" r="2664" b="17008"/>
          <a:stretch/>
        </p:blipFill>
        <p:spPr>
          <a:xfrm rot="16200000" flipV="1">
            <a:off x="-1779437" y="1779432"/>
            <a:ext cx="6876000" cy="331713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510871"/>
            <a:ext cx="2875621" cy="1252739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accent4">
                    <a:lumMod val="75000"/>
                  </a:schemeClr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Avenir Book"/>
                <a:ea typeface="+mj-ea"/>
                <a:cs typeface="Avenir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30490" y="6356350"/>
            <a:ext cx="1056309" cy="365125"/>
          </a:xfrm>
        </p:spPr>
        <p:txBody>
          <a:bodyPr/>
          <a:lstStyle/>
          <a:p>
            <a:fld id="{DE13131B-7EEE-6C44-ABD7-93AC2B2A8800}" type="datetimeFigureOut">
              <a:rPr lang="en-US" smtClean="0"/>
              <a:t>08/06/15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9" y="6356350"/>
            <a:ext cx="2773853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-2" y="1053017"/>
            <a:ext cx="2875623" cy="3326468"/>
          </a:xfrm>
        </p:spPr>
        <p:txBody>
          <a:bodyPr anchor="b"/>
          <a:lstStyle>
            <a:lvl1pPr algn="l">
              <a:defRPr>
                <a:solidFill>
                  <a:srgbClr val="45391F"/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620409"/>
            <a:ext cx="3667453" cy="5237589"/>
          </a:xfrm>
          <a:prstGeom prst="rect">
            <a:avLst/>
          </a:prstGeom>
          <a:solidFill>
            <a:srgbClr val="F9F6F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3667453" y="1381453"/>
            <a:ext cx="5476546" cy="54765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951" t="53135" r="2664"/>
          <a:stretch/>
        </p:blipFill>
        <p:spPr>
          <a:xfrm>
            <a:off x="0" y="1"/>
            <a:ext cx="9144000" cy="20708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b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2070846"/>
            <a:ext cx="7612064" cy="4509330"/>
          </a:xfrm>
        </p:spPr>
        <p:txBody>
          <a:bodyPr anchor="ctr"/>
          <a:lstStyle>
            <a:lvl1pPr marL="342900" indent="-342900" algn="just">
              <a:spcBef>
                <a:spcPts val="700"/>
              </a:spcBef>
              <a:buClr>
                <a:srgbClr val="4A6742"/>
              </a:buClr>
              <a:buSzPct val="100000"/>
              <a:buFont typeface="Courier"/>
              <a:buChar char="⎖"/>
              <a:defRPr b="0" i="0">
                <a:solidFill>
                  <a:schemeClr val="tx1"/>
                </a:solidFill>
                <a:effectLst/>
                <a:latin typeface="Avenir Book"/>
                <a:cs typeface="Avenir Book"/>
              </a:defRPr>
            </a:lvl1pPr>
            <a:lvl2pPr marL="685800" indent="-336550" algn="just">
              <a:buClr>
                <a:srgbClr val="CDB678"/>
              </a:buClr>
              <a:buFont typeface="Lucida Grande"/>
              <a:buChar char="⎖"/>
              <a:defRPr b="0" i="0">
                <a:solidFill>
                  <a:schemeClr val="tx1"/>
                </a:solidFill>
                <a:effectLst/>
                <a:latin typeface="Avenir Book"/>
                <a:cs typeface="Avenir Book"/>
              </a:defRPr>
            </a:lvl2pPr>
            <a:lvl3pPr marL="1035050" indent="-349250" algn="just">
              <a:spcBef>
                <a:spcPts val="500"/>
              </a:spcBef>
              <a:buClr>
                <a:srgbClr val="F499A7"/>
              </a:buClr>
              <a:buFont typeface="Wingdings 2" charset="2"/>
              <a:buChar char="⎖"/>
              <a:defRPr b="0" i="0">
                <a:solidFill>
                  <a:schemeClr val="tx1"/>
                </a:solidFill>
                <a:effectLst/>
                <a:latin typeface="Avenir Book"/>
                <a:cs typeface="Avenir Book"/>
              </a:defRPr>
            </a:lvl3pPr>
            <a:lvl4pPr marL="1371600" indent="-336550" algn="just">
              <a:spcBef>
                <a:spcPts val="400"/>
              </a:spcBef>
              <a:buClr>
                <a:srgbClr val="F4D37D"/>
              </a:buClr>
              <a:buFont typeface="Wingdings 2" charset="2"/>
              <a:buChar char="⎖"/>
              <a:defRPr b="0" i="0">
                <a:solidFill>
                  <a:schemeClr val="tx1"/>
                </a:solidFill>
                <a:effectLst/>
                <a:latin typeface="Avenir Book"/>
                <a:cs typeface="Avenir Book"/>
              </a:defRPr>
            </a:lvl4pPr>
            <a:lvl5pPr marL="365125" indent="0" algn="r">
              <a:spcAft>
                <a:spcPts val="1200"/>
              </a:spcAft>
              <a:buNone/>
              <a:defRPr sz="1600" b="0" i="0">
                <a:solidFill>
                  <a:schemeClr val="tx1"/>
                </a:solidFill>
                <a:effectLst/>
                <a:latin typeface="Avenir Book"/>
                <a:cs typeface="Avenir Book"/>
              </a:defRPr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580176"/>
            <a:ext cx="2133600" cy="277824"/>
          </a:xfrm>
        </p:spPr>
        <p:txBody>
          <a:bodyPr/>
          <a:lstStyle/>
          <a:p>
            <a:fld id="{DE13131B-7EEE-6C44-ABD7-93AC2B2A8800}" type="datetimeFigureOut">
              <a:rPr lang="en-US" smtClean="0"/>
              <a:t>08/06/15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3753" y="6580176"/>
            <a:ext cx="2895600" cy="27782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580176"/>
            <a:ext cx="533400" cy="277824"/>
          </a:xfrm>
        </p:spPr>
        <p:txBody>
          <a:bodyPr/>
          <a:lstStyle/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EBD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951" t="461" r="2664" b="1"/>
          <a:stretch/>
        </p:blipFill>
        <p:spPr>
          <a:xfrm>
            <a:off x="0" y="1620409"/>
            <a:ext cx="9144000" cy="404406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4138613"/>
            <a:ext cx="7612063" cy="1094871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b="0" i="0" kern="1200">
                <a:solidFill>
                  <a:schemeClr val="accent4">
                    <a:lumMod val="75000"/>
                  </a:schemeClr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Avenir Book"/>
                <a:ea typeface="+mj-ea"/>
                <a:cs typeface="Avenir Book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131B-7EEE-6C44-ABD7-93AC2B2A8800}" type="datetimeFigureOut">
              <a:rPr lang="en-US" smtClean="0"/>
              <a:t>09/06/15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5174" y="2619570"/>
            <a:ext cx="7612063" cy="1417638"/>
          </a:xfrm>
        </p:spPr>
        <p:txBody>
          <a:bodyPr/>
          <a:lstStyle>
            <a:lvl1pPr>
              <a:defRPr>
                <a:solidFill>
                  <a:srgbClr val="45391F"/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131B-7EEE-6C44-ABD7-93AC2B2A8800}" type="datetimeFigureOut">
              <a:rPr lang="en-US" smtClean="0"/>
              <a:t>07/06/15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131B-7EEE-6C44-ABD7-93AC2B2A8800}" type="datetimeFigureOut">
              <a:rPr lang="en-US" smtClean="0"/>
              <a:t>07/06/15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131B-7EEE-6C44-ABD7-93AC2B2A8800}" type="datetimeFigureOut">
              <a:rPr lang="en-US" smtClean="0"/>
              <a:t>07/06/15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C4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951" t="461" r="2664" b="1"/>
          <a:stretch/>
        </p:blipFill>
        <p:spPr>
          <a:xfrm>
            <a:off x="0" y="110426"/>
            <a:ext cx="9144000" cy="40440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944415"/>
            <a:ext cx="7612063" cy="2504429"/>
          </a:xfrm>
        </p:spPr>
        <p:txBody>
          <a:bodyPr/>
          <a:lstStyle>
            <a:lvl1pPr>
              <a:defRPr sz="3600">
                <a:solidFill>
                  <a:srgbClr val="22655C"/>
                </a:solidFill>
                <a:latin typeface="Hilde Sharpie"/>
                <a:cs typeface="Hilde Sharpie"/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131B-7EEE-6C44-ABD7-93AC2B2A8800}" type="datetimeFigureOut">
              <a:rPr lang="en-US" smtClean="0"/>
              <a:t>09/06/15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131B-7EEE-6C44-ABD7-93AC2B2A8800}" type="datetimeFigureOut">
              <a:rPr lang="en-US" smtClean="0"/>
              <a:t>07/06/15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DE13131B-7EEE-6C44-ABD7-93AC2B2A8800}" type="datetimeFigureOut">
              <a:rPr lang="en-US" smtClean="0"/>
              <a:t>07/06/15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131B-7EEE-6C44-ABD7-93AC2B2A8800}" type="datetimeFigureOut">
              <a:rPr lang="en-US" smtClean="0"/>
              <a:t>07/06/15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DE13131B-7EEE-6C44-ABD7-93AC2B2A8800}" type="datetimeFigureOut">
              <a:rPr lang="en-US" smtClean="0"/>
              <a:t>07/06/15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131B-7EEE-6C44-ABD7-93AC2B2A8800}" type="datetimeFigureOut">
              <a:rPr lang="en-US" smtClean="0"/>
              <a:t>07/06/15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131B-7EEE-6C44-ABD7-93AC2B2A8800}" type="datetimeFigureOut">
              <a:rPr lang="en-US" smtClean="0"/>
              <a:t>07/06/15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E13131B-7EEE-6C44-ABD7-93AC2B2A8800}" type="datetimeFigureOut">
              <a:rPr lang="en-US" smtClean="0"/>
              <a:t>08/06/15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04EAE44-86CA-DD48-A451-0401DC87CE0A}" type="slidenum">
              <a:rPr lang="pt-BR" smtClean="0"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5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Bernard MT Condensed"/>
          <a:ea typeface="+mj-ea"/>
          <a:cs typeface="Bernard MT Condensed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80" y="276034"/>
            <a:ext cx="2875621" cy="4092500"/>
          </a:xfrm>
        </p:spPr>
        <p:txBody>
          <a:bodyPr/>
          <a:lstStyle/>
          <a:p>
            <a:r>
              <a:rPr lang="pt-BR" sz="6600" dirty="0" smtClean="0"/>
              <a:t>Vícios</a:t>
            </a:r>
            <a:br>
              <a:rPr lang="pt-BR" sz="6600" dirty="0" smtClean="0"/>
            </a:br>
            <a:r>
              <a:rPr lang="pt-BR" sz="4000" dirty="0" smtClean="0"/>
              <a:t>Maledicência</a:t>
            </a:r>
            <a:endParaRPr lang="pt-BR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480" y="4510871"/>
            <a:ext cx="2875621" cy="1252739"/>
          </a:xfrm>
        </p:spPr>
        <p:txBody>
          <a:bodyPr/>
          <a:lstStyle/>
          <a:p>
            <a:r>
              <a:rPr lang="pt-BR" sz="1600" dirty="0" smtClean="0"/>
              <a:t>Escola de Evangelização</a:t>
            </a:r>
            <a:br>
              <a:rPr lang="pt-BR" sz="1600" dirty="0" smtClean="0"/>
            </a:br>
            <a:r>
              <a:rPr lang="pt-BR" sz="1600" dirty="0" smtClean="0"/>
              <a:t>de Pacientes</a:t>
            </a:r>
          </a:p>
          <a:p>
            <a:r>
              <a:rPr lang="pt-BR" sz="1400" dirty="0" smtClean="0"/>
              <a:t>Grupo Espírita </a:t>
            </a:r>
            <a:r>
              <a:rPr lang="pt-BR" sz="1400" dirty="0" err="1" smtClean="0"/>
              <a:t>Guillon</a:t>
            </a:r>
            <a:r>
              <a:rPr lang="pt-BR" sz="1400" dirty="0" smtClean="0"/>
              <a:t> Ribeiro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400268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436215" y="3467445"/>
            <a:ext cx="6269984" cy="1635469"/>
          </a:xfrm>
        </p:spPr>
        <p:txBody>
          <a:bodyPr/>
          <a:lstStyle/>
          <a:p>
            <a:r>
              <a:rPr lang="pt-BR" sz="2000" dirty="0" smtClean="0"/>
              <a:t>“</a:t>
            </a:r>
            <a:r>
              <a:rPr lang="pt-BR" sz="2000" dirty="0" smtClean="0"/>
              <a:t>Irmãos</a:t>
            </a:r>
            <a:r>
              <a:rPr lang="pt-BR" sz="2000" dirty="0"/>
              <a:t>, não faleis mal uns dos outros. Quem fala mal de um irmão, fala mal da lei e julga a lei e, se tu julgas </a:t>
            </a:r>
            <a:r>
              <a:rPr lang="pt-BR" sz="2000" dirty="0" smtClean="0"/>
              <a:t>a lei</a:t>
            </a:r>
            <a:r>
              <a:rPr lang="pt-BR" sz="2000" dirty="0"/>
              <a:t>, já não és observador da lei, mas juiz</a:t>
            </a:r>
            <a:r>
              <a:rPr lang="pt-BR" sz="2000" dirty="0" smtClean="0"/>
              <a:t>.</a:t>
            </a:r>
            <a:r>
              <a:rPr lang="pt-BR" sz="2000" dirty="0" smtClean="0"/>
              <a:t>”</a:t>
            </a:r>
            <a:endParaRPr lang="pt-BR" sz="2000" dirty="0"/>
          </a:p>
          <a:p>
            <a:r>
              <a:rPr lang="pt-BR" sz="1600" dirty="0" smtClean="0"/>
              <a:t>(</a:t>
            </a:r>
            <a:r>
              <a:rPr lang="pt-BR" sz="1600" dirty="0"/>
              <a:t>Tiago, 4</a:t>
            </a:r>
            <a:r>
              <a:rPr lang="pt-BR" sz="1600" dirty="0" smtClean="0"/>
              <a:t>:11)</a:t>
            </a:r>
            <a:endParaRPr lang="pt-BR" sz="16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5174" y="2049807"/>
            <a:ext cx="7612063" cy="1417638"/>
          </a:xfrm>
        </p:spPr>
        <p:txBody>
          <a:bodyPr anchor="b"/>
          <a:lstStyle/>
          <a:p>
            <a:r>
              <a:rPr lang="pt-BR" sz="4400" dirty="0" smtClean="0"/>
              <a:t>Reflex</a:t>
            </a:r>
            <a:r>
              <a:rPr lang="pt-BR" sz="4400" dirty="0" smtClean="0"/>
              <a:t>ão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2865445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Conceito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5174" y="2070846"/>
            <a:ext cx="4239035" cy="4509330"/>
          </a:xfrm>
        </p:spPr>
        <p:txBody>
          <a:bodyPr/>
          <a:lstStyle/>
          <a:p>
            <a:r>
              <a:rPr lang="pt-BR" b="1" dirty="0" smtClean="0"/>
              <a:t>MALEDIC</a:t>
            </a:r>
            <a:r>
              <a:rPr lang="pt-BR" b="1" dirty="0" smtClean="0"/>
              <a:t>ÊNCIA</a:t>
            </a:r>
            <a:endParaRPr lang="pt-BR" b="1" dirty="0" smtClean="0"/>
          </a:p>
          <a:p>
            <a:pPr lvl="1"/>
            <a:r>
              <a:rPr lang="pt-BR" dirty="0" smtClean="0"/>
              <a:t>Ato </a:t>
            </a:r>
            <a:r>
              <a:rPr lang="pt-BR" dirty="0"/>
              <a:t>ou aptidão para falar mal dos outros; cuja intenção é denegrir; </a:t>
            </a:r>
            <a:r>
              <a:rPr lang="pt-BR" dirty="0" smtClean="0"/>
              <a:t>difamação.</a:t>
            </a:r>
            <a:endParaRPr lang="pt-BR" dirty="0"/>
          </a:p>
          <a:p>
            <a:pPr lvl="1"/>
            <a:r>
              <a:rPr lang="pt-BR" dirty="0"/>
              <a:t>Fala injuriosa ou </a:t>
            </a:r>
            <a:r>
              <a:rPr lang="pt-BR" dirty="0" smtClean="0"/>
              <a:t>maldosa.</a:t>
            </a:r>
          </a:p>
          <a:p>
            <a:pPr lvl="1"/>
            <a:r>
              <a:rPr lang="pt-BR" dirty="0" smtClean="0"/>
              <a:t>Fuxico, mexerico, fofoca.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519" y="3554185"/>
            <a:ext cx="3072717" cy="2016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83122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</a:t>
            </a:r>
            <a:r>
              <a:rPr lang="pt-BR" dirty="0" smtClean="0"/>
              <a:t>é?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“... </a:t>
            </a:r>
            <a:r>
              <a:rPr lang="pt-BR" dirty="0" smtClean="0"/>
              <a:t>a </a:t>
            </a:r>
            <a:r>
              <a:rPr lang="pt-BR" dirty="0"/>
              <a:t>maledicência é um tóxico sutil que pode conduzir o discípulo a imensos disparates.</a:t>
            </a:r>
          </a:p>
          <a:p>
            <a:pPr marL="4391025"/>
            <a:r>
              <a:rPr lang="pt-BR" dirty="0"/>
              <a:t>Quem sorva </a:t>
            </a:r>
            <a:r>
              <a:rPr lang="pt-BR" dirty="0" err="1" smtClean="0"/>
              <a:t>seme-lhante</a:t>
            </a:r>
            <a:r>
              <a:rPr lang="pt-BR" dirty="0" smtClean="0"/>
              <a:t> </a:t>
            </a:r>
            <a:r>
              <a:rPr lang="pt-BR" dirty="0"/>
              <a:t>veneno é, acima de tudo, servo da tolice, mas </a:t>
            </a:r>
            <a:r>
              <a:rPr lang="pt-BR" dirty="0" err="1" smtClean="0"/>
              <a:t>sabe-mos</a:t>
            </a:r>
            <a:r>
              <a:rPr lang="pt-BR" dirty="0"/>
              <a:t>, igualmente, que muitos desses tolos estão a um passo de grandes desventuras íntimas.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Fonte Viva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151)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75" y="3453989"/>
            <a:ext cx="3882873" cy="2409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0063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Onde começa?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2070846"/>
            <a:ext cx="7612064" cy="1695496"/>
          </a:xfrm>
        </p:spPr>
        <p:txBody>
          <a:bodyPr/>
          <a:lstStyle/>
          <a:p>
            <a:r>
              <a:rPr lang="pt-BR" dirty="0" smtClean="0"/>
              <a:t>“A maledicência começa na palavra do reproche inoportuno.”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Convites da Vida</a:t>
            </a:r>
            <a:r>
              <a:rPr lang="pt-BR" dirty="0" smtClean="0"/>
              <a:t>, cap. 35)</a:t>
            </a:r>
            <a:endParaRPr lang="pt-B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4955" y="3687379"/>
            <a:ext cx="4234090" cy="2894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5021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palavra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Instrumento valioso é a palavra, doação divina, para o elevado ministério do intercâmbio entre os homens</a:t>
            </a:r>
            <a:r>
              <a:rPr lang="pt-BR" dirty="0" smtClean="0"/>
              <a:t>. [...]</a:t>
            </a:r>
          </a:p>
          <a:p>
            <a:r>
              <a:rPr lang="pt-BR" dirty="0"/>
              <a:t>A palavra, não poucas vezes, se converte em estilete da impiedade, em lâmina da maledicência, em bisturi da revolta e golpeia às cegas ao império das torpes paixões.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Convites da Vida</a:t>
            </a:r>
            <a:r>
              <a:rPr lang="pt-BR" dirty="0"/>
              <a:t>, cap. 35)</a:t>
            </a:r>
          </a:p>
        </p:txBody>
      </p:sp>
    </p:spTree>
    <p:extLst>
      <p:ext uri="{BB962C8B-B14F-4D97-AF65-F5344CB8AC3E}">
        <p14:creationId xmlns:p14="http://schemas.microsoft.com/office/powerpoint/2010/main" val="185475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Quais as </a:t>
            </a:r>
            <a:r>
              <a:rPr lang="pt-BR" dirty="0" smtClean="0"/>
              <a:t>consequências?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Todas as manifestações de sentimento aviltado quais sejam a calúnia e a maledicência, a cólera e o ciúme, a censura e o sarcasmo, a intemperança e a licenciosidade, estabelecem a </a:t>
            </a:r>
            <a:r>
              <a:rPr lang="pt-BR" b="1" dirty="0">
                <a:solidFill>
                  <a:srgbClr val="CEA550"/>
                </a:solidFill>
              </a:rPr>
              <a:t>comunicação espontânea com os poderes que os representa</a:t>
            </a:r>
            <a:r>
              <a:rPr lang="pt-BR" dirty="0"/>
              <a:t>, nos círculos inferiores da natureza, criando </a:t>
            </a:r>
            <a:r>
              <a:rPr lang="pt-BR" b="1" dirty="0">
                <a:solidFill>
                  <a:srgbClr val="C07986"/>
                </a:solidFill>
              </a:rPr>
              <a:t>distonias e enfermidades</a:t>
            </a:r>
            <a:r>
              <a:rPr lang="pt-BR" dirty="0"/>
              <a:t>, em que se levantam </a:t>
            </a:r>
            <a:r>
              <a:rPr lang="pt-BR" b="1" dirty="0">
                <a:solidFill>
                  <a:srgbClr val="C07986"/>
                </a:solidFill>
              </a:rPr>
              <a:t>fobias e fixações, desequilíbrios e psicoses</a:t>
            </a:r>
            <a:r>
              <a:rPr lang="pt-BR" dirty="0"/>
              <a:t>, a evoluírem para a alienação mental declarada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Leis de Amor</a:t>
            </a:r>
            <a:r>
              <a:rPr lang="pt-BR" dirty="0"/>
              <a:t>, cap. 5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9999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Existem consequ</a:t>
            </a:r>
            <a:r>
              <a:rPr lang="pt-BR" dirty="0" smtClean="0"/>
              <a:t>ências no futuro?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8339" y="2070846"/>
            <a:ext cx="4378900" cy="4509330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Se nos empenhamos em delitos de maledicência e calúnia, atravessamos vastos períodos de surdez ou mudez, precedidas ou seguidas por distonias correlatas.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Leis de Amor</a:t>
            </a:r>
            <a:r>
              <a:rPr lang="pt-BR" dirty="0" smtClean="0"/>
              <a:t>, cap. 6)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75" y="2684513"/>
            <a:ext cx="2965786" cy="3288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3412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Para combat</a:t>
            </a:r>
            <a:r>
              <a:rPr lang="pt-BR" dirty="0" smtClean="0"/>
              <a:t>ê-la basta vincular-se a uma religião?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/>
              <a:t>Vivem-se, na atualidade, os dias de descontrole emocional e espiritual no querido orbe terrestre</a:t>
            </a:r>
            <a:r>
              <a:rPr lang="pt-BR" dirty="0" smtClean="0"/>
              <a:t>. [...]</a:t>
            </a:r>
          </a:p>
          <a:p>
            <a:r>
              <a:rPr lang="pt-BR" dirty="0" smtClean="0"/>
              <a:t>Mesmo </a:t>
            </a:r>
            <a:r>
              <a:rPr lang="pt-BR" dirty="0"/>
              <a:t>entre as pessoas vinculadas às doutrinas religiosas libertadoras que se baseiam no amor e na caridade, no respeito ao próximo e no culto aos deveres morais, o vício </a:t>
            </a:r>
            <a:r>
              <a:rPr lang="pt-BR" dirty="0" smtClean="0"/>
              <a:t>infeliz [da </a:t>
            </a:r>
            <a:r>
              <a:rPr lang="pt-BR" dirty="0"/>
              <a:t>maledicência</a:t>
            </a:r>
            <a:r>
              <a:rPr lang="pt-BR" dirty="0" smtClean="0"/>
              <a:t>] </a:t>
            </a:r>
            <a:r>
              <a:rPr lang="pt-BR" dirty="0"/>
              <a:t>permanece, destruidor.</a:t>
            </a:r>
            <a:r>
              <a:rPr lang="pt-BR" dirty="0" smtClean="0"/>
              <a:t>”</a:t>
            </a:r>
          </a:p>
          <a:p>
            <a:pPr lvl="1"/>
            <a:r>
              <a:rPr lang="pt-BR" i="1" dirty="0" smtClean="0"/>
              <a:t>Joanna de </a:t>
            </a:r>
            <a:r>
              <a:rPr lang="pt-BR" i="1" dirty="0" err="1" smtClean="0"/>
              <a:t>Ângelis</a:t>
            </a:r>
            <a:endParaRPr lang="pt-BR" i="1" dirty="0" smtClean="0"/>
          </a:p>
          <a:p>
            <a:pPr lvl="4"/>
            <a:r>
              <a:rPr lang="pt-BR" dirty="0" smtClean="0"/>
              <a:t>(</a:t>
            </a:r>
            <a:r>
              <a:rPr lang="pt-BR" dirty="0" smtClean="0"/>
              <a:t>Página </a:t>
            </a:r>
            <a:r>
              <a:rPr lang="pt-BR" dirty="0"/>
              <a:t>psicografada pelo médium Divaldo </a:t>
            </a:r>
            <a:r>
              <a:rPr lang="pt-BR" dirty="0" smtClean="0"/>
              <a:t>P. </a:t>
            </a:r>
            <a:r>
              <a:rPr lang="pt-BR" dirty="0"/>
              <a:t>Franco, </a:t>
            </a:r>
            <a:r>
              <a:rPr lang="pt-BR" dirty="0" smtClean="0"/>
              <a:t>em </a:t>
            </a:r>
            <a:r>
              <a:rPr lang="pt-BR" dirty="0"/>
              <a:t>sessão mediúnica </a:t>
            </a:r>
            <a:r>
              <a:rPr lang="pt-BR" dirty="0" smtClean="0"/>
              <a:t>de 15/03/2010</a:t>
            </a:r>
            <a:r>
              <a:rPr lang="pt-BR" dirty="0"/>
              <a:t>, no Centro Espírita Caminho da Redenção, em </a:t>
            </a:r>
            <a:r>
              <a:rPr lang="pt-BR" dirty="0" err="1" smtClean="0"/>
              <a:t>Salvador-BA</a:t>
            </a:r>
            <a:r>
              <a:rPr lang="pt-BR" dirty="0" smtClean="0"/>
              <a:t>. Fonte: </a:t>
            </a:r>
            <a:r>
              <a:rPr lang="pt-BR" dirty="0" err="1" smtClean="0"/>
              <a:t>www.divaldofranco.com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1007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effectLst/>
              </a:rPr>
              <a:t>É permitido </a:t>
            </a:r>
            <a:r>
              <a:rPr lang="pt-BR" dirty="0" smtClean="0">
                <a:effectLst/>
              </a:rPr>
              <a:t>repreender os outros? 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“... </a:t>
            </a:r>
            <a:r>
              <a:rPr lang="pt-BR" dirty="0" smtClean="0"/>
              <a:t>cada </a:t>
            </a:r>
            <a:r>
              <a:rPr lang="pt-BR" dirty="0"/>
              <a:t>um de vós deve trabalhar pelo progresso de todos e, sobretudo, daqueles cuja tutela vos foi confiada. Mas, por isso mesmo</a:t>
            </a:r>
            <a:r>
              <a:rPr lang="pt-BR" dirty="0" smtClean="0"/>
              <a:t>,</a:t>
            </a:r>
            <a:r>
              <a:rPr lang="pt-BR" dirty="0" smtClean="0"/>
              <a:t> </a:t>
            </a:r>
            <a:r>
              <a:rPr lang="pt-BR" dirty="0" smtClean="0"/>
              <a:t>deveis </a:t>
            </a:r>
            <a:r>
              <a:rPr lang="pt-BR" dirty="0"/>
              <a:t>fazê-lo com moderação, </a:t>
            </a:r>
            <a:r>
              <a:rPr lang="pt-BR" dirty="0">
                <a:solidFill>
                  <a:srgbClr val="CEA550"/>
                </a:solidFill>
              </a:rPr>
              <a:t>para um fim útil</a:t>
            </a:r>
            <a:r>
              <a:rPr lang="pt-BR" dirty="0"/>
              <a:t>, e não, como as mais das vezes, pelo prazer de denegrir. Neste último caso, a repreensão é uma maldade; no primeiro, é um dever que a caridade manda seja cumprido </a:t>
            </a:r>
            <a:r>
              <a:rPr lang="pt-BR" dirty="0">
                <a:solidFill>
                  <a:srgbClr val="CEA550"/>
                </a:solidFill>
              </a:rPr>
              <a:t>com todo o cuidado possível</a:t>
            </a:r>
            <a:r>
              <a:rPr lang="pt-BR" dirty="0"/>
              <a:t>.</a:t>
            </a:r>
            <a:r>
              <a:rPr lang="pt-BR" dirty="0"/>
              <a:t> </a:t>
            </a:r>
            <a:r>
              <a:rPr lang="pt-BR" dirty="0" smtClean="0"/>
              <a:t>[...]</a:t>
            </a:r>
            <a:r>
              <a:rPr lang="pt-BR" dirty="0" smtClean="0"/>
              <a:t>”</a:t>
            </a:r>
          </a:p>
          <a:p>
            <a:pPr lvl="1"/>
            <a:r>
              <a:rPr lang="pt-BR" i="1" dirty="0" smtClean="0"/>
              <a:t>São Luís</a:t>
            </a:r>
            <a:r>
              <a:rPr lang="pt-BR" dirty="0" smtClean="0"/>
              <a:t> (Paris, 1860)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10, item 19)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903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 notar as imperfeições dos outros?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/>
              <a:t>Tudo depende da intenção. </a:t>
            </a:r>
            <a:r>
              <a:rPr lang="pt-BR" dirty="0" smtClean="0"/>
              <a:t>[...] O </a:t>
            </a:r>
            <a:r>
              <a:rPr lang="pt-BR" dirty="0"/>
              <a:t>erro está no fazer-se que a observação redunde em detrimento do próximo, desacreditando-o, sem necessidade, na opinião geral. </a:t>
            </a:r>
            <a:r>
              <a:rPr lang="pt-BR" dirty="0" smtClean="0"/>
              <a:t>[...] </a:t>
            </a:r>
            <a:r>
              <a:rPr lang="pt-BR" dirty="0"/>
              <a:t>Dá-se inteiramente o contrário quando, estendendo sobre o mal um véu, para que o público não o veja, aquele que note os defeitos do próximo o faça em seu proveito pessoal, isto é, </a:t>
            </a:r>
            <a:r>
              <a:rPr lang="pt-BR" dirty="0">
                <a:solidFill>
                  <a:srgbClr val="CEA550"/>
                </a:solidFill>
              </a:rPr>
              <a:t>para se exercitar em evitar o que reprova nos outros</a:t>
            </a:r>
            <a:r>
              <a:rPr lang="pt-BR" dirty="0" smtClean="0"/>
              <a:t>. [...]</a:t>
            </a:r>
            <a:r>
              <a:rPr lang="pt-BR" dirty="0" smtClean="0"/>
              <a:t>”</a:t>
            </a:r>
          </a:p>
          <a:p>
            <a:pPr lvl="1"/>
            <a:r>
              <a:rPr lang="pt-BR" i="1" dirty="0" smtClean="0"/>
              <a:t>São </a:t>
            </a:r>
            <a:r>
              <a:rPr lang="pt-BR" i="1" dirty="0"/>
              <a:t>Luís</a:t>
            </a:r>
            <a:r>
              <a:rPr lang="pt-BR" dirty="0"/>
              <a:t> (Paris, 1860</a:t>
            </a:r>
            <a:r>
              <a:rPr lang="pt-BR" dirty="0" smtClean="0"/>
              <a:t>)</a:t>
            </a:r>
            <a:endParaRPr lang="pt-BR" dirty="0" smtClean="0"/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10, item 20)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1918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 divulgar o mal de alguém?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“</a:t>
            </a:r>
            <a:r>
              <a:rPr lang="pt-BR" dirty="0"/>
              <a:t>É muito delicada esta questão e, para resolvê-la, necessário se torna apelar para </a:t>
            </a:r>
            <a:r>
              <a:rPr lang="pt-BR" b="1" dirty="0">
                <a:solidFill>
                  <a:srgbClr val="CEA550"/>
                </a:solidFill>
              </a:rPr>
              <a:t>a caridade bem </a:t>
            </a:r>
            <a:r>
              <a:rPr lang="pt-BR" b="1" dirty="0" smtClean="0">
                <a:solidFill>
                  <a:srgbClr val="CEA550"/>
                </a:solidFill>
              </a:rPr>
              <a:t>compreendida</a:t>
            </a:r>
            <a:r>
              <a:rPr lang="pt-BR" dirty="0"/>
              <a:t>. Se as imperfeições de uma pessoa só a ela prejudicam, nenhuma utilidade haverá nunca em divulgá-la. Se, porém, podem acarretar prejuízo a terceiros, deve-se atender de preferência ao interesse do maior número. Segundo as circunstâncias, desmascarar a hipocrisia e a mentira pode constituir um dever, pois mais vale caia um homem, do que virem muitos a ser suas vítimas. Em tal caso, deve-se pesar a soma das vantagens e dos inconvenientes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1"/>
            <a:r>
              <a:rPr lang="pt-BR" i="1" dirty="0" smtClean="0"/>
              <a:t>São </a:t>
            </a:r>
            <a:r>
              <a:rPr lang="pt-BR" i="1" dirty="0"/>
              <a:t>Luís</a:t>
            </a:r>
            <a:r>
              <a:rPr lang="pt-BR" dirty="0"/>
              <a:t> (Paris, 1860)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10, item 21)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5378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evitar?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2070846"/>
            <a:ext cx="7612064" cy="2015975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</a:t>
            </a:r>
            <a:r>
              <a:rPr lang="pt-BR" dirty="0"/>
              <a:t>Desculpa a fragilidade alheia, lembrando-te das próprias fraquezas.</a:t>
            </a:r>
          </a:p>
          <a:p>
            <a:r>
              <a:rPr lang="pt-BR" dirty="0"/>
              <a:t>Evita a censura</a:t>
            </a:r>
            <a:r>
              <a:rPr lang="pt-BR" dirty="0" smtClean="0"/>
              <a:t>. [...]</a:t>
            </a:r>
            <a:endParaRPr lang="pt-BR" dirty="0"/>
          </a:p>
          <a:p>
            <a:r>
              <a:rPr lang="pt-BR" dirty="0" smtClean="0"/>
              <a:t>Se </a:t>
            </a:r>
            <a:r>
              <a:rPr lang="pt-BR" dirty="0"/>
              <a:t>desejas educar, reparar erros, não os abordes estando o responsável ausente.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Convites da Vida</a:t>
            </a:r>
            <a:r>
              <a:rPr lang="pt-BR" dirty="0" smtClean="0"/>
              <a:t>, cap. 35)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423" y="4266860"/>
            <a:ext cx="3731154" cy="2313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2001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(IRM</a:t>
            </a:r>
            <a:r>
              <a:rPr lang="pt-BR" dirty="0" smtClean="0"/>
              <a:t>ÃO </a:t>
            </a:r>
            <a:r>
              <a:rPr lang="pt-BR" dirty="0" err="1" smtClean="0"/>
              <a:t>X</a:t>
            </a:r>
            <a:r>
              <a:rPr lang="pt-BR" dirty="0" smtClean="0"/>
              <a:t>. </a:t>
            </a:r>
            <a:r>
              <a:rPr lang="pt-BR" i="1" dirty="0" smtClean="0"/>
              <a:t>Aulas da Vida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tr</a:t>
            </a:r>
            <a:r>
              <a:rPr lang="pt-BR" dirty="0" smtClean="0"/>
              <a:t>ês crivos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0367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Certa feita, um homem esbaforido achegou-se a Sócrates e sussurrou-lhe aos ouvidos: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600" y="4711700"/>
            <a:ext cx="20701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15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— </a:t>
            </a:r>
            <a:r>
              <a:rPr lang="pt-BR" dirty="0"/>
              <a:t>Escuta, na condição de teu amigo, tenho alguma coisa muito grave para dizer-te, em particular...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197" y="4953000"/>
            <a:ext cx="1511300" cy="190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997" y="4902200"/>
            <a:ext cx="12192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27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— </a:t>
            </a:r>
            <a:r>
              <a:rPr lang="pt-BR" dirty="0"/>
              <a:t>Espera!... </a:t>
            </a:r>
            <a:r>
              <a:rPr lang="pt-BR" dirty="0" smtClean="0"/>
              <a:t>– </a:t>
            </a:r>
            <a:r>
              <a:rPr lang="pt-BR" dirty="0"/>
              <a:t>ajuntou o sábio prudente. Já passaste o que me vais dizer pelos três crivos</a:t>
            </a:r>
            <a:r>
              <a:rPr lang="pt-BR" dirty="0" smtClean="0"/>
              <a:t>?</a:t>
            </a:r>
            <a:r>
              <a:rPr lang="pt-BR" dirty="0"/>
              <a:t> </a:t>
            </a:r>
            <a:br>
              <a:rPr lang="pt-BR" dirty="0"/>
            </a:br>
            <a:r>
              <a:rPr lang="pt-BR" dirty="0" smtClean="0"/>
              <a:t>— Três </a:t>
            </a:r>
            <a:r>
              <a:rPr lang="pt-BR" dirty="0"/>
              <a:t>crivos? </a:t>
            </a:r>
            <a:r>
              <a:rPr lang="pt-BR" dirty="0" smtClean="0"/>
              <a:t>– </a:t>
            </a:r>
            <a:r>
              <a:rPr lang="pt-BR" dirty="0"/>
              <a:t>perguntou o visitante, espantado.	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089" y="4910935"/>
            <a:ext cx="1739900" cy="1943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542" y="4851400"/>
            <a:ext cx="12192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0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— </a:t>
            </a:r>
            <a:r>
              <a:rPr lang="pt-BR" dirty="0"/>
              <a:t>Sim, meu caro amigo, três crivos. Observemos se tua confidência passou por eles. O primeiro, é o crivo da verdade. Guardas absoluta certeza, quanto aquilo que pretendes comunicar?</a:t>
            </a:r>
            <a:endParaRPr lang="pt-B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0" y="4914900"/>
            <a:ext cx="1739900" cy="1943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35600" y="4501790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 smtClean="0">
                <a:solidFill>
                  <a:srgbClr val="22655C"/>
                </a:solidFill>
                <a:latin typeface="TrashHand"/>
                <a:cs typeface="TrashHand"/>
              </a:rPr>
              <a:t>verdade</a:t>
            </a:r>
            <a:endParaRPr lang="pt-BR" sz="3600" dirty="0">
              <a:solidFill>
                <a:srgbClr val="22655C"/>
              </a:solidFill>
              <a:latin typeface="TrashHand"/>
              <a:cs typeface="TrashHand"/>
            </a:endParaRPr>
          </a:p>
        </p:txBody>
      </p:sp>
    </p:spTree>
    <p:extLst>
      <p:ext uri="{BB962C8B-B14F-4D97-AF65-F5344CB8AC3E}">
        <p14:creationId xmlns:p14="http://schemas.microsoft.com/office/powerpoint/2010/main" val="70590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— </a:t>
            </a:r>
            <a:r>
              <a:rPr lang="pt-BR" sz="3200" dirty="0"/>
              <a:t>Bem, ponderou o interlocutor, - assegurar mesmo, não posso</a:t>
            </a:r>
            <a:r>
              <a:rPr lang="pt-BR" sz="3200" b="1" dirty="0"/>
              <a:t>...</a:t>
            </a:r>
            <a:r>
              <a:rPr lang="pt-BR" sz="3200" dirty="0"/>
              <a:t> Mas ouvi dizer e</a:t>
            </a:r>
            <a:r>
              <a:rPr lang="pt-BR" sz="3200" b="1" dirty="0"/>
              <a:t>...</a:t>
            </a:r>
            <a:r>
              <a:rPr lang="pt-BR" sz="3200" dirty="0"/>
              <a:t> então</a:t>
            </a:r>
            <a:r>
              <a:rPr lang="pt-BR" sz="3200" b="1" dirty="0"/>
              <a:t>..</a:t>
            </a:r>
            <a:r>
              <a:rPr lang="pt-BR" sz="3200" b="1" dirty="0" smtClean="0"/>
              <a:t>.</a:t>
            </a:r>
            <a:r>
              <a:rPr lang="pt-BR" sz="3200" dirty="0"/>
              <a:t/>
            </a:r>
            <a:br>
              <a:rPr lang="pt-BR" sz="3200" dirty="0"/>
            </a:br>
            <a:endParaRPr lang="pt-BR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0" y="4724400"/>
            <a:ext cx="1257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0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— Exato. Decerto peneiraste o assunto pelo segundo crivo, o da bondade. Ainda que não seja real o que julga saber, será pelo menos bom o que me queres </a:t>
            </a:r>
            <a:r>
              <a:rPr lang="pt-BR" sz="3200" dirty="0" smtClean="0"/>
              <a:t>contar?</a:t>
            </a:r>
            <a:br>
              <a:rPr lang="pt-BR" sz="3200" dirty="0" smtClean="0"/>
            </a:br>
            <a:r>
              <a:rPr lang="pt-BR" sz="3200" dirty="0" smtClean="0"/>
              <a:t>Hesitando</a:t>
            </a:r>
            <a:r>
              <a:rPr lang="pt-BR" sz="3200" dirty="0"/>
              <a:t>, o homem replicou</a:t>
            </a:r>
            <a:r>
              <a:rPr lang="pt-BR" sz="3200" b="1" dirty="0" smtClean="0"/>
              <a:t>:</a:t>
            </a:r>
            <a:r>
              <a:rPr lang="pt-BR" sz="3200" dirty="0"/>
              <a:t/>
            </a:r>
            <a:br>
              <a:rPr lang="pt-BR" sz="3200" dirty="0"/>
            </a:br>
            <a:r>
              <a:rPr lang="pt-BR" sz="3200" dirty="0" smtClean="0"/>
              <a:t>— </a:t>
            </a:r>
            <a:r>
              <a:rPr lang="pt-BR" sz="3200" dirty="0"/>
              <a:t>Isso não</a:t>
            </a:r>
            <a:r>
              <a:rPr lang="pt-BR" sz="3200" b="1" dirty="0"/>
              <a:t>...</a:t>
            </a:r>
            <a:r>
              <a:rPr lang="pt-BR" sz="3200" dirty="0"/>
              <a:t> Muito pelo contrário</a:t>
            </a:r>
            <a:r>
              <a:rPr lang="pt-BR" sz="3200" b="1" dirty="0"/>
              <a:t>..</a:t>
            </a:r>
            <a:r>
              <a:rPr lang="pt-BR" sz="3200" b="1" dirty="0" smtClean="0"/>
              <a:t>.</a:t>
            </a:r>
            <a:endParaRPr lang="pt-BR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0" y="4818439"/>
            <a:ext cx="3314700" cy="203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23000" y="4501790"/>
            <a:ext cx="1441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 smtClean="0">
                <a:solidFill>
                  <a:srgbClr val="22655C"/>
                </a:solidFill>
                <a:latin typeface="TrashHand"/>
                <a:cs typeface="TrashHand"/>
              </a:rPr>
              <a:t>bondade</a:t>
            </a:r>
            <a:endParaRPr lang="pt-BR" sz="3600" dirty="0">
              <a:solidFill>
                <a:srgbClr val="22655C"/>
              </a:solidFill>
              <a:latin typeface="TrashHand"/>
              <a:cs typeface="TrashHand"/>
            </a:endParaRPr>
          </a:p>
        </p:txBody>
      </p:sp>
    </p:spTree>
    <p:extLst>
      <p:ext uri="{BB962C8B-B14F-4D97-AF65-F5344CB8AC3E}">
        <p14:creationId xmlns:p14="http://schemas.microsoft.com/office/powerpoint/2010/main" val="70590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— Ah! – tornou o sábio – então recorramos ao terceiro crivo, o da utilidade, e notemos o proveito do que tanto te aflige</a:t>
            </a:r>
            <a:r>
              <a:rPr lang="pt-BR" sz="3200" dirty="0" smtClean="0"/>
              <a:t>.</a:t>
            </a:r>
            <a:br>
              <a:rPr lang="pt-BR" sz="3200" dirty="0" smtClean="0"/>
            </a:br>
            <a:r>
              <a:rPr lang="pt-BR" sz="3200" dirty="0" smtClean="0"/>
              <a:t>— Útil</a:t>
            </a:r>
            <a:r>
              <a:rPr lang="pt-BR" sz="3200" dirty="0"/>
              <a:t>?!</a:t>
            </a:r>
            <a:r>
              <a:rPr lang="pt-BR" sz="3200" b="1" dirty="0"/>
              <a:t>...</a:t>
            </a:r>
            <a:r>
              <a:rPr lang="pt-BR" sz="3200" dirty="0"/>
              <a:t> </a:t>
            </a:r>
            <a:r>
              <a:rPr lang="pt-BR" sz="3200" dirty="0" smtClean="0"/>
              <a:t>– </a:t>
            </a:r>
            <a:r>
              <a:rPr lang="pt-BR" sz="3200" dirty="0"/>
              <a:t>aduziu o visitante ainda agitado. </a:t>
            </a:r>
            <a:r>
              <a:rPr lang="pt-BR" sz="3200" dirty="0" smtClean="0"/>
              <a:t>– </a:t>
            </a:r>
            <a:br>
              <a:rPr lang="pt-BR" sz="3200" dirty="0" smtClean="0"/>
            </a:br>
            <a:r>
              <a:rPr lang="pt-BR" sz="3200" dirty="0" smtClean="0"/>
              <a:t>Útil </a:t>
            </a:r>
            <a:r>
              <a:rPr lang="pt-BR" sz="3200" dirty="0"/>
              <a:t>não é</a:t>
            </a:r>
            <a:r>
              <a:rPr lang="pt-BR" sz="3200" b="1" dirty="0"/>
              <a:t>..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00" y="4838700"/>
            <a:ext cx="3276600" cy="2019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0300" y="4501790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 smtClean="0">
                <a:solidFill>
                  <a:srgbClr val="22655C"/>
                </a:solidFill>
                <a:latin typeface="TrashHand"/>
                <a:cs typeface="TrashHand"/>
              </a:rPr>
              <a:t>utilidade</a:t>
            </a:r>
            <a:endParaRPr lang="pt-BR" sz="3600" dirty="0">
              <a:solidFill>
                <a:srgbClr val="22655C"/>
              </a:solidFill>
              <a:latin typeface="TrashHand"/>
              <a:cs typeface="TrashHand"/>
            </a:endParaRPr>
          </a:p>
        </p:txBody>
      </p:sp>
    </p:spTree>
    <p:extLst>
      <p:ext uri="{BB962C8B-B14F-4D97-AF65-F5344CB8AC3E}">
        <p14:creationId xmlns:p14="http://schemas.microsoft.com/office/powerpoint/2010/main" val="450863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— </a:t>
            </a:r>
            <a:r>
              <a:rPr lang="pt-BR" sz="3200" dirty="0"/>
              <a:t>Bem </a:t>
            </a:r>
            <a:r>
              <a:rPr lang="pt-BR" sz="3200" dirty="0" smtClean="0"/>
              <a:t>– </a:t>
            </a:r>
            <a:r>
              <a:rPr lang="pt-BR" sz="3200" dirty="0"/>
              <a:t>rematou o filósofo num sorriso, </a:t>
            </a:r>
            <a:r>
              <a:rPr lang="pt-BR" sz="3200" dirty="0" smtClean="0"/>
              <a:t>– </a:t>
            </a:r>
            <a:r>
              <a:rPr lang="pt-BR" sz="3200" dirty="0"/>
              <a:t>se o que tens a confiar não é verdadeiro, nem bom e nem útil, esqueçamos o problema e não te preocupes com ele, já que nada valem casos sem edificação para nós</a:t>
            </a:r>
            <a:r>
              <a:rPr lang="pt-BR" sz="3200" b="1" dirty="0"/>
              <a:t>..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4749800"/>
            <a:ext cx="2819400" cy="210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0300" y="4178624"/>
            <a:ext cx="1826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 smtClean="0">
                <a:solidFill>
                  <a:srgbClr val="22655C"/>
                </a:solidFill>
                <a:latin typeface="TrashHand"/>
                <a:cs typeface="TrashHand"/>
              </a:rPr>
              <a:t>Verdadeiro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0300" y="4699205"/>
            <a:ext cx="789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 smtClean="0">
                <a:solidFill>
                  <a:srgbClr val="22655C"/>
                </a:solidFill>
                <a:latin typeface="TrashHand"/>
                <a:cs typeface="TrashHand"/>
              </a:rPr>
              <a:t>Bom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0300" y="5257777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 smtClean="0">
                <a:solidFill>
                  <a:srgbClr val="22655C"/>
                </a:solidFill>
                <a:latin typeface="TrashHand"/>
                <a:cs typeface="TrashHand"/>
              </a:rPr>
              <a:t>útil</a:t>
            </a:r>
            <a:endParaRPr lang="pt-BR" sz="3600" dirty="0">
              <a:solidFill>
                <a:srgbClr val="22655C"/>
              </a:solidFill>
              <a:latin typeface="TrashHand"/>
              <a:cs typeface="TrashHand"/>
            </a:endParaRPr>
          </a:p>
        </p:txBody>
      </p:sp>
    </p:spTree>
    <p:extLst>
      <p:ext uri="{BB962C8B-B14F-4D97-AF65-F5344CB8AC3E}">
        <p14:creationId xmlns:p14="http://schemas.microsoft.com/office/powerpoint/2010/main" val="755910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5263</TotalTime>
  <Words>1773</Words>
  <Application>Microsoft Macintosh PowerPoint</Application>
  <PresentationFormat>On-screen Show (4:3)</PresentationFormat>
  <Paragraphs>98</Paragraphs>
  <Slides>22</Slides>
  <Notes>13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Habitat</vt:lpstr>
      <vt:lpstr>Vícios Maledicência</vt:lpstr>
      <vt:lpstr>Reflexão</vt:lpstr>
      <vt:lpstr>Conceito</vt:lpstr>
      <vt:lpstr>O que é?</vt:lpstr>
      <vt:lpstr>Onde começa?</vt:lpstr>
      <vt:lpstr>A palavra</vt:lpstr>
      <vt:lpstr>Quais as consequências?</vt:lpstr>
      <vt:lpstr>Existem consequências no futuro?</vt:lpstr>
      <vt:lpstr>Para combatê-la basta vincular-se a uma religião?</vt:lpstr>
      <vt:lpstr>É permitido repreender os outros? </vt:lpstr>
      <vt:lpstr>E notar as imperfeições dos outros?</vt:lpstr>
      <vt:lpstr>E divulgar o mal de alguém?</vt:lpstr>
      <vt:lpstr>Como evitar?</vt:lpstr>
      <vt:lpstr>Os três crivos</vt:lpstr>
      <vt:lpstr>Certa feita, um homem esbaforido achegou-se a Sócrates e sussurrou-lhe aos ouvidos:</vt:lpstr>
      <vt:lpstr>— Escuta, na condição de teu amigo, tenho alguma coisa muito grave para dizer-te, em particular...</vt:lpstr>
      <vt:lpstr>— Espera!... – ajuntou o sábio prudente. Já passaste o que me vais dizer pelos três crivos?  — Três crivos? – perguntou o visitante, espantado. </vt:lpstr>
      <vt:lpstr>— Sim, meu caro amigo, três crivos. Observemos se tua confidência passou por eles. O primeiro, é o crivo da verdade. Guardas absoluta certeza, quanto aquilo que pretendes comunicar?</vt:lpstr>
      <vt:lpstr>— Bem, ponderou o interlocutor, - assegurar mesmo, não posso... Mas ouvi dizer e... então... </vt:lpstr>
      <vt:lpstr>— Exato. Decerto peneiraste o assunto pelo segundo crivo, o da bondade. Ainda que não seja real o que julga saber, será pelo menos bom o que me queres contar? Hesitando, o homem replicou: — Isso não... Muito pelo contrário...</vt:lpstr>
      <vt:lpstr>— Ah! – tornou o sábio – então recorramos ao terceiro crivo, o da utilidade, e notemos o proveito do que tanto te aflige. — Útil?!... – aduziu o visitante ainda agitado. –  Útil não é...</vt:lpstr>
      <vt:lpstr>— Bem – rematou o filósofo num sorriso, – se o que tens a confiar não é verdadeiro, nem bom e nem útil, esqueçamos o problema e não te preocupes com ele, já que nada valem casos sem edificação para nós...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Adriano Alves</dc:creator>
  <cp:lastModifiedBy>Adriano Alves</cp:lastModifiedBy>
  <cp:revision>77</cp:revision>
  <dcterms:created xsi:type="dcterms:W3CDTF">2015-04-11T14:11:49Z</dcterms:created>
  <dcterms:modified xsi:type="dcterms:W3CDTF">2015-06-10T22:43:52Z</dcterms:modified>
</cp:coreProperties>
</file>