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57" r:id="rId3"/>
    <p:sldId id="261" r:id="rId4"/>
    <p:sldId id="263" r:id="rId5"/>
    <p:sldId id="262" r:id="rId6"/>
    <p:sldId id="265" r:id="rId7"/>
    <p:sldId id="266" r:id="rId8"/>
    <p:sldId id="268" r:id="rId9"/>
    <p:sldId id="269" r:id="rId10"/>
    <p:sldId id="270" r:id="rId11"/>
    <p:sldId id="271" r:id="rId12"/>
    <p:sldId id="272" r:id="rId13"/>
    <p:sldId id="264" r:id="rId14"/>
    <p:sldId id="267" r:id="rId15"/>
    <p:sldId id="273" r:id="rId16"/>
    <p:sldId id="274" r:id="rId17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orient="horz" pos="921" userDrawn="1">
          <p15:clr>
            <a:srgbClr val="A4A3A4"/>
          </p15:clr>
        </p15:guide>
        <p15:guide id="3" orient="horz" pos="1035" userDrawn="1">
          <p15:clr>
            <a:srgbClr val="A4A3A4"/>
          </p15:clr>
        </p15:guide>
        <p15:guide id="4" orient="horz" pos="3888" userDrawn="1">
          <p15:clr>
            <a:srgbClr val="A4A3A4"/>
          </p15:clr>
        </p15:guide>
        <p15:guide id="5" orient="horz" pos="2784" userDrawn="1">
          <p15:clr>
            <a:srgbClr val="A4A3A4"/>
          </p15:clr>
        </p15:guide>
        <p15:guide id="6" orient="horz" pos="432" userDrawn="1">
          <p15:clr>
            <a:srgbClr val="A4A3A4"/>
          </p15:clr>
        </p15:guide>
        <p15:guide id="7" orient="horz" pos="3648" userDrawn="1">
          <p15:clr>
            <a:srgbClr val="A4A3A4"/>
          </p15:clr>
        </p15:guide>
        <p15:guide id="8" pos="719" userDrawn="1">
          <p15:clr>
            <a:srgbClr val="A4A3A4"/>
          </p15:clr>
        </p15:guide>
        <p15:guide id="9" pos="5041" userDrawn="1">
          <p15:clr>
            <a:srgbClr val="A4A3A4"/>
          </p15:clr>
        </p15:guide>
        <p15:guide id="10" pos="539" userDrawn="1">
          <p15:clr>
            <a:srgbClr val="A4A3A4"/>
          </p15:clr>
        </p15:guide>
        <p15:guide id="11" pos="5221" userDrawn="1">
          <p15:clr>
            <a:srgbClr val="A4A3A4"/>
          </p15:clr>
        </p15:guide>
        <p15:guide id="1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0251" autoAdjust="0"/>
  </p:normalViewPr>
  <p:slideViewPr>
    <p:cSldViewPr showGuides="1">
      <p:cViewPr varScale="1">
        <p:scale>
          <a:sx n="93" d="100"/>
          <a:sy n="93" d="100"/>
        </p:scale>
        <p:origin x="-2000" y="-104"/>
      </p:cViewPr>
      <p:guideLst>
        <p:guide orient="horz" pos="2160"/>
        <p:guide orient="horz" pos="921"/>
        <p:guide orient="horz" pos="1035"/>
        <p:guide orient="horz" pos="2784"/>
        <p:guide orient="horz" pos="432"/>
        <p:guide orient="horz" pos="3648"/>
        <p:guide pos="719"/>
        <p:guide pos="53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140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interSettings" Target="printerSettings/printerSettings1.bin"/><Relationship Id="rId21" Type="http://schemas.openxmlformats.org/officeDocument/2006/relationships/tags" Target="tags/tag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6D341-6D40-498C-B355-1A6B10FB4029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86A95-D0A4-44B9-98DA-3665758D8262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984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E7497-3723-4859-BCC5-41DA474F1359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821A9-1C31-4760-BDBC-9A0BA471B1B7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2161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Iniciar a palestra</a:t>
            </a:r>
            <a:r>
              <a:rPr lang="pt-BR" baseline="0" dirty="0" smtClean="0"/>
              <a:t> relembrando o versículo bíblico em que Jesus nos aconselha a vigiar e orar (</a:t>
            </a:r>
            <a:r>
              <a:rPr lang="pt-BR" i="1" dirty="0" smtClean="0"/>
              <a:t>Vigia e</a:t>
            </a:r>
            <a:r>
              <a:rPr lang="pt-BR" dirty="0" smtClean="0"/>
              <a:t> orai, para que não entreis em tentação: na verdade, o espírito está pronto, mas a carne é fraca (Mateus 26.41). Enfatizar que a</a:t>
            </a:r>
            <a:r>
              <a:rPr lang="pt-BR" baseline="0" dirty="0" smtClean="0"/>
              <a:t> ordem é vigiar primeiro e orar depois. Refletir que a ignorância com relação à vida espiritual leva o homem à </a:t>
            </a:r>
            <a:r>
              <a:rPr lang="pt-BR" baseline="0" dirty="0" err="1" smtClean="0"/>
              <a:t>invilância</a:t>
            </a:r>
            <a:r>
              <a:rPr lang="pt-BR" baseline="0" dirty="0" smtClean="0"/>
              <a:t> moral e, por consequência, à queda moral e à viciação de toda ordem.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24106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homem, no</a:t>
            </a:r>
            <a:r>
              <a:rPr lang="pt-BR" baseline="0" dirty="0" smtClean="0"/>
              <a:t> atual estágio evolutivo, traz em si muito mais forte as sensações que vivencia na terra. Poucos são aqueles que são espiritualizados e buscam viver em conformidade com o evangelho de Jesus.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7388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Compreender que a origem</a:t>
            </a:r>
            <a:r>
              <a:rPr lang="pt-BR" baseline="0" dirty="0" smtClean="0"/>
              <a:t> de todos os vícios é o egoísmo. É por causa dele que o homem se desequilibra moralmente, dando margem a sentimentos inferiores e à viciação de toda ordem. Torna vítima de si mesmo.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840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viciação inicia-se sempre em nós</a:t>
            </a:r>
            <a:r>
              <a:rPr lang="pt-BR" baseline="0" dirty="0" smtClean="0"/>
              <a:t> a partir de uma brecha moral existente em nosso caráter. Os vícios físicos, dentre eles a gula, são na verdade oriundos dos de ordem moral. Cada um de nós deve, pois, envidar esforços por combater os vícios da alma, não os alimentando com nosso mal proceder.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2913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Levar os pacientes a refletirem como se apresenta, do ponto de vista espiritual, uma pessoa que tem o vício da gula.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9545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Levar os pacientes a refletirem como se apresenta, do ponto de vista espiritual, uma pessoa que tem o vício da gula.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4824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Assim como acontece com os demais vícios, o</a:t>
            </a:r>
            <a:r>
              <a:rPr lang="pt-BR" baseline="0" dirty="0" smtClean="0"/>
              <a:t> guloso apresenta quadro de dependência química. Pode também apresentar quadro obsessivo ligado à esse campo, com características semelhantes à qualquer outra obsessão, em que o espírito obsessor frui das energias exaladas pela comida consumida pelo </a:t>
            </a:r>
            <a:r>
              <a:rPr lang="pt-BR" baseline="0" dirty="0" err="1" smtClean="0"/>
              <a:t>obsediado</a:t>
            </a:r>
            <a:r>
              <a:rPr lang="pt-BR" baseline="0" dirty="0" smtClean="0"/>
              <a:t>. Como o obsessor suga parte dessas energias, o </a:t>
            </a:r>
            <a:r>
              <a:rPr lang="pt-BR" baseline="0" dirty="0" err="1" smtClean="0"/>
              <a:t>obsediado</a:t>
            </a:r>
            <a:r>
              <a:rPr lang="pt-BR" baseline="0" dirty="0" smtClean="0"/>
              <a:t> não consegue saciar sua vontade de comer e, assim, come cada vez mais. Estabelece-se um ciclo vicioso, sendo necessário um tratamento físico e espiritual afim de sanar tal problemática.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9339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Esclarecer</a:t>
            </a:r>
            <a:r>
              <a:rPr lang="pt-BR" baseline="0" dirty="0" smtClean="0"/>
              <a:t> que a gula afeta o corpo físico e também causa dificuldades espirituais, já que aquele que é viciado em comer vive alienado para satisfazer tal vício.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3359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Entender que o corpo físico é empréstimo</a:t>
            </a:r>
            <a:r>
              <a:rPr lang="pt-BR" baseline="0" dirty="0" smtClean="0"/>
              <a:t> divino, veículo físico usado para o progresso do espírito na Terra. Este deve zelar por ele, abstendo-se de lhe causar quaisquer danos que possa resultar na abreviação de sua reencarnação.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9999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Cada um deve valorizar o corpo</a:t>
            </a:r>
            <a:r>
              <a:rPr lang="pt-BR" baseline="0" dirty="0" smtClean="0"/>
              <a:t> que tem. Mesmo aqueles que na atual existência têm um corpo defeituoso ou doente, deve entender que cada um tem o veículo físico adequado para o seu adiantamento moral. Qualquer desregramento que cause danos ao corpo físico deve ser avaliado e corrigido. Quanto ao excesso de alimentação, o mesmo deve acontecer. O homem deve consumir o que é suficiente para manter equilibrado o seu corpo físico.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861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Esclarecer que o homem também se alimenta </a:t>
            </a:r>
            <a:r>
              <a:rPr lang="pt-BR" baseline="0" dirty="0" smtClean="0"/>
              <a:t>pelo ar e pela água, captando recursos valiosos para a manutenção de seu corpo físico.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2052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 smtClean="0"/>
              <a:t>Lembrar o exemplo apresentado no livro “Nosso Lar” em que uma das maiores rebeliões enfrentadas na colônia foi por causa da alimentação. O governador teve de proibir os habitantes de se alimentarem com comida mais densa. Valorizou, na ocasião a água, lembrando que ela era empregada como alimento e remédio.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5205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Relembrar que o corpo físico ressente os desequilíbrios</a:t>
            </a:r>
            <a:r>
              <a:rPr lang="pt-BR" baseline="0" dirty="0" smtClean="0"/>
              <a:t> morais. É preciso, pois, curar a alma antes de curar o corpo físico.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167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</a:t>
            </a:r>
            <a:r>
              <a:rPr lang="pt-BR" baseline="0" dirty="0" smtClean="0"/>
              <a:t> espírito é detentor da própria cura. Ao mudar seu modo de agir, ao corrigir seus defeitos, entra em processo reestabelecimento de seu equilíbrio psíquico e físico. O remédio mais eficaz é a transformação íntima.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21A9-1C31-4760-BDBC-9A0BA471B1B7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0753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2106" y="1643064"/>
            <a:ext cx="6859788" cy="2928936"/>
          </a:xfrm>
        </p:spPr>
        <p:txBody>
          <a:bodyPr>
            <a:noAutofit/>
          </a:bodyPr>
          <a:lstStyle>
            <a:lvl1pPr algn="ctr">
              <a:lnSpc>
                <a:spcPct val="80000"/>
              </a:lnSpc>
              <a:defRPr sz="6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2107" y="4572001"/>
            <a:ext cx="6859786" cy="1066799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259444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e título com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gray">
          <a:xfrm rot="120000">
            <a:off x="3451453" y="740344"/>
            <a:ext cx="2210835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sp>
        <p:nvSpPr>
          <p:cNvPr id="8" name="Retângulo 7"/>
          <p:cNvSpPr/>
          <p:nvPr/>
        </p:nvSpPr>
        <p:spPr bwMode="gray">
          <a:xfrm rot="185582">
            <a:off x="1061209" y="762624"/>
            <a:ext cx="2210835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sp>
        <p:nvSpPr>
          <p:cNvPr id="9" name="Retângulo 8"/>
          <p:cNvSpPr/>
          <p:nvPr/>
        </p:nvSpPr>
        <p:spPr bwMode="gray">
          <a:xfrm rot="21480000">
            <a:off x="5832965" y="727478"/>
            <a:ext cx="2210835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  <p:sp>
        <p:nvSpPr>
          <p:cNvPr id="11" name="Espaço Reservado para Imagem 10"/>
          <p:cNvSpPr>
            <a:spLocks noGrp="1"/>
          </p:cNvSpPr>
          <p:nvPr>
            <p:ph type="pic" sz="quarter" idx="13"/>
          </p:nvPr>
        </p:nvSpPr>
        <p:spPr bwMode="gray">
          <a:xfrm>
            <a:off x="1226232" y="917753"/>
            <a:ext cx="1944797" cy="3314700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/>
          <a:lstStyle>
            <a:lvl1pPr marL="45720" indent="0" algn="ctr">
              <a:buNone/>
              <a:defRPr/>
            </a:lvl1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2" name="Espaço Reservado para Imagem 10"/>
          <p:cNvSpPr>
            <a:spLocks noGrp="1"/>
          </p:cNvSpPr>
          <p:nvPr>
            <p:ph type="pic" sz="quarter" idx="14"/>
          </p:nvPr>
        </p:nvSpPr>
        <p:spPr bwMode="gray">
          <a:xfrm>
            <a:off x="3591566" y="917753"/>
            <a:ext cx="1944797" cy="3314700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/>
          <a:lstStyle>
            <a:lvl1pPr marL="45720" indent="0" algn="ctr">
              <a:buNone/>
              <a:defRPr/>
            </a:lvl1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3" name="Espaço Reservado para Imagem 10"/>
          <p:cNvSpPr>
            <a:spLocks noGrp="1"/>
          </p:cNvSpPr>
          <p:nvPr>
            <p:ph type="pic" sz="quarter" idx="15"/>
          </p:nvPr>
        </p:nvSpPr>
        <p:spPr bwMode="gray">
          <a:xfrm>
            <a:off x="5956899" y="917754"/>
            <a:ext cx="1944797" cy="3314701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/>
          <a:lstStyle>
            <a:lvl1pPr marL="45720" indent="0" algn="ctr">
              <a:buNone/>
              <a:defRPr/>
            </a:lvl1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2107" y="5791200"/>
            <a:ext cx="6859786" cy="457200"/>
          </a:xfrm>
        </p:spPr>
        <p:txBody>
          <a:bodyPr wrap="square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2106" y="4843464"/>
            <a:ext cx="6859788" cy="947736"/>
          </a:xfrm>
        </p:spPr>
        <p:txBody>
          <a:bodyPr>
            <a:normAutofit/>
          </a:bodyPr>
          <a:lstStyle>
            <a:lvl1pPr algn="ctr">
              <a:lnSpc>
                <a:spcPct val="80000"/>
              </a:lnSpc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1003131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e título alternativo com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  <p:sp>
        <p:nvSpPr>
          <p:cNvPr id="11" name="Espaço Reservado para Imagem 10"/>
          <p:cNvSpPr>
            <a:spLocks noGrp="1"/>
          </p:cNvSpPr>
          <p:nvPr>
            <p:ph type="pic" sz="quarter" idx="13"/>
          </p:nvPr>
        </p:nvSpPr>
        <p:spPr>
          <a:xfrm>
            <a:off x="1390179" y="685800"/>
            <a:ext cx="2057936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/>
          <a:lstStyle>
            <a:lvl1pPr marL="0" indent="0" algn="ctr">
              <a:buNone/>
              <a:defRPr/>
            </a:lvl1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2" name="Espaço Reservado para Imagem 10"/>
          <p:cNvSpPr>
            <a:spLocks noGrp="1"/>
          </p:cNvSpPr>
          <p:nvPr>
            <p:ph type="pic" sz="quarter" idx="14"/>
          </p:nvPr>
        </p:nvSpPr>
        <p:spPr>
          <a:xfrm>
            <a:off x="3543032" y="685800"/>
            <a:ext cx="2057936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lIns="91440" tIns="457200" rIns="91440" bIns="45720" rtlCol="0">
            <a:normAutofit/>
          </a:bodyPr>
          <a:lstStyle>
            <a:lvl1pPr marL="0" indent="-228600" algn="ctr">
              <a:buNone/>
              <a:defRPr/>
            </a:lvl1pPr>
          </a:lstStyle>
          <a:p>
            <a:pPr marL="45720" lvl="0" indent="0" algn="ctr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3" name="Espaço Reservado para Imagem 10"/>
          <p:cNvSpPr>
            <a:spLocks noGrp="1"/>
          </p:cNvSpPr>
          <p:nvPr>
            <p:ph type="pic" sz="quarter" idx="15"/>
          </p:nvPr>
        </p:nvSpPr>
        <p:spPr>
          <a:xfrm>
            <a:off x="5695884" y="685800"/>
            <a:ext cx="2057936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lIns="91440" tIns="457200" rIns="91440" bIns="45720" rtlCol="0">
            <a:normAutofit/>
          </a:bodyPr>
          <a:lstStyle>
            <a:lvl1pPr marL="0" indent="-228600" algn="ctr">
              <a:buNone/>
              <a:defRPr/>
            </a:lvl1pPr>
          </a:lstStyle>
          <a:p>
            <a:pPr marL="45720" lvl="0" indent="0" algn="ctr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2107" y="5791200"/>
            <a:ext cx="6859786" cy="457200"/>
          </a:xfrm>
        </p:spPr>
        <p:txBody>
          <a:bodyPr wrap="square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2107" y="4843464"/>
            <a:ext cx="6859788" cy="947736"/>
          </a:xfrm>
        </p:spPr>
        <p:txBody>
          <a:bodyPr>
            <a:normAutofit/>
          </a:bodyPr>
          <a:lstStyle>
            <a:lvl1pPr algn="ctr">
              <a:lnSpc>
                <a:spcPct val="80000"/>
              </a:lnSpc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2607381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188877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conteúdo com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 bwMode="gray">
          <a:xfrm>
            <a:off x="1620041" y="0"/>
            <a:ext cx="7010666" cy="685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cxnSp>
        <p:nvCxnSpPr>
          <p:cNvPr id="8" name="Conector reto 7"/>
          <p:cNvCxnSpPr/>
          <p:nvPr/>
        </p:nvCxnSpPr>
        <p:spPr>
          <a:xfrm>
            <a:off x="1732810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8516377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9712" y="319088"/>
            <a:ext cx="6289764" cy="1143000"/>
          </a:xfrm>
        </p:spPr>
        <p:txBody>
          <a:bodyPr>
            <a:normAutofit/>
          </a:bodyPr>
          <a:lstStyle>
            <a:lvl1pPr>
              <a:defRPr sz="4400">
                <a:latin typeface="Berlin Sans FB Demi Bold"/>
                <a:cs typeface="Berlin Sans FB Demi Bold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79712" y="1643063"/>
            <a:ext cx="6289764" cy="4954289"/>
          </a:xfrm>
        </p:spPr>
        <p:txBody>
          <a:bodyPr/>
          <a:lstStyle>
            <a:lvl1pPr marL="45720" indent="0" algn="just">
              <a:lnSpc>
                <a:spcPct val="100000"/>
              </a:lnSpc>
              <a:spcBef>
                <a:spcPts val="1000"/>
              </a:spcBef>
              <a:buNone/>
              <a:defRPr sz="2400">
                <a:solidFill>
                  <a:schemeClr val="tx2"/>
                </a:solidFill>
              </a:defRPr>
            </a:lvl1pPr>
            <a:lvl2pPr marL="452438" indent="-228600" algn="just">
              <a:lnSpc>
                <a:spcPct val="100000"/>
              </a:lnSpc>
              <a:spcBef>
                <a:spcPts val="600"/>
              </a:spcBef>
              <a:buClr>
                <a:schemeClr val="tx1">
                  <a:lumMod val="90000"/>
                  <a:lumOff val="10000"/>
                </a:schemeClr>
              </a:buClr>
              <a:defRPr sz="22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717550" indent="-228600" algn="just">
              <a:lnSpc>
                <a:spcPct val="100000"/>
              </a:lnSpc>
              <a:spcBef>
                <a:spcPts val="500"/>
              </a:spcBef>
              <a:buClr>
                <a:schemeClr val="tx1">
                  <a:lumMod val="90000"/>
                  <a:lumOff val="10000"/>
                </a:schemeClr>
              </a:buClr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982663" indent="-228600" algn="just">
              <a:lnSpc>
                <a:spcPct val="100000"/>
              </a:lnSpc>
              <a:spcBef>
                <a:spcPts val="400"/>
              </a:spcBef>
              <a:buClr>
                <a:schemeClr val="tx1">
                  <a:lumMod val="90000"/>
                  <a:lumOff val="10000"/>
                </a:schemeClr>
              </a:buClr>
              <a:defRPr sz="1600">
                <a:solidFill>
                  <a:schemeClr val="tx2"/>
                </a:solidFill>
              </a:defRPr>
            </a:lvl4pPr>
            <a:lvl5pPr marL="987425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344112" y="6569054"/>
            <a:ext cx="875972" cy="276226"/>
          </a:xfrm>
        </p:spPr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131209" y="6569054"/>
            <a:ext cx="5098573" cy="276226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315914" y="6569054"/>
            <a:ext cx="685980" cy="276226"/>
          </a:xfrm>
        </p:spPr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  <p:sp>
        <p:nvSpPr>
          <p:cNvPr id="12" name="Retângulo 11"/>
          <p:cNvSpPr/>
          <p:nvPr/>
        </p:nvSpPr>
        <p:spPr bwMode="gray">
          <a:xfrm rot="21379692">
            <a:off x="241760" y="211183"/>
            <a:ext cx="1157138" cy="2051702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sp>
        <p:nvSpPr>
          <p:cNvPr id="14" name="Espaço Reservado para Imagem 13"/>
          <p:cNvSpPr>
            <a:spLocks noGrp="1"/>
          </p:cNvSpPr>
          <p:nvPr>
            <p:ph type="pic" sz="quarter" idx="13"/>
          </p:nvPr>
        </p:nvSpPr>
        <p:spPr bwMode="gray">
          <a:xfrm rot="180000">
            <a:off x="268132" y="280969"/>
            <a:ext cx="1084900" cy="1965874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tIns="182880">
            <a:normAutofit/>
          </a:bodyPr>
          <a:lstStyle>
            <a:lvl1pPr marL="45720" indent="0" algn="ctr">
              <a:buNone/>
              <a:defRPr sz="1600"/>
            </a:lvl1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6595281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108" y="319088"/>
            <a:ext cx="6859786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42107" y="1643063"/>
            <a:ext cx="3361295" cy="452913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0599" y="1643063"/>
            <a:ext cx="3361295" cy="452913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6267030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107" y="1643064"/>
            <a:ext cx="6859788" cy="2928936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66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42107" y="4572001"/>
            <a:ext cx="6859786" cy="1066799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233863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108" y="319088"/>
            <a:ext cx="685978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42108" y="1624372"/>
            <a:ext cx="3361295" cy="737828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142108" y="2438401"/>
            <a:ext cx="3361295" cy="37337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0599" y="1624372"/>
            <a:ext cx="3361295" cy="737828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0599" y="2438401"/>
            <a:ext cx="3361295" cy="37337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443224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4294464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325009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43957" y="1462088"/>
            <a:ext cx="2343761" cy="1966912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56283" y="685800"/>
            <a:ext cx="4859015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43957" y="3429000"/>
            <a:ext cx="2343761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6392874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/>
          <p:nvPr/>
        </p:nvSpPr>
        <p:spPr bwMode="gray">
          <a:xfrm rot="120000">
            <a:off x="491315" y="532502"/>
            <a:ext cx="4578903" cy="571589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algn="ctr" rotWithShape="0">
              <a:schemeClr val="accent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sp>
        <p:nvSpPr>
          <p:cNvPr id="10" name="Retângulo 9"/>
          <p:cNvSpPr/>
          <p:nvPr/>
        </p:nvSpPr>
        <p:spPr bwMode="gray">
          <a:xfrm>
            <a:off x="5486638" y="0"/>
            <a:ext cx="3144070" cy="6858000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cxnSp>
        <p:nvCxnSpPr>
          <p:cNvPr id="11" name="Conector reto 10"/>
          <p:cNvCxnSpPr/>
          <p:nvPr/>
        </p:nvCxnSpPr>
        <p:spPr>
          <a:xfrm>
            <a:off x="5600968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8516377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43957" y="1643064"/>
            <a:ext cx="2343761" cy="277653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 bwMode="gray">
          <a:xfrm>
            <a:off x="559335" y="609600"/>
            <a:ext cx="4437154" cy="5562600"/>
          </a:xfrm>
          <a:solidFill>
            <a:srgbClr val="FFFFFF">
              <a:shade val="85000"/>
            </a:srgbClr>
          </a:solidFill>
          <a:ln w="152400" cap="flat" cmpd="sng">
            <a:solidFill>
              <a:srgbClr val="FFFFFF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5400" h="19050"/>
            <a:contourClr>
              <a:srgbClr val="FFFFFF"/>
            </a:contourClr>
          </a:sp3d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43957" y="4423914"/>
            <a:ext cx="2343761" cy="174828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pPr/>
              <a:t>11/07/15</a:t>
            </a:fld>
            <a:endParaRPr lang="pt-BR" dirty="0"/>
          </a:p>
        </p:txBody>
      </p:sp>
      <p:sp>
        <p:nvSpPr>
          <p:cNvPr id="13" name="Espaço Reservado para Rodapé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4" name="Espaço Reservado para Número de Slid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547346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487519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915760" y="685801"/>
            <a:ext cx="1371958" cy="5486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56283" y="685800"/>
            <a:ext cx="5945147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pt-BR" smtClean="0"/>
              <a:t>11/07/15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322768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gray">
          <a:xfrm>
            <a:off x="513292" y="0"/>
            <a:ext cx="8117415" cy="6858000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cxnSp>
        <p:nvCxnSpPr>
          <p:cNvPr id="8" name="Conector reto 7"/>
          <p:cNvCxnSpPr/>
          <p:nvPr/>
        </p:nvCxnSpPr>
        <p:spPr>
          <a:xfrm>
            <a:off x="62762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8516377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142108" y="319088"/>
            <a:ext cx="6859786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42108" y="1643063"/>
            <a:ext cx="6859786" cy="4529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344112" y="6400801"/>
            <a:ext cx="87597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A753D76A-AFCE-4D96-B917-CBEF96F7D1EB}" type="datetimeFigureOut">
              <a:rPr lang="pt-BR" smtClean="0"/>
              <a:pPr/>
              <a:t>11/07/15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31209" y="6400801"/>
            <a:ext cx="5098573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315914" y="6400801"/>
            <a:ext cx="685980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25A965E-3C11-4F28-82DC-E30D63FAC43C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783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0" r:id="rId4"/>
    <p:sldLayoutId id="2147483660" r:id="rId5"/>
    <p:sldLayoutId id="2147483652" r:id="rId6"/>
    <p:sldLayoutId id="2147483651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043608" y="5791200"/>
            <a:ext cx="6958285" cy="806152"/>
          </a:xfrm>
        </p:spPr>
        <p:txBody>
          <a:bodyPr anchor="b">
            <a:normAutofit/>
          </a:bodyPr>
          <a:lstStyle/>
          <a:p>
            <a:r>
              <a:rPr lang="pt-BR" sz="2000" dirty="0" smtClean="0"/>
              <a:t>Escola </a:t>
            </a:r>
            <a:r>
              <a:rPr lang="pt-BR" sz="2000" dirty="0" smtClean="0"/>
              <a:t>de Evangelização de </a:t>
            </a:r>
            <a:r>
              <a:rPr lang="pt-BR" sz="2000" dirty="0" smtClean="0"/>
              <a:t>Pacientes</a:t>
            </a:r>
          </a:p>
          <a:p>
            <a:r>
              <a:rPr lang="pt-BR" sz="1800" dirty="0"/>
              <a:t>Grupo Espírita </a:t>
            </a:r>
            <a:r>
              <a:rPr lang="pt-BR" sz="1800" dirty="0" err="1"/>
              <a:t>Guillon</a:t>
            </a:r>
            <a:r>
              <a:rPr lang="pt-BR" sz="1800" dirty="0"/>
              <a:t> </a:t>
            </a:r>
            <a:r>
              <a:rPr lang="pt-BR" sz="1800" dirty="0" smtClean="0"/>
              <a:t>Ribeiro</a:t>
            </a:r>
            <a:endParaRPr lang="pt-BR" sz="1800" dirty="0"/>
          </a:p>
        </p:txBody>
      </p:sp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5600" dirty="0" smtClean="0"/>
              <a:t>V</a:t>
            </a:r>
            <a:r>
              <a:rPr lang="pt-BR" sz="5600" dirty="0" smtClean="0"/>
              <a:t>ÍCIOS | </a:t>
            </a:r>
            <a:r>
              <a:rPr lang="pt-BR" sz="5600" b="1" dirty="0" smtClean="0"/>
              <a:t>Gula</a:t>
            </a:r>
            <a:endParaRPr lang="pt-BR" sz="5600" b="1" dirty="0"/>
          </a:p>
        </p:txBody>
      </p:sp>
      <p:pic>
        <p:nvPicPr>
          <p:cNvPr id="10" name="Espaço Reservado para Imagem 9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" b="1193"/>
          <a:stretch>
            <a:fillRect/>
          </a:stretch>
        </p:blipFill>
        <p:spPr/>
      </p:pic>
      <p:pic>
        <p:nvPicPr>
          <p:cNvPr id="15" name="Espaço Reservado para Imagem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6" r="31666"/>
          <a:stretch>
            <a:fillRect/>
          </a:stretch>
        </p:blipFill>
        <p:spPr/>
      </p:pic>
      <p:pic>
        <p:nvPicPr>
          <p:cNvPr id="18" name="Espaço Reservado para Imagem 17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4" r="332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7381896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Invigilância moral</a:t>
            </a:r>
            <a:endParaRPr lang="pt-BR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“A invigilância moral que nasce e se estrutura na ignorância humana, com relação ao conhecimento da vida espiritual, tem dizimado milhões de criaturas através dos tempos, e o pior é que continuará sua marcha lúgubre.”</a:t>
            </a:r>
          </a:p>
          <a:p>
            <a:pPr lvl="4"/>
            <a:r>
              <a:rPr lang="pt-BR" dirty="0" smtClean="0"/>
              <a:t>(ADÉSIO ALVES MACHADO. </a:t>
            </a:r>
            <a:r>
              <a:rPr lang="pt-BR" i="1" dirty="0" smtClean="0"/>
              <a:t>Reformador</a:t>
            </a:r>
            <a:r>
              <a:rPr lang="pt-BR" dirty="0" smtClean="0"/>
              <a:t>, Abril/2002)</a:t>
            </a:r>
          </a:p>
        </p:txBody>
      </p:sp>
      <p:pic>
        <p:nvPicPr>
          <p:cNvPr id="9" name="Espaço Reservado para Imagem 8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0" r="182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134640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As sensações e o prazer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“Face ao imenso período de predominância do instinto como guia do comportamento até o momento em que surgem os pródigos da razão e do discernimento, fixaram-se os </a:t>
            </a:r>
            <a:r>
              <a:rPr lang="pt-BR" dirty="0" err="1" smtClean="0"/>
              <a:t>carac-teres</a:t>
            </a:r>
            <a:r>
              <a:rPr lang="pt-BR" dirty="0" smtClean="0"/>
              <a:t> mais fortes das </a:t>
            </a:r>
            <a:r>
              <a:rPr lang="pt-BR" b="1" dirty="0" smtClean="0"/>
              <a:t>sensações</a:t>
            </a:r>
            <a:r>
              <a:rPr lang="pt-BR" dirty="0" smtClean="0"/>
              <a:t>, facultando campo para o poder – predominância sobre os espécimes mais fracos – </a:t>
            </a:r>
            <a:r>
              <a:rPr lang="pt-BR" b="1" dirty="0" smtClean="0"/>
              <a:t>e o prazer, expresso na volúpia dos desejos </a:t>
            </a:r>
            <a:r>
              <a:rPr lang="pt-BR" b="1" dirty="0" err="1" smtClean="0"/>
              <a:t>automatistas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Despertar do Espírito</a:t>
            </a:r>
            <a:r>
              <a:rPr lang="pt-BR" dirty="0" smtClean="0"/>
              <a:t>, lição “A Busca”)</a:t>
            </a:r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7" r="237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9558926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Egoísmo: origem de todos vícios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 smtClean="0"/>
              <a:t>“Enquanto nos demoramos nas teias da animalidade, costumamos centralizar a vida na concha envenenada do </a:t>
            </a:r>
            <a:r>
              <a:rPr lang="pt-BR" b="1" dirty="0" smtClean="0"/>
              <a:t>egoísmo</a:t>
            </a:r>
            <a:r>
              <a:rPr lang="pt-BR" dirty="0" smtClean="0"/>
              <a:t>, ...</a:t>
            </a:r>
          </a:p>
          <a:p>
            <a:pPr lvl="1"/>
            <a:r>
              <a:rPr lang="pt-BR" dirty="0" smtClean="0"/>
              <a:t>orientando-nos pelo cérebro,</a:t>
            </a:r>
          </a:p>
          <a:p>
            <a:pPr lvl="1"/>
            <a:r>
              <a:rPr lang="pt-BR" dirty="0" smtClean="0"/>
              <a:t>agindo pelo estômago e</a:t>
            </a:r>
          </a:p>
          <a:p>
            <a:pPr lvl="1"/>
            <a:r>
              <a:rPr lang="pt-BR" dirty="0" smtClean="0"/>
              <a:t>inspirando-nos pelo sexo...</a:t>
            </a:r>
          </a:p>
          <a:p>
            <a:pPr lvl="0"/>
            <a:r>
              <a:rPr lang="pt-BR" dirty="0" smtClean="0"/>
              <a:t>A passagem na Terra significa, então, para nossa alma, o movimento feroz de caça e presa.”</a:t>
            </a:r>
          </a:p>
          <a:p>
            <a:pPr lvl="4"/>
            <a:r>
              <a:rPr lang="pt-BR" dirty="0" smtClean="0"/>
              <a:t>(EMMANUEL. Alvorada do Reino, lição “Na senda renovadora”)</a:t>
            </a:r>
            <a:endParaRPr lang="pt-BR" dirty="0"/>
          </a:p>
        </p:txBody>
      </p:sp>
      <p:pic>
        <p:nvPicPr>
          <p:cNvPr id="10" name="Espaço Reservado para Imagem 9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2" r="191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4456141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Viciação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sz="2800" dirty="0" smtClean="0"/>
              <a:t>“Há vícios de nutrição da alma, tanto quanto existem na alimentação do corpo.”</a:t>
            </a:r>
          </a:p>
          <a:p>
            <a:pPr lvl="4"/>
            <a:r>
              <a:rPr lang="pt-BR" sz="1800" dirty="0" smtClean="0"/>
              <a:t>(EMMANUEL. </a:t>
            </a:r>
            <a:r>
              <a:rPr lang="pt-BR" sz="1800" i="1" dirty="0" smtClean="0"/>
              <a:t>Pão Nosso</a:t>
            </a:r>
            <a:r>
              <a:rPr lang="pt-BR" sz="1800" dirty="0" smtClean="0"/>
              <a:t>, lição 134)</a:t>
            </a:r>
          </a:p>
        </p:txBody>
      </p:sp>
      <p:pic>
        <p:nvPicPr>
          <p:cNvPr id="7" name="Espaço Reservado para Imagem 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2" r="293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304360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Um exemplo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 smtClean="0"/>
              <a:t>“[...] Vemos aqui uma pobre amiga desviada nos excessos de alimentação. Todas as suas glândulas e centros nervosos trabalham para atender as exigências do sistema digestivo. Descuidada de si mesma, caiu na glutonaria crassa, tornando-se presa de seres de baixa condição.”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Missionários da Luz</a:t>
            </a:r>
            <a:r>
              <a:rPr lang="pt-BR" dirty="0" smtClean="0"/>
              <a:t>, cap. 3)</a:t>
            </a:r>
            <a:endParaRPr lang="pt-BR" dirty="0"/>
          </a:p>
        </p:txBody>
      </p:sp>
      <p:pic>
        <p:nvPicPr>
          <p:cNvPr id="7" name="Espaço Reservado para Imagem 6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6" r="371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744160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Condição física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 smtClean="0"/>
              <a:t>O estômago dilatara-se-lhe horrivelmente e os intestinos pareciam sofrer estranhas alterações.</a:t>
            </a:r>
            <a:endParaRPr lang="pt-BR" dirty="0" smtClean="0"/>
          </a:p>
          <a:p>
            <a:r>
              <a:rPr lang="pt-PT" dirty="0" smtClean="0"/>
              <a:t>O fígado, consideravelmente aumentado, demonstrava indefinível agitação.</a:t>
            </a:r>
            <a:endParaRPr lang="pt-BR" dirty="0" smtClean="0"/>
          </a:p>
          <a:p>
            <a:r>
              <a:rPr lang="pt-PT" dirty="0" smtClean="0"/>
              <a:t>Desde o duodeno ao sigmoide, notavam-se anomalias de vulto.</a:t>
            </a:r>
            <a:endParaRPr lang="pt-BR" dirty="0" smtClean="0"/>
          </a:p>
          <a:p>
            <a:r>
              <a:rPr lang="pt-PT" dirty="0" smtClean="0"/>
              <a:t>Guardava a ideia de presenciar, não o trabalho de um aparelho digestivo usual, e, sim, de vasto alambique, cheio de pastas de carne e caldos gordurosos, cheirando a vinagre de condimentação ativa.</a:t>
            </a:r>
            <a:endParaRPr lang="pt-BR" dirty="0" smtClean="0"/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Missionários da Luz</a:t>
            </a:r>
            <a:r>
              <a:rPr lang="pt-BR" dirty="0" smtClean="0"/>
              <a:t>, cap. 3)</a:t>
            </a:r>
            <a:endParaRPr lang="pt-BR" dirty="0"/>
          </a:p>
        </p:txBody>
      </p:sp>
      <p:pic>
        <p:nvPicPr>
          <p:cNvPr id="8" name="Espaço Reservado para Imagem 7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6" r="371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07593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Condição espiritual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 smtClean="0"/>
              <a:t>Fraquíssima luz emanava de sua </a:t>
            </a:r>
            <a:r>
              <a:rPr lang="pt-PT" b="1" dirty="0" smtClean="0"/>
              <a:t>organização mental</a:t>
            </a:r>
            <a:r>
              <a:rPr lang="pt-PT" dirty="0" smtClean="0"/>
              <a:t> e, desde o primeiro instante, notara-lhe as deformações físicas.</a:t>
            </a:r>
            <a:endParaRPr lang="pt-BR" dirty="0" smtClean="0"/>
          </a:p>
          <a:p>
            <a:r>
              <a:rPr lang="pt-PT" dirty="0" smtClean="0"/>
              <a:t>Em grande zona do ventre superlotado de alimentação, viam-se muitos parasitos conhecidos, mas, além deles, divisava outros corpúsculos semelhantes a lesmas voracíssimas, que se agrupavam em grandes colônias, desde os músculos e as fibras do estômago até a válvula íleo-</a:t>
            </a:r>
            <a:r>
              <a:rPr lang="pt-PT" dirty="0" err="1" smtClean="0"/>
              <a:t>cecal</a:t>
            </a:r>
            <a:r>
              <a:rPr lang="pt-PT" dirty="0" smtClean="0"/>
              <a:t>.</a:t>
            </a:r>
            <a:endParaRPr lang="pt-BR" dirty="0" smtClean="0"/>
          </a:p>
          <a:p>
            <a:r>
              <a:rPr lang="pt-PT" dirty="0" smtClean="0"/>
              <a:t>Semelhantes parasitos atacavam os sucos nutritivos, com assombroso potencial de destruição.</a:t>
            </a:r>
            <a:endParaRPr lang="pt-BR" dirty="0" smtClean="0"/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Missionários da Luz</a:t>
            </a:r>
            <a:r>
              <a:rPr lang="pt-BR" dirty="0" smtClean="0"/>
              <a:t>, cap. 3)</a:t>
            </a:r>
            <a:endParaRPr lang="pt-BR" dirty="0"/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7" r="223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069050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Gula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 smtClean="0"/>
              <a:t>A </a:t>
            </a:r>
            <a:r>
              <a:rPr lang="pt-BR" b="1" dirty="0" smtClean="0"/>
              <a:t>glutonaria</a:t>
            </a:r>
            <a:r>
              <a:rPr lang="pt-BR" dirty="0" smtClean="0"/>
              <a:t> (gula), além de deformar a organização física, é agente de males que sobrecarregam o corpo produzindo disfunções gastrointestinais, dispepsias, acidez, ulcerações, alienando o homem que vive para comer, quando deveria, com equilíbrio, comer para viver.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(MANOEL P. DE MIRANDA. </a:t>
            </a:r>
            <a:r>
              <a:rPr lang="pt-BR" i="1" dirty="0" smtClean="0"/>
              <a:t>Temas da vida e da morte</a:t>
            </a:r>
            <a:r>
              <a:rPr lang="pt-BR" dirty="0" smtClean="0"/>
              <a:t>, lição “Reencarnação - Dádiva de Deus”)</a:t>
            </a:r>
          </a:p>
          <a:p>
            <a:endParaRPr lang="pt-BR" dirty="0"/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1" r="30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60779148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corpo humano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sz="2800" dirty="0" smtClean="0"/>
              <a:t>“O corpo humano é um conjunto de células aglutinadas ou de fluidos terrestres que se reúnem, sob as leis planetárias, oferecendo ao Espírito a santa oportunidade de aprender, valorizar, reformar e engrandecer a vida.”</a:t>
            </a:r>
          </a:p>
          <a:p>
            <a:pPr lvl="4"/>
            <a:r>
              <a:rPr lang="pt-BR" sz="1800" dirty="0" smtClean="0"/>
              <a:t>(EMMANUEL. </a:t>
            </a:r>
            <a:r>
              <a:rPr lang="pt-BR" sz="1800" i="1" dirty="0" smtClean="0"/>
              <a:t>Pão Nosso</a:t>
            </a:r>
            <a:r>
              <a:rPr lang="pt-BR" sz="1800" dirty="0" smtClean="0"/>
              <a:t>, lição 12)</a:t>
            </a:r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7" r="85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355427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Valorização do corpo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sz="3200" dirty="0" smtClean="0"/>
              <a:t>“Defende o teu corpo, como quem preserva um recipiente sagrado para o serviço do Senhor”.</a:t>
            </a:r>
          </a:p>
          <a:p>
            <a:pPr lvl="4"/>
            <a:r>
              <a:rPr lang="pt-BR" sz="2000" dirty="0" smtClean="0"/>
              <a:t>(ANDRÉ LUIZ. </a:t>
            </a:r>
            <a:r>
              <a:rPr lang="pt-BR" sz="2000" i="1" dirty="0" smtClean="0"/>
              <a:t>Libertação</a:t>
            </a:r>
            <a:r>
              <a:rPr lang="pt-BR" sz="2000" dirty="0" smtClean="0"/>
              <a:t>, cap. 19)</a:t>
            </a:r>
            <a:endParaRPr lang="pt-BR" sz="2000" dirty="0"/>
          </a:p>
        </p:txBody>
      </p:sp>
      <p:pic>
        <p:nvPicPr>
          <p:cNvPr id="7" name="Espaço Reservado para Imagem 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3" r="98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0211676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A alimentação por meio do ar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sz="2800" dirty="0" smtClean="0"/>
              <a:t>“</a:t>
            </a:r>
            <a:r>
              <a:rPr lang="pt-PT" sz="2800" dirty="0" smtClean="0"/>
              <a:t>O homem encarnado recebe mais de setenta por cento da alimentação comum através de princípios atmosféricos, captados pelos condutos respiratórios.</a:t>
            </a:r>
            <a:r>
              <a:rPr lang="pt-PT" sz="2800" dirty="0" smtClean="0"/>
              <a:t>”</a:t>
            </a:r>
            <a:endParaRPr lang="pt-PT" sz="2800" dirty="0" smtClean="0"/>
          </a:p>
          <a:p>
            <a:pPr lvl="4"/>
            <a:r>
              <a:rPr lang="pt-BR" sz="1800" dirty="0" smtClean="0"/>
              <a:t>(ANDRÉ LUIZ. </a:t>
            </a:r>
            <a:r>
              <a:rPr lang="pt-BR" sz="1800" i="1" dirty="0" smtClean="0"/>
              <a:t>Missionários da Luz</a:t>
            </a:r>
            <a:r>
              <a:rPr lang="pt-BR" sz="1800" dirty="0" smtClean="0"/>
              <a:t>, cap. 11)</a:t>
            </a:r>
            <a:endParaRPr lang="pt-PT" sz="1800" dirty="0"/>
          </a:p>
        </p:txBody>
      </p:sp>
      <p:pic>
        <p:nvPicPr>
          <p:cNvPr id="10" name="Espaço Reservado para Imagem 9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9" r="327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4581540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Água como alimento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 smtClean="0"/>
              <a:t>“Na Terra quase ninguém cogita seriamente de conhecer a importância da água.</a:t>
            </a:r>
          </a:p>
          <a:p>
            <a:pPr lvl="0"/>
            <a:r>
              <a:rPr lang="pt-BR" dirty="0" smtClean="0"/>
              <a:t>Em </a:t>
            </a:r>
            <a:r>
              <a:rPr lang="pt-BR" i="1" dirty="0" smtClean="0"/>
              <a:t>Nosso Lar</a:t>
            </a:r>
            <a:r>
              <a:rPr lang="pt-BR" dirty="0" smtClean="0"/>
              <a:t>, contudo, outros são os conhecimentos. (...)</a:t>
            </a:r>
          </a:p>
          <a:p>
            <a:pPr lvl="0"/>
            <a:r>
              <a:rPr lang="pt-BR" dirty="0" smtClean="0"/>
              <a:t>Aqui, ela é empregada sobretudo como alimento e remédio.”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Nosso Lar</a:t>
            </a:r>
            <a:r>
              <a:rPr lang="pt-BR" dirty="0" smtClean="0"/>
              <a:t>, cap. 10)</a:t>
            </a:r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4" r="316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5947340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Nossos desequilíbrios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sz="2800" dirty="0" smtClean="0"/>
              <a:t>“ As chagas da alma se manifestam através do envoltório humano. O corpo doente reflete o panorama interior do espírito enfermo. A patogenia é um conjunto de inferioridades do aparelho psíquico.”</a:t>
            </a:r>
          </a:p>
          <a:p>
            <a:pPr lvl="4"/>
            <a:r>
              <a:rPr lang="pt-BR" sz="1800" dirty="0" smtClean="0"/>
              <a:t>(EMMANUEL. </a:t>
            </a:r>
            <a:r>
              <a:rPr lang="pt-BR" sz="1800" i="1" dirty="0" smtClean="0"/>
              <a:t>O Consolador</a:t>
            </a:r>
            <a:r>
              <a:rPr lang="pt-BR" sz="1800" dirty="0" smtClean="0"/>
              <a:t>, </a:t>
            </a:r>
            <a:r>
              <a:rPr lang="pt-BR" sz="1800" dirty="0" err="1" smtClean="0"/>
              <a:t>perg</a:t>
            </a:r>
            <a:r>
              <a:rPr lang="pt-BR" sz="1800" dirty="0" smtClean="0"/>
              <a:t>. 96)</a:t>
            </a:r>
            <a:endParaRPr lang="pt-BR" sz="1800" dirty="0"/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8" r="293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0480172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Nossa cura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sz="2800" dirty="0" smtClean="0"/>
              <a:t>“E é ainda na alma que reside a fonte primária de todos os recursos medicamentosos definitivos. A assistência farmacêutica do mundo não pode remover as causas transcendentes do caráter mórbido dos indivíduos. </a:t>
            </a:r>
            <a:r>
              <a:rPr lang="pt-BR" sz="2800" b="1" dirty="0" smtClean="0"/>
              <a:t>O remédio eficaz está na ação do próprio espírito enfermiço</a:t>
            </a:r>
            <a:r>
              <a:rPr lang="pt-BR" sz="2800" dirty="0" smtClean="0"/>
              <a:t>.”</a:t>
            </a:r>
          </a:p>
          <a:p>
            <a:pPr lvl="4"/>
            <a:r>
              <a:rPr lang="pt-BR" sz="1800" dirty="0" smtClean="0"/>
              <a:t>(EMMANUEL. </a:t>
            </a:r>
            <a:r>
              <a:rPr lang="pt-BR" sz="1800" i="1" dirty="0" smtClean="0"/>
              <a:t>O Consolador</a:t>
            </a:r>
            <a:r>
              <a:rPr lang="pt-BR" sz="1800" dirty="0" smtClean="0"/>
              <a:t>, </a:t>
            </a:r>
            <a:r>
              <a:rPr lang="pt-BR" sz="1800" dirty="0" err="1" smtClean="0"/>
              <a:t>perg</a:t>
            </a:r>
            <a:r>
              <a:rPr lang="pt-BR" sz="1800" dirty="0" smtClean="0"/>
              <a:t>. 96)</a:t>
            </a:r>
            <a:endParaRPr lang="pt-BR" sz="1800" dirty="0"/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4" r="304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4982986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FoodGourmet_16x9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FoodGourmet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scritório Theme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FoodGourmet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scritório Theme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FoodGourmet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Escritório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694EB11-824E-40C6-8823-566365C0D2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com design de livro de receita (widescreen)</Template>
  <TotalTime>0</TotalTime>
  <Words>1467</Words>
  <Application>Microsoft Macintosh PowerPoint</Application>
  <PresentationFormat>On-screen Show (4:3)</PresentationFormat>
  <Paragraphs>84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FoodGourmet_16x9</vt:lpstr>
      <vt:lpstr>VÍCIOS | Gula</vt:lpstr>
      <vt:lpstr>Invigilância moral</vt:lpstr>
      <vt:lpstr>As sensações e o prazer</vt:lpstr>
      <vt:lpstr>Egoísmo: origem de todos vícios</vt:lpstr>
      <vt:lpstr>Viciação</vt:lpstr>
      <vt:lpstr>Um exemplo</vt:lpstr>
      <vt:lpstr>Condição física</vt:lpstr>
      <vt:lpstr>Condição espiritual</vt:lpstr>
      <vt:lpstr>Gula</vt:lpstr>
      <vt:lpstr>O corpo humano</vt:lpstr>
      <vt:lpstr>Valorização do corpo</vt:lpstr>
      <vt:lpstr>A alimentação por meio do ar</vt:lpstr>
      <vt:lpstr>Água como alimento</vt:lpstr>
      <vt:lpstr>Nossos desequilíbrios</vt:lpstr>
      <vt:lpstr>Nossa cura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2015-06-03T20:22:16Z</dcterms:created>
  <dcterms:modified xsi:type="dcterms:W3CDTF">2015-07-11T14:10:47Z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TC029010239991</vt:lpwstr>
  </property>
</Properties>
</file>