
<file path=[Content_Types].xml><?xml version="1.0" encoding="utf-8"?>
<Types xmlns="http://schemas.openxmlformats.org/package/2006/content-types">
  <Default Extension="xml" ContentType="application/xml"/>
  <Default Extension="jpeg" ContentType="image/jpeg"/>
  <Default Extension="wdp" ContentType="image/vnd.ms-photo"/>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0" r:id="rId1"/>
  </p:sldMasterIdLst>
  <p:notesMasterIdLst>
    <p:notesMasterId r:id="rId15"/>
  </p:notesMasterIdLst>
  <p:sldIdLst>
    <p:sldId id="256" r:id="rId2"/>
    <p:sldId id="259" r:id="rId3"/>
    <p:sldId id="260" r:id="rId4"/>
    <p:sldId id="261" r:id="rId5"/>
    <p:sldId id="262" r:id="rId6"/>
    <p:sldId id="265" r:id="rId7"/>
    <p:sldId id="263" r:id="rId8"/>
    <p:sldId id="264" r:id="rId9"/>
    <p:sldId id="267" r:id="rId10"/>
    <p:sldId id="269" r:id="rId11"/>
    <p:sldId id="271" r:id="rId12"/>
    <p:sldId id="272" r:id="rId13"/>
    <p:sldId id="27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3" autoAdjust="0"/>
    <p:restoredTop sz="81868" autoAdjust="0"/>
  </p:normalViewPr>
  <p:slideViewPr>
    <p:cSldViewPr snapToGrid="0">
      <p:cViewPr varScale="1">
        <p:scale>
          <a:sx n="98" d="100"/>
          <a:sy n="98" d="100"/>
        </p:scale>
        <p:origin x="17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2EB622-38A7-482F-94FF-894D8BB02CC1}" type="datetimeFigureOut">
              <a:rPr lang="pt-BR" smtClean="0"/>
              <a:t>04/05/17</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1A715A-9775-4C26-8C76-D12881CB59EF}" type="slidenum">
              <a:rPr lang="pt-BR" smtClean="0"/>
              <a:t>‹n.º›</a:t>
            </a:fld>
            <a:endParaRPr lang="pt-BR"/>
          </a:p>
        </p:txBody>
      </p:sp>
    </p:spTree>
    <p:extLst>
      <p:ext uri="{BB962C8B-B14F-4D97-AF65-F5344CB8AC3E}">
        <p14:creationId xmlns:p14="http://schemas.microsoft.com/office/powerpoint/2010/main" val="470349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pt-BR" dirty="0" smtClean="0"/>
              <a:t>Para entendermos</a:t>
            </a:r>
            <a:r>
              <a:rPr lang="pt-BR" baseline="0" dirty="0" smtClean="0"/>
              <a:t> o processo obsessivo, precisamos compreender que somos espíritos imortais. Mesmo depois da morte do corpo físico, continuamos a existir, pensamos e sentimos tal qual quando ainda encarnados. Os Espíritos se buscam por laços de afinidade e, por isso, estarão próximo daqueles com quem comungam dos mesmos ideais, sejam eles bons ou ruins.</a:t>
            </a:r>
            <a:endParaRPr lang="pt-BR" dirty="0"/>
          </a:p>
        </p:txBody>
      </p:sp>
      <p:sp>
        <p:nvSpPr>
          <p:cNvPr id="4" name="Espaço Reservado para Número de Slide 3"/>
          <p:cNvSpPr>
            <a:spLocks noGrp="1"/>
          </p:cNvSpPr>
          <p:nvPr>
            <p:ph type="sldNum" sz="quarter" idx="10"/>
          </p:nvPr>
        </p:nvSpPr>
        <p:spPr/>
        <p:txBody>
          <a:bodyPr/>
          <a:lstStyle/>
          <a:p>
            <a:fld id="{621A715A-9775-4C26-8C76-D12881CB59EF}" type="slidenum">
              <a:rPr lang="pt-BR" smtClean="0"/>
              <a:t>2</a:t>
            </a:fld>
            <a:endParaRPr lang="pt-BR"/>
          </a:p>
        </p:txBody>
      </p:sp>
    </p:spTree>
    <p:extLst>
      <p:ext uri="{BB962C8B-B14F-4D97-AF65-F5344CB8AC3E}">
        <p14:creationId xmlns:p14="http://schemas.microsoft.com/office/powerpoint/2010/main" val="2250023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A reencarnação é</a:t>
            </a:r>
            <a:r>
              <a:rPr lang="pt-BR" baseline="0" dirty="0" smtClean="0"/>
              <a:t> para o Espírito uma oportunidade de progresso. A cada nova existência ele angaria recursos morais e intelectuais para seu crescimento.  Ao reencarnar, o Espírito busca aqueles com quem necessita de se entender, ou pode ainda, buscar aqueles que podem o auxiliar a vencer suas dificuldades. Daí compreendermos que numa mesma família, pode-se ter Espíritos que se uniram por laços de amizade e afeto, outros não. Apesar de o Espírito a cada nova reencarnação ter um corpo novo, suas relações são antigas e dizem respeito às escolhas que fez ao longo de suas existências, bem como, diz respeito as companhias que escolheu para si.</a:t>
            </a:r>
            <a:endParaRPr lang="pt-BR" dirty="0"/>
          </a:p>
        </p:txBody>
      </p:sp>
      <p:sp>
        <p:nvSpPr>
          <p:cNvPr id="4" name="Espaço Reservado para Número de Slide 3"/>
          <p:cNvSpPr>
            <a:spLocks noGrp="1"/>
          </p:cNvSpPr>
          <p:nvPr>
            <p:ph type="sldNum" sz="quarter" idx="10"/>
          </p:nvPr>
        </p:nvSpPr>
        <p:spPr/>
        <p:txBody>
          <a:bodyPr/>
          <a:lstStyle/>
          <a:p>
            <a:fld id="{621A715A-9775-4C26-8C76-D12881CB59EF}" type="slidenum">
              <a:rPr lang="pt-BR" smtClean="0"/>
              <a:t>3</a:t>
            </a:fld>
            <a:endParaRPr lang="pt-BR"/>
          </a:p>
        </p:txBody>
      </p:sp>
    </p:spTree>
    <p:extLst>
      <p:ext uri="{BB962C8B-B14F-4D97-AF65-F5344CB8AC3E}">
        <p14:creationId xmlns:p14="http://schemas.microsoft.com/office/powerpoint/2010/main" val="2476338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Mesmo depois de desencarnado, os Espíritos</a:t>
            </a:r>
            <a:r>
              <a:rPr lang="pt-BR" baseline="0" dirty="0" smtClean="0"/>
              <a:t> se buscam e podem estabelecer relações entre si. Tais relações podem ser de Espíritos desencarnados para Espíritos desencarnados, de desencarnado para encarnado, de encarnado para desencarnado, de encarnado para encarnado. As relações que se estabelecem de um Espírito a outro não encontram barreiras pelo fato de um deles estar encarnado. As relações se estabelecem de Espírito para Espírito independente das barreiras da materiais. </a:t>
            </a:r>
            <a:endParaRPr lang="pt-BR" dirty="0"/>
          </a:p>
        </p:txBody>
      </p:sp>
      <p:sp>
        <p:nvSpPr>
          <p:cNvPr id="4" name="Espaço Reservado para Número de Slide 3"/>
          <p:cNvSpPr>
            <a:spLocks noGrp="1"/>
          </p:cNvSpPr>
          <p:nvPr>
            <p:ph type="sldNum" sz="quarter" idx="10"/>
          </p:nvPr>
        </p:nvSpPr>
        <p:spPr/>
        <p:txBody>
          <a:bodyPr/>
          <a:lstStyle/>
          <a:p>
            <a:fld id="{621A715A-9775-4C26-8C76-D12881CB59EF}" type="slidenum">
              <a:rPr lang="pt-BR" smtClean="0"/>
              <a:t>4</a:t>
            </a:fld>
            <a:endParaRPr lang="pt-BR"/>
          </a:p>
        </p:txBody>
      </p:sp>
    </p:spTree>
    <p:extLst>
      <p:ext uri="{BB962C8B-B14F-4D97-AF65-F5344CB8AC3E}">
        <p14:creationId xmlns:p14="http://schemas.microsoft.com/office/powerpoint/2010/main" val="2300141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Não podemos falar de terapia </a:t>
            </a:r>
            <a:r>
              <a:rPr lang="pt-BR" dirty="0" err="1" smtClean="0"/>
              <a:t>desobsessiva</a:t>
            </a:r>
            <a:r>
              <a:rPr lang="pt-BR" dirty="0" smtClean="0"/>
              <a:t>, seja como procedimento curativo ou preventivo, sem conhecer pormenorizadamente o processo obsessivo.</a:t>
            </a:r>
            <a:r>
              <a:rPr lang="pt-BR" baseline="0" dirty="0" smtClean="0"/>
              <a:t> </a:t>
            </a:r>
            <a:r>
              <a:rPr lang="pt-BR" dirty="0" smtClean="0"/>
              <a:t>Se não conhecemos as suas características, jamais saberemos convenientemente como tratá-la. A obsessão é uma influência maléfica que um Espírito encarnado ou desencarnado exerce sobre outro.  Isso pode se dar desde uma sugestão</a:t>
            </a:r>
            <a:r>
              <a:rPr lang="pt-BR" baseline="0" dirty="0" smtClean="0"/>
              <a:t> sutil até uma </a:t>
            </a:r>
            <a:r>
              <a:rPr lang="pt-BR" baseline="0" dirty="0" err="1" smtClean="0"/>
              <a:t>influenciação</a:t>
            </a:r>
            <a:r>
              <a:rPr lang="pt-BR" baseline="0" dirty="0" smtClean="0"/>
              <a:t> mais ostensiva. O Espírito obsessor nos influencia a partir de nossas imperfeições morais e, assim, vamos permitindo que certos pensamentos sejam acolhidos por nós e mais tarde, nos influenciem ao ponto de tomarmos decisões ruim e praticamos atos que não bons.</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5</a:t>
            </a:fld>
            <a:endParaRPr lang="pt-BR"/>
          </a:p>
        </p:txBody>
      </p:sp>
    </p:spTree>
    <p:extLst>
      <p:ext uri="{BB962C8B-B14F-4D97-AF65-F5344CB8AC3E}">
        <p14:creationId xmlns:p14="http://schemas.microsoft.com/office/powerpoint/2010/main" val="1747231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a:t>
            </a:r>
            <a:r>
              <a:rPr lang="pt-BR" baseline="0" dirty="0" smtClean="0"/>
              <a:t> preciso desmistificar quem é o obsessor. Muitas vezes, os Espíritos que se vinculam a nós, não são necessariamente ruim, maus. Podem ser aqueles que em outras reencarnações prejudicamos e agora, se apresentam a nós como algozes. </a:t>
            </a:r>
          </a:p>
          <a:p>
            <a:endParaRPr lang="pt-BR" baseline="0" dirty="0" smtClean="0"/>
          </a:p>
          <a:p>
            <a:endParaRPr lang="pt-BR" dirty="0"/>
          </a:p>
        </p:txBody>
      </p:sp>
      <p:sp>
        <p:nvSpPr>
          <p:cNvPr id="4" name="Espaço Reservado para Número de Slide 3"/>
          <p:cNvSpPr>
            <a:spLocks noGrp="1"/>
          </p:cNvSpPr>
          <p:nvPr>
            <p:ph type="sldNum" sz="quarter" idx="10"/>
          </p:nvPr>
        </p:nvSpPr>
        <p:spPr/>
        <p:txBody>
          <a:bodyPr/>
          <a:lstStyle/>
          <a:p>
            <a:fld id="{621A715A-9775-4C26-8C76-D12881CB59EF}" type="slidenum">
              <a:rPr lang="pt-BR" smtClean="0"/>
              <a:t>6</a:t>
            </a:fld>
            <a:endParaRPr lang="pt-BR"/>
          </a:p>
        </p:txBody>
      </p:sp>
    </p:spTree>
    <p:extLst>
      <p:ext uri="{BB962C8B-B14F-4D97-AF65-F5344CB8AC3E}">
        <p14:creationId xmlns:p14="http://schemas.microsoft.com/office/powerpoint/2010/main" val="2348572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obsessão começa em nossas próprias imperfeições: maledicência, ódio, maus pensamentos, egoísmo, orgulho, inveja, emoções em desequilíbrio etc.</a:t>
            </a:r>
            <a:r>
              <a:rPr lang="pt-BR" baseline="0" dirty="0" smtClean="0"/>
              <a:t> são todos estamos emocionais negativos que podem ser “portas de entrada” para que se instalem obsessões. </a:t>
            </a:r>
          </a:p>
          <a:p>
            <a:endParaRPr lang="pt-B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Reconhecendo quem é o obsessor e compreendendo que devemos fazer nossa</a:t>
            </a:r>
            <a:r>
              <a:rPr lang="pt-BR" baseline="0" dirty="0" smtClean="0"/>
              <a:t> autoanálise, podemos com mais acerto encarar a obsessão como um desajuste que começa em nós e que como qualquer outra enfermidade, necessita de tratamento adequado. Fazendo uma analogia com as doenças que se instalam no corpo físico, para se ter o melhor tratamento, é preciso um diagnóstico preciso e o mesmo se dá com a obsessão. </a:t>
            </a:r>
            <a:endParaRPr lang="pt-BR" dirty="0" smtClean="0"/>
          </a:p>
          <a:p>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7</a:t>
            </a:fld>
            <a:endParaRPr lang="pt-BR"/>
          </a:p>
        </p:txBody>
      </p:sp>
    </p:spTree>
    <p:extLst>
      <p:ext uri="{BB962C8B-B14F-4D97-AF65-F5344CB8AC3E}">
        <p14:creationId xmlns:p14="http://schemas.microsoft.com/office/powerpoint/2010/main" val="3358658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Mas como identificamos a obsessão? Segundo Suely Caldas Schubert, no livro Obsessão/</a:t>
            </a:r>
            <a:r>
              <a:rPr lang="pt-BR" dirty="0" err="1" smtClean="0"/>
              <a:t>Desobsessão</a:t>
            </a:r>
            <a:r>
              <a:rPr lang="pt-BR" dirty="0" smtClean="0"/>
              <a:t>, Primeira Parte, cap. 6,</a:t>
            </a:r>
            <a:r>
              <a:rPr lang="pt-BR" baseline="0" dirty="0" smtClean="0"/>
              <a:t> </a:t>
            </a:r>
            <a:r>
              <a:rPr lang="pt-BR" dirty="0" smtClean="0"/>
              <a:t>“A obsessão é a</a:t>
            </a:r>
            <a:r>
              <a:rPr lang="pt-BR" baseline="0" dirty="0" smtClean="0"/>
              <a:t> </a:t>
            </a:r>
            <a:r>
              <a:rPr lang="pt-BR" b="1" dirty="0" smtClean="0"/>
              <a:t>escravização</a:t>
            </a:r>
            <a:r>
              <a:rPr lang="pt-BR" dirty="0" smtClean="0"/>
              <a:t> temporária do pensamento, imantando credores e devedores que inconscientemente ou não se buscam pelas leis </a:t>
            </a:r>
            <a:r>
              <a:rPr lang="pt-BR" dirty="0" err="1" smtClean="0"/>
              <a:t>cármicas</a:t>
            </a:r>
            <a:r>
              <a:rPr lang="pt-BR" dirty="0" smtClean="0"/>
              <a:t>”.  Há,</a:t>
            </a:r>
            <a:r>
              <a:rPr lang="pt-BR" baseline="0" dirty="0" smtClean="0"/>
              <a:t> portanto, certos comportamentos que podemos apresentar que podem ser indícios de que estamos sofrendo um processo obsessivo. É preciso que façamos uma autoanálise e ao identificarmos certos comportamentos ou pensamentos, nos esforcemos para modificá-los.</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8</a:t>
            </a:fld>
            <a:endParaRPr lang="pt-BR"/>
          </a:p>
        </p:txBody>
      </p:sp>
    </p:spTree>
    <p:extLst>
      <p:ext uri="{BB962C8B-B14F-4D97-AF65-F5344CB8AC3E}">
        <p14:creationId xmlns:p14="http://schemas.microsoft.com/office/powerpoint/2010/main" val="4208346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obsessão de se</a:t>
            </a:r>
            <a:r>
              <a:rPr lang="pt-BR" baseline="0" dirty="0" smtClean="0"/>
              <a:t> dá por meio da sintonia entre os Espíritos que se </a:t>
            </a:r>
            <a:r>
              <a:rPr lang="pt-BR" baseline="0" dirty="0" err="1" smtClean="0"/>
              <a:t>afinizam</a:t>
            </a:r>
            <a:r>
              <a:rPr lang="pt-BR" baseline="0" dirty="0" smtClean="0"/>
              <a:t>. Esses Espíritos se “conectam” por meio de ondas de pensamentos que se identificam.</a:t>
            </a:r>
            <a:endParaRPr lang="pt-BR" dirty="0"/>
          </a:p>
        </p:txBody>
      </p:sp>
      <p:sp>
        <p:nvSpPr>
          <p:cNvPr id="4" name="Espaço Reservado para Número de Slide 3"/>
          <p:cNvSpPr>
            <a:spLocks noGrp="1"/>
          </p:cNvSpPr>
          <p:nvPr>
            <p:ph type="sldNum" sz="quarter" idx="10"/>
          </p:nvPr>
        </p:nvSpPr>
        <p:spPr/>
        <p:txBody>
          <a:bodyPr/>
          <a:lstStyle/>
          <a:p>
            <a:fld id="{621A715A-9775-4C26-8C76-D12881CB59EF}" type="slidenum">
              <a:rPr lang="pt-BR" smtClean="0"/>
              <a:t>9</a:t>
            </a:fld>
            <a:endParaRPr lang="pt-BR"/>
          </a:p>
        </p:txBody>
      </p:sp>
    </p:spTree>
    <p:extLst>
      <p:ext uri="{BB962C8B-B14F-4D97-AF65-F5344CB8AC3E}">
        <p14:creationId xmlns:p14="http://schemas.microsoft.com/office/powerpoint/2010/main" val="2509376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As</a:t>
            </a:r>
            <a:r>
              <a:rPr lang="pt-BR" baseline="0" dirty="0" smtClean="0"/>
              <a:t> obsessões, por acontecerem em diferentes graus, podem trazer dificuldades de diversas ordens. Nos casos mais graves, o indivíduo pode chegar à loucura e até ao suicídio.  É preciso que cada um faça uma análise íntima, sincera com o fim de sondar a si mesmo se as dificuldades que enfrenta são oriundas da </a:t>
            </a:r>
            <a:r>
              <a:rPr lang="pt-BR" baseline="0" dirty="0" err="1" smtClean="0"/>
              <a:t>influenciação</a:t>
            </a:r>
            <a:r>
              <a:rPr lang="pt-BR" baseline="0" dirty="0" smtClean="0"/>
              <a:t> espiritual inferior. Neste caso, para sair de tal situação, será preciso traçar um plano de tratamento espiritual para si e para o espírito desencarnado que o acompanha. </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10</a:t>
            </a:fld>
            <a:endParaRPr lang="pt-BR"/>
          </a:p>
        </p:txBody>
      </p:sp>
    </p:spTree>
    <p:extLst>
      <p:ext uri="{BB962C8B-B14F-4D97-AF65-F5344CB8AC3E}">
        <p14:creationId xmlns:p14="http://schemas.microsoft.com/office/powerpoint/2010/main" val="2003393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O tratamento espiritual é importante porque auxilia no tratamento de todos os Espíritos envolvidos, estejam encarnados ou desencarnados. Há</a:t>
            </a:r>
            <a:r>
              <a:rPr lang="pt-BR" baseline="0" dirty="0" smtClean="0"/>
              <a:t> vários recursos que podem ser usados para auxiliar no processo </a:t>
            </a:r>
            <a:r>
              <a:rPr lang="pt-BR" baseline="0" dirty="0" err="1" smtClean="0"/>
              <a:t>desobsessivo</a:t>
            </a:r>
            <a:r>
              <a:rPr lang="pt-BR" baseline="0" dirty="0" smtClean="0"/>
              <a:t>: a prece, o uso da </a:t>
            </a:r>
            <a:r>
              <a:rPr lang="pt-BR" baseline="0" dirty="0" err="1" smtClean="0"/>
              <a:t>fluidoterapia</a:t>
            </a:r>
            <a:r>
              <a:rPr lang="pt-BR" baseline="0" dirty="0" smtClean="0"/>
              <a:t>, o estudo dignificante, a prática da caridade e outros. Mas o principal recurso, é a mudança de comportamento que cada um tem de fazer para se melhorar. Esse é o principal medicamento que imuniza qualquer pessoa contra os processos de desequilíbrio e, consequentemente, obsessivos. André Luiz nos recomenda:</a:t>
            </a:r>
          </a:p>
          <a:p>
            <a:pPr algn="just"/>
            <a:endParaRPr lang="pt-BR" baseline="0" dirty="0" smtClean="0"/>
          </a:p>
          <a:p>
            <a:pPr marL="0" marR="0" indent="0" algn="just" defTabSz="914400" rtl="0" eaLnBrk="1" fontAlgn="auto" latinLnBrk="0" hangingPunct="1">
              <a:lnSpc>
                <a:spcPct val="100000"/>
              </a:lnSpc>
              <a:spcBef>
                <a:spcPts val="0"/>
              </a:spcBef>
              <a:spcAft>
                <a:spcPts val="0"/>
              </a:spcAft>
              <a:buClrTx/>
              <a:buSzTx/>
              <a:buFontTx/>
              <a:buNone/>
              <a:tabLst/>
              <a:defRPr/>
            </a:pPr>
            <a:r>
              <a:rPr lang="pt-BR" dirty="0" smtClean="0"/>
              <a:t>“Seja claro consigo para auxiliar os Mentores Espirituais a socorrer você. Essa é a verdadeira ocasião da humildade, da prece, do passe.”</a:t>
            </a:r>
            <a:r>
              <a:rPr lang="pt-BR" baseline="0" dirty="0" smtClean="0"/>
              <a:t> </a:t>
            </a:r>
            <a:r>
              <a:rPr lang="pt-BR" dirty="0" smtClean="0"/>
              <a:t>(ANDRÉ LUIZ. </a:t>
            </a:r>
            <a:r>
              <a:rPr lang="pt-BR" i="1" dirty="0" smtClean="0"/>
              <a:t>Estude e Vida, </a:t>
            </a:r>
            <a:r>
              <a:rPr lang="pt-BR" i="0" dirty="0" smtClean="0"/>
              <a:t>lição</a:t>
            </a:r>
            <a:r>
              <a:rPr lang="pt-BR" i="0" baseline="0" dirty="0" smtClean="0"/>
              <a:t> “</a:t>
            </a:r>
            <a:r>
              <a:rPr lang="pt-BR" sz="1200" b="0" i="0" u="none" strike="noStrike" kern="1200" baseline="0" dirty="0" err="1" smtClean="0">
                <a:solidFill>
                  <a:schemeClr val="tx1"/>
                </a:solidFill>
                <a:latin typeface="+mn-lt"/>
                <a:ea typeface="+mn-ea"/>
                <a:cs typeface="+mn-cs"/>
              </a:rPr>
              <a:t>Influenciações</a:t>
            </a:r>
            <a:r>
              <a:rPr lang="pt-BR" sz="1200" b="0" i="0" u="none" strike="noStrike" kern="1200" baseline="0" dirty="0" smtClean="0">
                <a:solidFill>
                  <a:schemeClr val="tx1"/>
                </a:solidFill>
                <a:latin typeface="+mn-lt"/>
                <a:ea typeface="+mn-ea"/>
                <a:cs typeface="+mn-cs"/>
              </a:rPr>
              <a:t> espirituais sutis”.</a:t>
            </a:r>
            <a:r>
              <a:rPr lang="pt-BR" dirty="0" smtClean="0"/>
              <a:t>)</a:t>
            </a:r>
          </a:p>
          <a:p>
            <a:pPr algn="just"/>
            <a:endParaRPr lang="pt-BR" dirty="0"/>
          </a:p>
        </p:txBody>
      </p:sp>
      <p:sp>
        <p:nvSpPr>
          <p:cNvPr id="4" name="Espaço Reservado para Número de Slide 3"/>
          <p:cNvSpPr>
            <a:spLocks noGrp="1"/>
          </p:cNvSpPr>
          <p:nvPr>
            <p:ph type="sldNum" sz="quarter" idx="10"/>
          </p:nvPr>
        </p:nvSpPr>
        <p:spPr/>
        <p:txBody>
          <a:bodyPr/>
          <a:lstStyle/>
          <a:p>
            <a:fld id="{621A715A-9775-4C26-8C76-D12881CB59EF}" type="slidenum">
              <a:rPr lang="pt-BR" smtClean="0"/>
              <a:t>11</a:t>
            </a:fld>
            <a:endParaRPr lang="pt-BR"/>
          </a:p>
        </p:txBody>
      </p:sp>
    </p:spTree>
    <p:extLst>
      <p:ext uri="{BB962C8B-B14F-4D97-AF65-F5344CB8AC3E}">
        <p14:creationId xmlns:p14="http://schemas.microsoft.com/office/powerpoint/2010/main" val="3416469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12</a:t>
            </a:fld>
            <a:endParaRPr lang="pt-BR"/>
          </a:p>
        </p:txBody>
      </p:sp>
    </p:spTree>
    <p:extLst>
      <p:ext uri="{BB962C8B-B14F-4D97-AF65-F5344CB8AC3E}">
        <p14:creationId xmlns:p14="http://schemas.microsoft.com/office/powerpoint/2010/main" val="203889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Devemos ter</a:t>
            </a:r>
            <a:r>
              <a:rPr lang="pt-BR" baseline="0" dirty="0" smtClean="0"/>
              <a:t> em mente sempre, que nosso primeiro compromisso deve ser o de melhorarmos a nós mesmos. À medida em que nos esforçamos para isso, crescemos como espíritos imortais que somos e angariamos a simpatia de todos os que estão ao nosso redor, inclusive daqueles que temporariamente se apresentam como </a:t>
            </a:r>
            <a:r>
              <a:rPr lang="pt-BR" baseline="0" smtClean="0"/>
              <a:t>nossos opositores.</a:t>
            </a:r>
            <a:endParaRPr lang="pt-BR" dirty="0"/>
          </a:p>
        </p:txBody>
      </p:sp>
      <p:sp>
        <p:nvSpPr>
          <p:cNvPr id="4" name="Espaço Reservado para Número de Slide 3"/>
          <p:cNvSpPr>
            <a:spLocks noGrp="1"/>
          </p:cNvSpPr>
          <p:nvPr>
            <p:ph type="sldNum" sz="quarter" idx="10"/>
          </p:nvPr>
        </p:nvSpPr>
        <p:spPr/>
        <p:txBody>
          <a:bodyPr/>
          <a:lstStyle/>
          <a:p>
            <a:fld id="{621A715A-9775-4C26-8C76-D12881CB59EF}" type="slidenum">
              <a:rPr lang="pt-BR" smtClean="0"/>
              <a:t>13</a:t>
            </a:fld>
            <a:endParaRPr lang="pt-BR"/>
          </a:p>
        </p:txBody>
      </p:sp>
    </p:spTree>
    <p:extLst>
      <p:ext uri="{BB962C8B-B14F-4D97-AF65-F5344CB8AC3E}">
        <p14:creationId xmlns:p14="http://schemas.microsoft.com/office/powerpoint/2010/main" val="1316372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ide de título">
    <p:bg>
      <p:bgPr>
        <a:solidFill>
          <a:schemeClr val="bg2">
            <a:alpha val="53000"/>
          </a:schemeClr>
        </a:solidFill>
        <a:effectLst/>
      </p:bgPr>
    </p:bg>
    <p:spTree>
      <p:nvGrpSpPr>
        <p:cNvPr id="1" name=""/>
        <p:cNvGrpSpPr/>
        <p:nvPr/>
      </p:nvGrpSpPr>
      <p:grpSpPr>
        <a:xfrm>
          <a:off x="0" y="0"/>
          <a:ext cx="0" cy="0"/>
          <a:chOff x="0" y="0"/>
          <a:chExt cx="0" cy="0"/>
        </a:xfrm>
      </p:grpSpPr>
      <p:pic>
        <p:nvPicPr>
          <p:cNvPr id="23" name="Imagem 22"/>
          <p:cNvPicPr>
            <a:picLocks noChangeAspect="1"/>
          </p:cNvPicPr>
          <p:nvPr userDrawn="1"/>
        </p:nvPicPr>
        <p:blipFill rotWithShape="1">
          <a:blip r:embed="rId2"/>
          <a:srcRect l="11461"/>
          <a:stretch/>
        </p:blipFill>
        <p:spPr>
          <a:xfrm>
            <a:off x="0" y="0"/>
            <a:ext cx="9157254" cy="6891025"/>
          </a:xfrm>
          <a:prstGeom prst="rect">
            <a:avLst/>
          </a:prstGeom>
        </p:spPr>
      </p:pic>
      <p:sp>
        <p:nvSpPr>
          <p:cNvPr id="3" name="Subtitle 2"/>
          <p:cNvSpPr>
            <a:spLocks noGrp="1"/>
          </p:cNvSpPr>
          <p:nvPr>
            <p:ph type="subTitle" idx="1"/>
          </p:nvPr>
        </p:nvSpPr>
        <p:spPr>
          <a:xfrm>
            <a:off x="5214255" y="2902503"/>
            <a:ext cx="3546567" cy="743611"/>
          </a:xfrm>
        </p:spPr>
        <p:txBody>
          <a:bodyPr>
            <a:normAutofit/>
          </a:bodyPr>
          <a:lstStyle>
            <a:lvl1pPr marL="0" indent="0" algn="ctr">
              <a:spcBef>
                <a:spcPts val="0"/>
              </a:spcBef>
              <a:buNone/>
              <a:defRPr sz="1800" spc="80" baseline="0">
                <a:solidFill>
                  <a:schemeClr val="bg1">
                    <a:lumMod val="85000"/>
                  </a:schemeClr>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pt-BR" dirty="0" smtClean="0"/>
              <a:t>Clique para editar o estilo do subtítulo mestre</a:t>
            </a:r>
            <a:endParaRPr lang="en-US" dirty="0"/>
          </a:p>
        </p:txBody>
      </p:sp>
      <p:sp>
        <p:nvSpPr>
          <p:cNvPr id="34" name="Footer Placeholder 20"/>
          <p:cNvSpPr txBox="1">
            <a:spLocks/>
          </p:cNvSpPr>
          <p:nvPr userDrawn="1"/>
        </p:nvSpPr>
        <p:spPr>
          <a:xfrm>
            <a:off x="1104936" y="5178036"/>
            <a:ext cx="4429125" cy="228600"/>
          </a:xfrm>
          <a:prstGeom prst="rect">
            <a:avLst/>
          </a:prstGeom>
        </p:spPr>
        <p:txBody>
          <a:bodyPr vert="horz" lIns="91440" tIns="45720" rIns="91440" bIns="45720" rtlCol="0" anchor="b"/>
          <a:lstStyle>
            <a:defPPr>
              <a:defRPr lang="en-US"/>
            </a:defPPr>
            <a:lvl1pPr marL="0" algn="l" defTabSz="457200" rtl="0" eaLnBrk="1" latinLnBrk="0" hangingPunct="1">
              <a:defRPr sz="9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35" name="Slide Number Placeholder 21"/>
          <p:cNvSpPr txBox="1">
            <a:spLocks/>
          </p:cNvSpPr>
          <p:nvPr userDrawn="1"/>
        </p:nvSpPr>
        <p:spPr>
          <a:xfrm>
            <a:off x="6455190" y="5179056"/>
            <a:ext cx="1583911" cy="228600"/>
          </a:xfrm>
          <a:prstGeom prst="rect">
            <a:avLst/>
          </a:prstGeom>
        </p:spPr>
        <p:txBody>
          <a:bodyPr vert="horz" lIns="91440" tIns="45720" rIns="91440" bIns="45720" rtlCol="0" anchor="b"/>
          <a:lstStyle>
            <a:defPPr>
              <a:defRPr lang="en-US"/>
            </a:defPPr>
            <a:lvl1pPr marL="0" algn="r" defTabSz="457200" rtl="0" eaLnBrk="1" latinLnBrk="0" hangingPunct="1">
              <a:defRPr sz="9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‹n.º›</a:t>
            </a:fld>
            <a:endParaRPr lang="en-US" dirty="0"/>
          </a:p>
        </p:txBody>
      </p:sp>
      <p:sp>
        <p:nvSpPr>
          <p:cNvPr id="5" name="Título 4"/>
          <p:cNvSpPr>
            <a:spLocks noGrp="1"/>
          </p:cNvSpPr>
          <p:nvPr>
            <p:ph type="title"/>
          </p:nvPr>
        </p:nvSpPr>
        <p:spPr>
          <a:xfrm>
            <a:off x="5214256" y="925286"/>
            <a:ext cx="3546566" cy="1977217"/>
          </a:xfrm>
        </p:spPr>
        <p:txBody>
          <a:bodyPr anchor="b">
            <a:noAutofit/>
          </a:bodyPr>
          <a:lstStyle>
            <a:lvl1pPr algn="ctr">
              <a:defRPr sz="6000">
                <a:solidFill>
                  <a:schemeClr val="bg1">
                    <a:alpha val="85000"/>
                  </a:schemeClr>
                </a:solidFill>
              </a:defRPr>
            </a:lvl1pPr>
          </a:lstStyle>
          <a:p>
            <a:r>
              <a:rPr lang="pt-BR" smtClean="0"/>
              <a:t>Clique para editar estilo do título mestre</a:t>
            </a:r>
            <a:endParaRPr lang="pt-BR"/>
          </a:p>
        </p:txBody>
      </p:sp>
    </p:spTree>
    <p:extLst>
      <p:ext uri="{BB962C8B-B14F-4D97-AF65-F5344CB8AC3E}">
        <p14:creationId xmlns:p14="http://schemas.microsoft.com/office/powerpoint/2010/main" val="30936946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522514" y="392222"/>
            <a:ext cx="8164286" cy="1371600"/>
          </a:xfrm>
        </p:spPr>
        <p:txBody>
          <a:bodyPr/>
          <a:lstStyle>
            <a:lvl1pPr>
              <a:defRPr>
                <a:solidFill>
                  <a:schemeClr val="tx1">
                    <a:lumMod val="75000"/>
                    <a:lumOff val="25000"/>
                  </a:schemeClr>
                </a:solidFill>
              </a:defRPr>
            </a:lvl1pPr>
          </a:lstStyle>
          <a:p>
            <a:r>
              <a:rPr lang="pt-BR" dirty="0" smtClean="0"/>
              <a:t>Clique para editar o título mestre</a:t>
            </a:r>
            <a:endParaRPr lang="en-US" dirty="0"/>
          </a:p>
        </p:txBody>
      </p:sp>
      <p:sp>
        <p:nvSpPr>
          <p:cNvPr id="3" name="Content Placeholder 2"/>
          <p:cNvSpPr>
            <a:spLocks noGrp="1"/>
          </p:cNvSpPr>
          <p:nvPr>
            <p:ph idx="1"/>
          </p:nvPr>
        </p:nvSpPr>
        <p:spPr>
          <a:xfrm>
            <a:off x="522514" y="1883229"/>
            <a:ext cx="8164286" cy="4669971"/>
          </a:xfrm>
        </p:spPr>
        <p:txBody>
          <a:bodyPr anchor="ctr"/>
          <a:lstStyle>
            <a:lvl1pPr algn="just">
              <a:buClr>
                <a:schemeClr val="tx1">
                  <a:lumMod val="65000"/>
                  <a:lumOff val="35000"/>
                </a:schemeClr>
              </a:buClr>
              <a:defRPr sz="2400"/>
            </a:lvl1pPr>
            <a:lvl2pPr algn="just">
              <a:spcBef>
                <a:spcPts val="600"/>
              </a:spcBef>
              <a:defRPr sz="2000">
                <a:solidFill>
                  <a:schemeClr val="tx1">
                    <a:lumMod val="65000"/>
                    <a:lumOff val="35000"/>
                  </a:schemeClr>
                </a:solidFill>
              </a:defRPr>
            </a:lvl2pPr>
            <a:lvl3pPr algn="just">
              <a:buClr>
                <a:schemeClr val="tx1">
                  <a:lumMod val="65000"/>
                  <a:lumOff val="35000"/>
                </a:schemeClr>
              </a:buClr>
              <a:defRPr sz="1800"/>
            </a:lvl3pPr>
            <a:lvl4pPr algn="just">
              <a:spcBef>
                <a:spcPts val="400"/>
              </a:spcBef>
              <a:buClr>
                <a:schemeClr val="tx1">
                  <a:lumMod val="65000"/>
                  <a:lumOff val="35000"/>
                </a:schemeClr>
              </a:buClr>
              <a:defRPr/>
            </a:lvl4pPr>
            <a:lvl5pPr marL="1022350" indent="0" algn="r">
              <a:spcBef>
                <a:spcPts val="600"/>
              </a:spcBef>
              <a:spcAft>
                <a:spcPts val="1200"/>
              </a:spcAft>
              <a:buNone/>
              <a:tabLst/>
              <a:defRPr sz="1400"/>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Tree>
    <p:extLst>
      <p:ext uri="{BB962C8B-B14F-4D97-AF65-F5344CB8AC3E}">
        <p14:creationId xmlns:p14="http://schemas.microsoft.com/office/powerpoint/2010/main" val="22224655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1">
        <a:schemeClr val="bg2"/>
      </p:bgRef>
    </p:bg>
    <p:spTree>
      <p:nvGrpSpPr>
        <p:cNvPr id="1" name=""/>
        <p:cNvGrpSpPr/>
        <p:nvPr/>
      </p:nvGrpSpPr>
      <p:grpSpPr>
        <a:xfrm>
          <a:off x="0" y="0"/>
          <a:ext cx="0" cy="0"/>
          <a:chOff x="0" y="0"/>
          <a:chExt cx="0" cy="0"/>
        </a:xfrm>
      </p:grpSpPr>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rgbClr val="FFFFFF"/>
                </a:solidFill>
                <a:latin typeface="+mn-lt"/>
                <a:ea typeface="+mn-ea"/>
                <a:cs typeface="+mn-cs"/>
              </a:defRPr>
            </a:lvl1pPr>
          </a:lstStyle>
          <a:p>
            <a:fld id="{4EC2AB55-62C0-407E-B706-C907B44B0BFC}" type="datetimeFigureOut">
              <a:rPr lang="en-US" smtClean="0"/>
              <a:t>5/4/17</a:t>
            </a:fld>
            <a:endParaRPr lang="en-U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6453378" y="5211060"/>
            <a:ext cx="1584198" cy="228600"/>
          </a:xfrm>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8698957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69FBB33F-FEF5-4E73-A5F9-307689FE77C6}" type="datetimeFigureOut">
              <a:rPr lang="en-US" smtClean="0"/>
              <a:t>5/4/17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0305651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A64B5FA4-F0B8-4D71-BC92-932E3A1502F8}" type="datetimeFigureOut">
              <a:rPr lang="en-US" smtClean="0"/>
              <a:t>5/4/17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42935150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4FD89F80-C2CE-4D6A-80E4-D3515AD92BC6}" type="datetimeFigureOut">
              <a:rPr lang="en-US" smtClean="0"/>
              <a:t>5/4/17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8245692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4220E-EF40-477E-B84C-637FC7CE78DB}" type="datetimeFigureOut">
              <a:rPr lang="en-US" smtClean="0"/>
              <a:t>5/4/17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939915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15" name="Rectangle 14"/>
          <p:cNvSpPr/>
          <p:nvPr/>
        </p:nvSpPr>
        <p:spPr>
          <a:xfrm>
            <a:off x="6765290" y="173736"/>
            <a:ext cx="2194560"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chemeClr val="tx1"/>
                </a:solidFill>
                <a:effectLst/>
                <a:latin typeface="+mj-lt"/>
                <a:ea typeface="+mn-ea"/>
                <a:cs typeface="+mn-cs"/>
              </a:defRPr>
            </a:lvl1pPr>
          </a:lstStyle>
          <a:p>
            <a:r>
              <a:rPr lang="pt-BR" smtClean="0"/>
              <a:t>Clique para editar o título mestre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12" name="Rectangle 11"/>
          <p:cNvSpPr/>
          <p:nvPr/>
        </p:nvSpPr>
        <p:spPr>
          <a:xfrm>
            <a:off x="6868160" y="274320"/>
            <a:ext cx="1988820" cy="6309360"/>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FD0B8D63-E026-4E54-B301-C824E1BD14F3}" type="datetimeFigureOut">
              <a:rPr lang="en-US" smtClean="0"/>
              <a:t>5/4/17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746008" y="6302326"/>
            <a:ext cx="1097280" cy="274320"/>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2934444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0" name="Rectangle 9"/>
          <p:cNvSpPr/>
          <p:nvPr/>
        </p:nvSpPr>
        <p:spPr>
          <a:xfrm>
            <a:off x="6765290" y="173736"/>
            <a:ext cx="2194560"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6868160" y="274320"/>
            <a:ext cx="1988820" cy="6309360"/>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chemeClr val="tx1"/>
                </a:solidFill>
                <a:latin typeface="+mj-lt"/>
              </a:defRPr>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6C423185-9573-406A-8068-0AB4F2335019}" type="datetimeFigureOut">
              <a:rPr lang="en-US" smtClean="0"/>
              <a:t>5/4/17</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chemeClr val="tx1">
                    <a:lumMod val="75000"/>
                    <a:lumOff val="25000"/>
                  </a:schemeClr>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41282327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62598A19-B9D6-4696-A74D-9FEF900C8B6A}" type="datetimeFigureOut">
              <a:rPr lang="en-US" smtClean="0"/>
              <a:t>5/4/17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3667438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A205100-39B0-4914-BBD6-34F267582565}" type="datetimeFigureOut">
              <a:rPr lang="en-US" smtClean="0"/>
              <a:t>5/4/17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853158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70000"/>
          </a:schemeClr>
        </a:solidFill>
        <a:effectLst/>
      </p:bgPr>
    </p:bg>
    <p:spTree>
      <p:nvGrpSpPr>
        <p:cNvPr id="1" name=""/>
        <p:cNvGrpSpPr/>
        <p:nvPr/>
      </p:nvGrpSpPr>
      <p:grpSpPr>
        <a:xfrm>
          <a:off x="0" y="0"/>
          <a:ext cx="0" cy="0"/>
          <a:chOff x="0" y="0"/>
          <a:chExt cx="0" cy="0"/>
        </a:xfrm>
      </p:grpSpPr>
      <p:pic>
        <p:nvPicPr>
          <p:cNvPr id="10" name="Imagem 9"/>
          <p:cNvPicPr>
            <a:picLocks noChangeAspect="1"/>
          </p:cNvPicPr>
          <p:nvPr userDrawn="1"/>
        </p:nvPicPr>
        <p:blipFill rotWithShape="1">
          <a:blip r:embed="rId13">
            <a:alphaModFix amt="35000"/>
            <a:extLst>
              <a:ext uri="{BEBA8EAE-BF5A-486C-A8C5-ECC9F3942E4B}">
                <a14:imgProps xmlns:a14="http://schemas.microsoft.com/office/drawing/2010/main">
                  <a14:imgLayer r:embed="rId14">
                    <a14:imgEffect>
                      <a14:artisticBlur/>
                    </a14:imgEffect>
                  </a14:imgLayer>
                </a14:imgProps>
              </a:ext>
            </a:extLst>
          </a:blip>
          <a:srcRect l="11461"/>
          <a:stretch/>
        </p:blipFill>
        <p:spPr>
          <a:xfrm>
            <a:off x="0" y="0"/>
            <a:ext cx="9157254" cy="6891025"/>
          </a:xfrm>
          <a:prstGeom prst="rect">
            <a:avLst/>
          </a:prstGeom>
        </p:spPr>
      </p:pic>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pt-BR"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2"/>
          </p:nvPr>
        </p:nvSpPr>
        <p:spPr>
          <a:xfrm>
            <a:off x="312142" y="6302326"/>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6C5516DA-9D86-4E1E-A623-C11F9F74EB59}" type="datetimeFigureOut">
              <a:rPr lang="en-US" smtClean="0"/>
              <a:t>5/4/17</a:t>
            </a:fld>
            <a:endParaRPr lang="en-US" dirty="0"/>
          </a:p>
        </p:txBody>
      </p:sp>
      <p:sp>
        <p:nvSpPr>
          <p:cNvPr id="5" name="Footer Placeholder 4"/>
          <p:cNvSpPr>
            <a:spLocks noGrp="1"/>
          </p:cNvSpPr>
          <p:nvPr>
            <p:ph type="ftr" sz="quarter" idx="3"/>
          </p:nvPr>
        </p:nvSpPr>
        <p:spPr>
          <a:xfrm>
            <a:off x="2596896" y="6302326"/>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7753042" y="6302326"/>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088735537"/>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sldNum="0" hdr="0" ftr="0" dt="0"/>
  <p:txStyles>
    <p:titleStyle>
      <a:lvl1pPr algn="l" defTabSz="914400" rtl="0" eaLnBrk="1" latinLnBrk="0" hangingPunct="1">
        <a:lnSpc>
          <a:spcPct val="90000"/>
        </a:lnSpc>
        <a:spcBef>
          <a:spcPct val="0"/>
        </a:spcBef>
        <a:buNone/>
        <a:defRPr lang="en-US" sz="4800" b="0" kern="1200" cap="none" spc="0" baseline="0" dirty="0">
          <a:solidFill>
            <a:schemeClr val="tx1">
              <a:lumMod val="85000"/>
              <a:lumOff val="15000"/>
            </a:schemeClr>
          </a:solidFill>
          <a:effectLst/>
          <a:latin typeface="Sandbox Melodrama" charset="0"/>
          <a:ea typeface="Sandbox Melodrama" charset="0"/>
          <a:cs typeface="Sandbox Melodrama" charset="0"/>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20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8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349931" y="2693498"/>
            <a:ext cx="4542160" cy="743611"/>
          </a:xfrm>
        </p:spPr>
        <p:txBody>
          <a:bodyPr>
            <a:normAutofit fontScale="92500"/>
          </a:bodyPr>
          <a:lstStyle/>
          <a:p>
            <a:r>
              <a:rPr lang="pt-BR" sz="2400" dirty="0" smtClean="0"/>
              <a:t>Entendendo o Tratamento Espiritual</a:t>
            </a:r>
            <a:endParaRPr lang="pt-BR" sz="2400" dirty="0"/>
          </a:p>
        </p:txBody>
      </p:sp>
      <p:sp>
        <p:nvSpPr>
          <p:cNvPr id="2" name="Título 1"/>
          <p:cNvSpPr>
            <a:spLocks noGrp="1"/>
          </p:cNvSpPr>
          <p:nvPr>
            <p:ph type="ctrTitle"/>
          </p:nvPr>
        </p:nvSpPr>
        <p:spPr>
          <a:xfrm>
            <a:off x="4349931" y="716281"/>
            <a:ext cx="4542160" cy="1977217"/>
          </a:xfrm>
        </p:spPr>
        <p:txBody>
          <a:bodyPr/>
          <a:lstStyle/>
          <a:p>
            <a:r>
              <a:rPr lang="pt-BR" sz="9000" dirty="0" smtClean="0"/>
              <a:t>A Obsessão</a:t>
            </a:r>
            <a:endParaRPr lang="pt-BR" sz="9000" dirty="0"/>
          </a:p>
        </p:txBody>
      </p:sp>
      <p:sp>
        <p:nvSpPr>
          <p:cNvPr id="4" name="Subtítulo 2"/>
          <p:cNvSpPr txBox="1">
            <a:spLocks/>
          </p:cNvSpPr>
          <p:nvPr/>
        </p:nvSpPr>
        <p:spPr>
          <a:xfrm>
            <a:off x="5005892" y="5882910"/>
            <a:ext cx="3886199" cy="701243"/>
          </a:xfrm>
          <a:prstGeom prst="rect">
            <a:avLst/>
          </a:prstGeom>
        </p:spPr>
        <p:txBody>
          <a:bodyPr vert="horz" lIns="91440" tIns="45720" rIns="91440" bIns="45720" rtlCol="0" anchor="b">
            <a:noAutofit/>
          </a:bodyPr>
          <a:lstStyle>
            <a:lvl1pPr marL="0" indent="0" algn="ctr" defTabSz="914400" rtl="0" eaLnBrk="1" latinLnBrk="0" hangingPunct="1">
              <a:lnSpc>
                <a:spcPct val="100000"/>
              </a:lnSpc>
              <a:spcBef>
                <a:spcPts val="0"/>
              </a:spcBef>
              <a:spcAft>
                <a:spcPts val="0"/>
              </a:spcAft>
              <a:buClr>
                <a:schemeClr val="tx1">
                  <a:lumMod val="85000"/>
                  <a:lumOff val="15000"/>
                </a:schemeClr>
              </a:buClr>
              <a:buFont typeface="Garamond" pitchFamily="18" charset="0"/>
              <a:buNone/>
              <a:defRPr sz="1400" kern="1200" spc="80" baseline="0">
                <a:solidFill>
                  <a:schemeClr val="tx2">
                    <a:lumMod val="75000"/>
                  </a:schemeClr>
                </a:solidFill>
                <a:latin typeface="+mn-lt"/>
                <a:ea typeface="+mn-ea"/>
                <a:cs typeface="+mn-cs"/>
              </a:defRPr>
            </a:lvl1pPr>
            <a:lvl2pPr marL="4572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4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4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4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400" kern="1200">
                <a:solidFill>
                  <a:schemeClr val="tx1"/>
                </a:solidFill>
                <a:latin typeface="+mn-lt"/>
                <a:ea typeface="+mn-ea"/>
                <a:cs typeface="+mn-cs"/>
              </a:defRPr>
            </a:lvl5pPr>
            <a:lvl6pPr marL="22860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400" kern="1200">
                <a:solidFill>
                  <a:schemeClr val="tx1"/>
                </a:solidFill>
                <a:latin typeface="+mn-lt"/>
                <a:ea typeface="+mn-ea"/>
                <a:cs typeface="+mn-cs"/>
              </a:defRPr>
            </a:lvl6pPr>
            <a:lvl7pPr marL="27432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400" kern="1200">
                <a:solidFill>
                  <a:schemeClr val="tx1"/>
                </a:solidFill>
                <a:latin typeface="+mn-lt"/>
                <a:ea typeface="+mn-ea"/>
                <a:cs typeface="+mn-cs"/>
              </a:defRPr>
            </a:lvl7pPr>
            <a:lvl8pPr marL="32004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400" kern="1200">
                <a:solidFill>
                  <a:schemeClr val="tx1"/>
                </a:solidFill>
                <a:latin typeface="+mn-lt"/>
                <a:ea typeface="+mn-ea"/>
                <a:cs typeface="+mn-cs"/>
              </a:defRPr>
            </a:lvl8pPr>
            <a:lvl9pPr marL="36576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400" kern="1200">
                <a:solidFill>
                  <a:schemeClr val="tx1"/>
                </a:solidFill>
                <a:latin typeface="+mn-lt"/>
                <a:ea typeface="+mn-ea"/>
                <a:cs typeface="+mn-cs"/>
              </a:defRPr>
            </a:lvl9pPr>
          </a:lstStyle>
          <a:p>
            <a:pPr algn="r"/>
            <a:r>
              <a:rPr lang="pt-BR">
                <a:solidFill>
                  <a:schemeClr val="bg1">
                    <a:lumMod val="65000"/>
                  </a:schemeClr>
                </a:solidFill>
              </a:rPr>
              <a:t>Escola de Evangelização de Pacientes</a:t>
            </a:r>
          </a:p>
          <a:p>
            <a:pPr algn="r"/>
            <a:r>
              <a:rPr lang="pt-BR" dirty="0" smtClean="0">
                <a:solidFill>
                  <a:schemeClr val="bg1">
                    <a:lumMod val="65000"/>
                  </a:schemeClr>
                </a:solidFill>
              </a:rPr>
              <a:t>Grupo Espírita </a:t>
            </a:r>
            <a:r>
              <a:rPr lang="pt-BR" dirty="0" err="1" smtClean="0">
                <a:solidFill>
                  <a:schemeClr val="bg1">
                    <a:lumMod val="65000"/>
                  </a:schemeClr>
                </a:solidFill>
              </a:rPr>
              <a:t>Guillon</a:t>
            </a:r>
            <a:r>
              <a:rPr lang="pt-BR" dirty="0" smtClean="0">
                <a:solidFill>
                  <a:schemeClr val="bg1">
                    <a:lumMod val="65000"/>
                  </a:schemeClr>
                </a:solidFill>
              </a:rPr>
              <a:t> Ribeiro</a:t>
            </a:r>
            <a:endParaRPr lang="pt-BR" dirty="0">
              <a:solidFill>
                <a:schemeClr val="bg1">
                  <a:lumMod val="65000"/>
                </a:schemeClr>
              </a:solidFill>
            </a:endParaRPr>
          </a:p>
        </p:txBody>
      </p:sp>
    </p:spTree>
    <p:extLst>
      <p:ext uri="{BB962C8B-B14F-4D97-AF65-F5344CB8AC3E}">
        <p14:creationId xmlns:p14="http://schemas.microsoft.com/office/powerpoint/2010/main" val="17123401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dirty="0" smtClean="0"/>
              <a:t>Definição de Espírito</a:t>
            </a:r>
            <a:endParaRPr lang="pt-BR" dirty="0"/>
          </a:p>
        </p:txBody>
      </p:sp>
      <p:sp>
        <p:nvSpPr>
          <p:cNvPr id="4" name="Espaço Reservado para Texto 3"/>
          <p:cNvSpPr>
            <a:spLocks noGrp="1"/>
          </p:cNvSpPr>
          <p:nvPr>
            <p:ph idx="1"/>
          </p:nvPr>
        </p:nvSpPr>
        <p:spPr>
          <a:xfrm>
            <a:off x="522514" y="1883230"/>
            <a:ext cx="4441372" cy="2567138"/>
          </a:xfrm>
        </p:spPr>
        <p:txBody>
          <a:bodyPr/>
          <a:lstStyle/>
          <a:p>
            <a:r>
              <a:rPr lang="pt-BR" i="1" dirty="0" smtClean="0"/>
              <a:t>Que definição se pode dar dos Espíritos?</a:t>
            </a:r>
          </a:p>
          <a:p>
            <a:pPr lvl="1"/>
            <a:r>
              <a:rPr lang="pt-BR" dirty="0" smtClean="0"/>
              <a:t>“Pode dizer-se que os Espíritos são os seres inteligentes da criação. Povoam o Universo, fora do mundo material.”</a:t>
            </a:r>
          </a:p>
        </p:txBody>
      </p:sp>
      <p:pic>
        <p:nvPicPr>
          <p:cNvPr id="3074" name="Picture 2" descr="H:\Documents\Centro Espírita\Escola de Evangelização de Pacientes\Imagens\anjo_da_guard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4011" y="1839863"/>
            <a:ext cx="3341445" cy="26105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 name="Espaço Reservado para Texto 3"/>
          <p:cNvSpPr txBox="1">
            <a:spLocks/>
          </p:cNvSpPr>
          <p:nvPr/>
        </p:nvSpPr>
        <p:spPr>
          <a:xfrm>
            <a:off x="543794" y="4597119"/>
            <a:ext cx="8237735" cy="1776787"/>
          </a:xfrm>
          <a:prstGeom prst="rect">
            <a:avLst/>
          </a:prstGeom>
        </p:spPr>
        <p:txBody>
          <a:bodyPr vert="horz" lIns="91440" tIns="45720" rIns="91440" bIns="45720" rtlCol="0" anchor="ctr">
            <a:normAutofit/>
          </a:bodyPr>
          <a:lstStyle>
            <a:lvl1pPr marL="182880" indent="-182880" algn="just" defTabSz="914400">
              <a:lnSpc>
                <a:spcPct val="100000"/>
              </a:lnSpc>
              <a:spcBef>
                <a:spcPts val="900"/>
              </a:spcBef>
              <a:spcAft>
                <a:spcPts val="0"/>
              </a:spcAft>
              <a:buClr>
                <a:schemeClr val="tx1">
                  <a:lumMod val="65000"/>
                  <a:lumOff val="35000"/>
                </a:schemeClr>
              </a:buClr>
              <a:buFont typeface="Garamond" pitchFamily="18" charset="0"/>
              <a:buChar char="◦"/>
              <a:defRPr sz="2400" i="1"/>
            </a:lvl1pPr>
            <a:lvl2pPr lvl="1" indent="-182880" algn="just" defTabSz="4491038">
              <a:lnSpc>
                <a:spcPct val="100000"/>
              </a:lnSpc>
              <a:spcBef>
                <a:spcPts val="500"/>
              </a:spcBef>
              <a:buClr>
                <a:schemeClr val="tx1">
                  <a:lumMod val="85000"/>
                  <a:lumOff val="15000"/>
                </a:schemeClr>
              </a:buClr>
              <a:buFont typeface="Garamond" pitchFamily="18" charset="0"/>
              <a:buChar char="◦"/>
              <a:defRPr sz="2000">
                <a:solidFill>
                  <a:schemeClr val="tx1">
                    <a:lumMod val="65000"/>
                    <a:lumOff val="35000"/>
                  </a:schemeClr>
                </a:solidFill>
              </a:defRPr>
            </a:lvl2pPr>
            <a:lvl3pPr marL="731520" indent="-182880" algn="just" defTabSz="914400">
              <a:lnSpc>
                <a:spcPct val="100000"/>
              </a:lnSpc>
              <a:spcBef>
                <a:spcPts val="500"/>
              </a:spcBef>
              <a:buClr>
                <a:schemeClr val="tx1">
                  <a:lumMod val="65000"/>
                  <a:lumOff val="35000"/>
                </a:schemeClr>
              </a:buClr>
              <a:buFont typeface="Garamond" pitchFamily="18" charset="0"/>
              <a:buChar char="◦"/>
            </a:lvl3pPr>
            <a:lvl4pPr marL="1005840" indent="-182880" algn="just" defTabSz="914400">
              <a:lnSpc>
                <a:spcPct val="100000"/>
              </a:lnSpc>
              <a:spcBef>
                <a:spcPts val="500"/>
              </a:spcBef>
              <a:buClr>
                <a:schemeClr val="tx1">
                  <a:lumMod val="65000"/>
                  <a:lumOff val="35000"/>
                </a:schemeClr>
              </a:buClr>
              <a:buFont typeface="Garamond" pitchFamily="18" charset="0"/>
              <a:buChar char="◦"/>
              <a:defRPr sz="1600"/>
            </a:lvl4pPr>
            <a:lvl5pPr marL="1022350" indent="0" algn="r" defTabSz="914400">
              <a:lnSpc>
                <a:spcPct val="100000"/>
              </a:lnSpc>
              <a:spcBef>
                <a:spcPts val="500"/>
              </a:spcBef>
              <a:buClr>
                <a:schemeClr val="tx1">
                  <a:lumMod val="85000"/>
                  <a:lumOff val="15000"/>
                </a:schemeClr>
              </a:buClr>
              <a:buFont typeface="Garamond" pitchFamily="18" charset="0"/>
              <a:buNone/>
              <a:tabLst/>
              <a:defRPr sz="1400"/>
            </a:lvl5pPr>
            <a:lvl6pPr marL="1600000" indent="-228600" defTabSz="914400">
              <a:lnSpc>
                <a:spcPct val="100000"/>
              </a:lnSpc>
              <a:spcBef>
                <a:spcPts val="500"/>
              </a:spcBef>
              <a:buClr>
                <a:schemeClr val="tx1">
                  <a:lumMod val="85000"/>
                  <a:lumOff val="15000"/>
                </a:schemeClr>
              </a:buClr>
              <a:buFont typeface="Garamond" pitchFamily="18" charset="0"/>
              <a:buChar char="◦"/>
              <a:defRPr sz="1400"/>
            </a:lvl6pPr>
            <a:lvl7pPr marL="1900000" indent="-228600" defTabSz="914400">
              <a:lnSpc>
                <a:spcPct val="100000"/>
              </a:lnSpc>
              <a:spcBef>
                <a:spcPts val="500"/>
              </a:spcBef>
              <a:buClr>
                <a:schemeClr val="tx1">
                  <a:lumMod val="85000"/>
                  <a:lumOff val="15000"/>
                </a:schemeClr>
              </a:buClr>
              <a:buFont typeface="Garamond" pitchFamily="18" charset="0"/>
              <a:buChar char="◦"/>
              <a:defRPr sz="1400"/>
            </a:lvl7pPr>
            <a:lvl8pPr marL="2200000" indent="-228600" defTabSz="914400">
              <a:lnSpc>
                <a:spcPct val="100000"/>
              </a:lnSpc>
              <a:spcBef>
                <a:spcPts val="500"/>
              </a:spcBef>
              <a:buClr>
                <a:schemeClr val="tx1">
                  <a:lumMod val="85000"/>
                  <a:lumOff val="15000"/>
                </a:schemeClr>
              </a:buClr>
              <a:buFont typeface="Garamond" pitchFamily="18" charset="0"/>
              <a:buChar char="◦"/>
              <a:defRPr sz="1400"/>
            </a:lvl8pPr>
            <a:lvl9pPr marL="2500000" indent="-228600" defTabSz="914400">
              <a:lnSpc>
                <a:spcPct val="100000"/>
              </a:lnSpc>
              <a:spcBef>
                <a:spcPts val="500"/>
              </a:spcBef>
              <a:buClr>
                <a:schemeClr val="tx1">
                  <a:lumMod val="85000"/>
                  <a:lumOff val="15000"/>
                </a:schemeClr>
              </a:buClr>
              <a:buFont typeface="Garamond" pitchFamily="18" charset="0"/>
              <a:buChar char="◦"/>
              <a:defRPr sz="1400"/>
            </a:lvl9pPr>
          </a:lstStyle>
          <a:p>
            <a:r>
              <a:rPr lang="pt-BR" dirty="0"/>
              <a:t>Que sucede à alma no instante da morte?</a:t>
            </a:r>
          </a:p>
          <a:p>
            <a:pPr lvl="1"/>
            <a:r>
              <a:rPr lang="pt-BR" dirty="0"/>
              <a:t>“Volta a ser Espírito, isto é, volve ao mundo dos Espíritos, donde se apartara momentaneamente</a:t>
            </a:r>
            <a:r>
              <a:rPr lang="pt-BR" dirty="0" smtClean="0"/>
              <a:t>.”</a:t>
            </a:r>
          </a:p>
          <a:p>
            <a:pPr lvl="4"/>
            <a:r>
              <a:rPr lang="pt-BR" dirty="0" smtClean="0"/>
              <a:t>(</a:t>
            </a:r>
            <a:r>
              <a:rPr lang="pt-BR" dirty="0"/>
              <a:t>ALLAN KARDEC. </a:t>
            </a:r>
            <a:r>
              <a:rPr lang="pt-BR" i="1" dirty="0"/>
              <a:t>O Livro dos Espíritos</a:t>
            </a:r>
            <a:r>
              <a:rPr lang="pt-BR" dirty="0"/>
              <a:t>, </a:t>
            </a:r>
            <a:r>
              <a:rPr lang="pt-BR" dirty="0" err="1"/>
              <a:t>perg</a:t>
            </a:r>
            <a:r>
              <a:rPr lang="pt-BR" dirty="0"/>
              <a:t>. 76 e 149)</a:t>
            </a:r>
          </a:p>
        </p:txBody>
      </p:sp>
    </p:spTree>
    <p:extLst>
      <p:ext uri="{BB962C8B-B14F-4D97-AF65-F5344CB8AC3E}">
        <p14:creationId xmlns:p14="http://schemas.microsoft.com/office/powerpoint/2010/main" val="22975397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mtClean="0"/>
              <a:t>Somos Espíritos reencarnados</a:t>
            </a:r>
            <a:endParaRPr lang="pt-BR" dirty="0"/>
          </a:p>
        </p:txBody>
      </p:sp>
      <p:sp>
        <p:nvSpPr>
          <p:cNvPr id="3" name="Espaço Reservado para Texto 2"/>
          <p:cNvSpPr>
            <a:spLocks noGrp="1"/>
          </p:cNvSpPr>
          <p:nvPr>
            <p:ph idx="1"/>
          </p:nvPr>
        </p:nvSpPr>
        <p:spPr>
          <a:xfrm>
            <a:off x="522514" y="1883229"/>
            <a:ext cx="8164286" cy="2140131"/>
          </a:xfrm>
        </p:spPr>
        <p:txBody>
          <a:bodyPr/>
          <a:lstStyle/>
          <a:p>
            <a:r>
              <a:rPr lang="pt-BR" dirty="0" smtClean="0"/>
              <a:t>“A </a:t>
            </a:r>
            <a:r>
              <a:rPr lang="pt-BR" i="1" dirty="0" smtClean="0"/>
              <a:t>reencarnação</a:t>
            </a:r>
            <a:r>
              <a:rPr lang="pt-BR" dirty="0" smtClean="0"/>
              <a:t> é a volta da alma ou Espírito à vida corpórea, mas em outro corpo especialmente formado para ele e que nada tem de comum com o antigo.”</a:t>
            </a:r>
          </a:p>
          <a:p>
            <a:pPr lvl="4"/>
            <a:r>
              <a:rPr lang="pt-BR" dirty="0" smtClean="0"/>
              <a:t>(ALLAN KARDEC. </a:t>
            </a:r>
            <a:r>
              <a:rPr lang="pt-BR" i="1" dirty="0" smtClean="0"/>
              <a:t>O Evangelho Segundo o Espiritismo</a:t>
            </a:r>
            <a:r>
              <a:rPr lang="pt-BR" dirty="0" smtClean="0"/>
              <a:t>, cap. 4, item 4)</a:t>
            </a:r>
            <a:endParaRPr lang="pt-BR" dirty="0"/>
          </a:p>
        </p:txBody>
      </p:sp>
      <p:pic>
        <p:nvPicPr>
          <p:cNvPr id="1026" name="Picture 2" descr="H:\Documents\Pictures\Fotos\j01788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642" y="4142767"/>
            <a:ext cx="3606258" cy="2410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918753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Influenciações espirituais</a:t>
            </a:r>
            <a:endParaRPr lang="pt-BR" dirty="0"/>
          </a:p>
        </p:txBody>
      </p:sp>
      <p:sp>
        <p:nvSpPr>
          <p:cNvPr id="3" name="Espaço Reservado para Texto 2"/>
          <p:cNvSpPr>
            <a:spLocks noGrp="1"/>
          </p:cNvSpPr>
          <p:nvPr>
            <p:ph idx="1"/>
          </p:nvPr>
        </p:nvSpPr>
        <p:spPr/>
        <p:txBody>
          <a:bodyPr/>
          <a:lstStyle/>
          <a:p>
            <a:r>
              <a:rPr lang="pt-BR" i="1" dirty="0" smtClean="0"/>
              <a:t>Veem os Espíritos tudo o que fazemos?</a:t>
            </a:r>
          </a:p>
          <a:p>
            <a:pPr lvl="1"/>
            <a:r>
              <a:rPr lang="pt-BR" dirty="0" smtClean="0"/>
              <a:t>“Podem ver, pois que constantemente vos rodeiam. Cada um, porém, só vê aquilo a que dá atenção. Não se ocupam com o que lhes é indiferente.”</a:t>
            </a:r>
          </a:p>
          <a:p>
            <a:r>
              <a:rPr lang="pt-BR" i="1" dirty="0" smtClean="0"/>
              <a:t>Influem os Espíritos em nossos pensamentos e em nossos atos?</a:t>
            </a:r>
          </a:p>
          <a:p>
            <a:pPr lvl="1"/>
            <a:r>
              <a:rPr lang="pt-BR" dirty="0" smtClean="0"/>
              <a:t>“Muito mais do que imaginais. Influem a tal ponto, que, de ordinário, são eles que vos dirigem.”</a:t>
            </a:r>
          </a:p>
          <a:p>
            <a:pPr lvl="4"/>
            <a:r>
              <a:rPr lang="pt-BR" dirty="0" smtClean="0"/>
              <a:t>(ALLAN KARDEC. </a:t>
            </a:r>
            <a:r>
              <a:rPr lang="pt-BR" i="1" dirty="0" smtClean="0"/>
              <a:t>O Livro dos Espíritos</a:t>
            </a:r>
            <a:r>
              <a:rPr lang="pt-BR" dirty="0" smtClean="0"/>
              <a:t>, </a:t>
            </a:r>
            <a:r>
              <a:rPr lang="pt-BR" dirty="0" err="1" smtClean="0"/>
              <a:t>perg</a:t>
            </a:r>
            <a:r>
              <a:rPr lang="pt-BR" dirty="0" smtClean="0"/>
              <a:t>. 456 e 459)</a:t>
            </a:r>
            <a:endParaRPr lang="pt-BR" dirty="0"/>
          </a:p>
        </p:txBody>
      </p:sp>
    </p:spTree>
    <p:extLst>
      <p:ext uri="{BB962C8B-B14F-4D97-AF65-F5344CB8AC3E}">
        <p14:creationId xmlns:p14="http://schemas.microsoft.com/office/powerpoint/2010/main" val="16159614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que é obsessão?</a:t>
            </a:r>
            <a:endParaRPr lang="pt-BR" dirty="0"/>
          </a:p>
        </p:txBody>
      </p:sp>
      <p:sp>
        <p:nvSpPr>
          <p:cNvPr id="3" name="Espaço Reservado para Texto 2"/>
          <p:cNvSpPr>
            <a:spLocks noGrp="1"/>
          </p:cNvSpPr>
          <p:nvPr>
            <p:ph idx="1"/>
          </p:nvPr>
        </p:nvSpPr>
        <p:spPr>
          <a:xfrm>
            <a:off x="522514" y="1883229"/>
            <a:ext cx="4519749" cy="4669971"/>
          </a:xfrm>
        </p:spPr>
        <p:txBody>
          <a:bodyPr/>
          <a:lstStyle/>
          <a:p>
            <a:r>
              <a:rPr lang="pt-BR" dirty="0" smtClean="0"/>
              <a:t>“A obsessão é a ação persistente que um Espírito mau exerce sobre um indivíduo. Apresenta caracteres muito diversos, desde a simples influência moral, sem perceptíveis sinais exteriores, até a perturbação completa do organismo e das faculdades mentais.”</a:t>
            </a:r>
          </a:p>
          <a:p>
            <a:pPr lvl="4"/>
            <a:r>
              <a:rPr lang="pt-BR" dirty="0" smtClean="0"/>
              <a:t>(ALLAN KARDEC. </a:t>
            </a:r>
            <a:r>
              <a:rPr lang="pt-BR" i="1" dirty="0" smtClean="0"/>
              <a:t>O Evangelho Segundo Espiritismo</a:t>
            </a:r>
            <a:r>
              <a:rPr lang="pt-BR" dirty="0" smtClean="0"/>
              <a:t>, cap. 38, item 8)</a:t>
            </a:r>
            <a:endParaRPr lang="pt-BR" dirty="0"/>
          </a:p>
        </p:txBody>
      </p:sp>
      <p:pic>
        <p:nvPicPr>
          <p:cNvPr id="1026" name="Picture 2" descr="H:\Documents\Centro Espírita\Escola de Evangelização de Pacientes\Imagens\metromolotovcocktail.jpg"/>
          <p:cNvPicPr>
            <a:picLocks noChangeAspect="1" noChangeArrowheads="1"/>
          </p:cNvPicPr>
          <p:nvPr/>
        </p:nvPicPr>
        <p:blipFill rotWithShape="1">
          <a:blip r:embed="rId3">
            <a:extLst>
              <a:ext uri="{28A0092B-C50C-407E-A947-70E740481C1C}">
                <a14:useLocalDpi xmlns:a14="http://schemas.microsoft.com/office/drawing/2010/main" val="0"/>
              </a:ext>
            </a:extLst>
          </a:blip>
          <a:srcRect l="25298" r="8620" b="17990"/>
          <a:stretch/>
        </p:blipFill>
        <p:spPr bwMode="auto">
          <a:xfrm flipH="1">
            <a:off x="5402737" y="2662518"/>
            <a:ext cx="3193799" cy="25683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03706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Quem é  o obsessor?</a:t>
            </a:r>
            <a:endParaRPr lang="pt-BR" dirty="0"/>
          </a:p>
        </p:txBody>
      </p:sp>
      <p:sp>
        <p:nvSpPr>
          <p:cNvPr id="3" name="Espaço Reservado para Texto 2"/>
          <p:cNvSpPr>
            <a:spLocks noGrp="1"/>
          </p:cNvSpPr>
          <p:nvPr>
            <p:ph idx="1"/>
          </p:nvPr>
        </p:nvSpPr>
        <p:spPr/>
        <p:txBody>
          <a:bodyPr/>
          <a:lstStyle/>
          <a:p>
            <a:r>
              <a:rPr lang="pt-BR" dirty="0" smtClean="0"/>
              <a:t>Não é um monstro saído das trevas.</a:t>
            </a:r>
          </a:p>
          <a:p>
            <a:r>
              <a:rPr lang="pt-BR" dirty="0" smtClean="0"/>
              <a:t>Não é um ser diferente que só vive de crueldades, nem um condenado sem remissão pela Justiça Divina.</a:t>
            </a:r>
          </a:p>
          <a:p>
            <a:r>
              <a:rPr lang="pt-BR" dirty="0" smtClean="0"/>
              <a:t>O obsessor é uma pessoa como nós.</a:t>
            </a:r>
          </a:p>
          <a:p>
            <a:r>
              <a:rPr lang="pt-BR" dirty="0" smtClean="0"/>
              <a:t>Não é um ser estranho a nós. Pelo contrário, é alguém que se privou de nossa intimidade, por vezes com estreitos laços afetivos.</a:t>
            </a:r>
          </a:p>
          <a:p>
            <a:r>
              <a:rPr lang="pt-BR" dirty="0" smtClean="0"/>
              <a:t>É alguém, talvez, a quem amamos outrora. Ou um ser desesperado pelas crueldades que recebeu de nós...</a:t>
            </a:r>
          </a:p>
          <a:p>
            <a:r>
              <a:rPr lang="pt-BR" dirty="0" smtClean="0"/>
              <a:t>O obsessor é um irmão, a quem os sofrimentos e desenganos desequilibraram, certamente com a nossa participação.</a:t>
            </a:r>
          </a:p>
          <a:p>
            <a:pPr lvl="4"/>
            <a:r>
              <a:rPr lang="pt-BR" dirty="0" smtClean="0"/>
              <a:t>(SUELY C. SCHUBERT. </a:t>
            </a:r>
            <a:r>
              <a:rPr lang="pt-BR" i="1" dirty="0" smtClean="0"/>
              <a:t>Obsessão/</a:t>
            </a:r>
            <a:r>
              <a:rPr lang="pt-BR" i="1" dirty="0" err="1" smtClean="0"/>
              <a:t>Desobsessão</a:t>
            </a:r>
            <a:r>
              <a:rPr lang="pt-BR" dirty="0" smtClean="0"/>
              <a:t>, Primeira Parte, cap. 6)</a:t>
            </a:r>
            <a:endParaRPr lang="pt-BR" dirty="0"/>
          </a:p>
        </p:txBody>
      </p:sp>
    </p:spTree>
    <p:extLst>
      <p:ext uri="{BB962C8B-B14F-4D97-AF65-F5344CB8AC3E}">
        <p14:creationId xmlns:p14="http://schemas.microsoft.com/office/powerpoint/2010/main" val="38701775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Onde começa a obsessão?</a:t>
            </a:r>
            <a:endParaRPr lang="pt-BR" dirty="0"/>
          </a:p>
        </p:txBody>
      </p:sp>
      <p:sp>
        <p:nvSpPr>
          <p:cNvPr id="3" name="Espaço Reservado para Texto 2"/>
          <p:cNvSpPr>
            <a:spLocks noGrp="1"/>
          </p:cNvSpPr>
          <p:nvPr>
            <p:ph idx="1"/>
          </p:nvPr>
        </p:nvSpPr>
        <p:spPr>
          <a:xfrm>
            <a:off x="3722914" y="1883229"/>
            <a:ext cx="4963886" cy="4669971"/>
          </a:xfrm>
        </p:spPr>
        <p:txBody>
          <a:bodyPr/>
          <a:lstStyle/>
          <a:p>
            <a:r>
              <a:rPr lang="pt-BR" dirty="0" smtClean="0"/>
              <a:t>“Pensamentos e estados emocionais negativos criam zonas mórbidas em nosso campo mental, facultando a inoculação de pensamento alheio, que, virulento [...], age em nós como se fora uma afecção mental, instalando-se em decorrência o processo obsessivo.”</a:t>
            </a:r>
          </a:p>
          <a:p>
            <a:pPr lvl="4"/>
            <a:r>
              <a:rPr lang="pt-BR" dirty="0" smtClean="0"/>
              <a:t>(SUELY C. SCHUBERT. </a:t>
            </a:r>
            <a:r>
              <a:rPr lang="pt-BR" i="1" dirty="0" smtClean="0"/>
              <a:t>Obsessão/</a:t>
            </a:r>
            <a:r>
              <a:rPr lang="pt-BR" i="1" dirty="0" err="1" smtClean="0"/>
              <a:t>Desobsessão</a:t>
            </a:r>
            <a:r>
              <a:rPr lang="pt-BR" dirty="0" smtClean="0"/>
              <a:t>, Primeira Parte, cap. 6)</a:t>
            </a:r>
            <a:endParaRPr lang="pt-BR" dirty="0"/>
          </a:p>
        </p:txBody>
      </p:sp>
      <p:pic>
        <p:nvPicPr>
          <p:cNvPr id="2050" name="Picture 2" descr="H:\Documents\Centro Espírita\Escola de Evangelização de Pacientes\Imagens\bipol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22513" y="2164332"/>
            <a:ext cx="2769326" cy="3783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4327340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Possíveis sinais</a:t>
            </a:r>
            <a:endParaRPr lang="pt-BR" dirty="0"/>
          </a:p>
        </p:txBody>
      </p:sp>
      <p:sp>
        <p:nvSpPr>
          <p:cNvPr id="3" name="Espaço Reservado para Texto 2"/>
          <p:cNvSpPr>
            <a:spLocks noGrp="1"/>
          </p:cNvSpPr>
          <p:nvPr>
            <p:ph idx="1"/>
          </p:nvPr>
        </p:nvSpPr>
        <p:spPr/>
        <p:txBody>
          <a:bodyPr>
            <a:normAutofit fontScale="85000" lnSpcReduction="20000"/>
          </a:bodyPr>
          <a:lstStyle/>
          <a:p>
            <a:r>
              <a:rPr lang="pt-BR" smtClean="0"/>
              <a:t>Dificuldade de concentrar em motivos otimistas.</a:t>
            </a:r>
          </a:p>
          <a:p>
            <a:r>
              <a:rPr lang="pt-BR" smtClean="0"/>
              <a:t>Ausência de ambiente íntimo para elevar os sentimentos em oração ou concentrar-se em leitura edificante.</a:t>
            </a:r>
          </a:p>
          <a:p>
            <a:r>
              <a:rPr lang="pt-BR" smtClean="0"/>
              <a:t>Indisposição inexplicável, tristeza sem razão aparente e pressentimento de desastre imediato.</a:t>
            </a:r>
          </a:p>
          <a:p>
            <a:r>
              <a:rPr lang="pt-BR" smtClean="0"/>
              <a:t>Pessimismo maldoso, desleal.</a:t>
            </a:r>
          </a:p>
          <a:p>
            <a:r>
              <a:rPr lang="pt-BR" smtClean="0"/>
              <a:t>Irritações surdas, queixas, exageros de sensibilidade e aptidão para condenar quem não tem culpa.</a:t>
            </a:r>
          </a:p>
          <a:p>
            <a:r>
              <a:rPr lang="pt-BR" smtClean="0"/>
              <a:t>Interpretação forçada de fatos e atitudes suas ou dos outros, que você sabe não corresponder a realidade.</a:t>
            </a:r>
          </a:p>
          <a:p>
            <a:r>
              <a:rPr lang="pt-BR" smtClean="0"/>
              <a:t>Hiperemotividade ou depressão.</a:t>
            </a:r>
          </a:p>
          <a:p>
            <a:r>
              <a:rPr lang="pt-BR" smtClean="0"/>
              <a:t>Ânsia de investir no papel de vítima.</a:t>
            </a:r>
          </a:p>
          <a:p>
            <a:r>
              <a:rPr lang="pt-BR" smtClean="0"/>
              <a:t>Automartírio.</a:t>
            </a:r>
          </a:p>
          <a:p>
            <a:r>
              <a:rPr lang="pt-BR" smtClean="0"/>
              <a:t>Teimosia em não aceitar que haja influenciação espiritual consigo.</a:t>
            </a:r>
            <a:endParaRPr lang="pt-BR" dirty="0"/>
          </a:p>
        </p:txBody>
      </p:sp>
    </p:spTree>
    <p:extLst>
      <p:ext uri="{BB962C8B-B14F-4D97-AF65-F5344CB8AC3E}">
        <p14:creationId xmlns:p14="http://schemas.microsoft.com/office/powerpoint/2010/main" val="14412428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Qual o modo de ação do obsessor?</a:t>
            </a:r>
            <a:endParaRPr lang="pt-BR" dirty="0"/>
          </a:p>
        </p:txBody>
      </p:sp>
      <p:sp>
        <p:nvSpPr>
          <p:cNvPr id="3" name="Espaço Reservado para Texto 2"/>
          <p:cNvSpPr>
            <a:spLocks noGrp="1"/>
          </p:cNvSpPr>
          <p:nvPr>
            <p:ph idx="1"/>
          </p:nvPr>
        </p:nvSpPr>
        <p:spPr/>
        <p:txBody>
          <a:bodyPr/>
          <a:lstStyle/>
          <a:p>
            <a:r>
              <a:rPr lang="pt-BR" b="1" dirty="0" smtClean="0"/>
              <a:t>O exemplo do Rádio</a:t>
            </a:r>
          </a:p>
          <a:p>
            <a:pPr lvl="1"/>
            <a:r>
              <a:rPr lang="pt-BR" dirty="0" smtClean="0"/>
              <a:t>O rádio é projetado para que de acordo com o modo que mudamos de estação, no seletor do rádio, passamos a sintonizar a onda referente à emissora que queremos, no emaranhado das ondas existentes no espaço. (...)</a:t>
            </a:r>
          </a:p>
          <a:p>
            <a:pPr lvl="1"/>
            <a:r>
              <a:rPr lang="pt-BR" dirty="0" smtClean="0"/>
              <a:t>A uma simples vibração de nosso ser, a um pensamento emitido, por mais secreto que pareça, evidenciamos de imediato a faixa vibratória em que nos situamos, que terá pronta repercussão naqueles que estão na mesma frequência vibracional. Assim, atrairemos aqueles que comungam conosco e que se identificam com a qualidade de nossa emissão mental.”</a:t>
            </a:r>
          </a:p>
          <a:p>
            <a:pPr lvl="4"/>
            <a:r>
              <a:rPr lang="pt-BR" dirty="0" smtClean="0"/>
              <a:t>(SUELY C. SCHUBERT,  </a:t>
            </a:r>
            <a:r>
              <a:rPr lang="pt-BR" i="1" dirty="0" smtClean="0"/>
              <a:t>Obsessão/</a:t>
            </a:r>
            <a:r>
              <a:rPr lang="pt-BR" i="1" dirty="0" err="1" smtClean="0"/>
              <a:t>Desobsessão</a:t>
            </a:r>
            <a:r>
              <a:rPr lang="pt-BR" dirty="0" smtClean="0"/>
              <a:t>, Primeira Parte, cap. 6)</a:t>
            </a:r>
            <a:endParaRPr lang="pt-BR" dirty="0"/>
          </a:p>
        </p:txBody>
      </p:sp>
    </p:spTree>
    <p:extLst>
      <p:ext uri="{BB962C8B-B14F-4D97-AF65-F5344CB8AC3E}">
        <p14:creationId xmlns:p14="http://schemas.microsoft.com/office/powerpoint/2010/main" val="6429915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smtClean="0"/>
              <a:t>Quais as consequências da obsessão?</a:t>
            </a:r>
            <a:endParaRPr lang="pt-BR" dirty="0"/>
          </a:p>
        </p:txBody>
      </p:sp>
      <p:sp>
        <p:nvSpPr>
          <p:cNvPr id="3" name="Espaço Reservado para Texto 2"/>
          <p:cNvSpPr>
            <a:spLocks noGrp="1"/>
          </p:cNvSpPr>
          <p:nvPr>
            <p:ph idx="1"/>
          </p:nvPr>
        </p:nvSpPr>
        <p:spPr/>
        <p:txBody>
          <a:bodyPr>
            <a:normAutofit fontScale="92500" lnSpcReduction="10000"/>
          </a:bodyPr>
          <a:lstStyle/>
          <a:p>
            <a:pPr marL="2889250" indent="-155575"/>
            <a:r>
              <a:rPr lang="pt-BR" dirty="0" smtClean="0"/>
              <a:t>A obsessão, em seus vários estágios, se não tratada devidamente pode levar a:</a:t>
            </a:r>
          </a:p>
          <a:p>
            <a:pPr marL="3251200" lvl="1" indent="-193675"/>
            <a:r>
              <a:rPr lang="pt-BR" dirty="0" smtClean="0"/>
              <a:t>Loucuras</a:t>
            </a:r>
          </a:p>
          <a:p>
            <a:pPr marL="3251200" lvl="1" indent="-193675"/>
            <a:r>
              <a:rPr lang="pt-BR" dirty="0" smtClean="0"/>
              <a:t>Suicídios</a:t>
            </a:r>
          </a:p>
          <a:p>
            <a:pPr marL="3251200" lvl="1" indent="-193675"/>
            <a:r>
              <a:rPr lang="pt-BR" dirty="0" smtClean="0"/>
              <a:t>Desencarnações prematuras</a:t>
            </a:r>
          </a:p>
          <a:p>
            <a:pPr marL="3251200" lvl="1" indent="-193675"/>
            <a:r>
              <a:rPr lang="pt-BR" dirty="0" smtClean="0"/>
              <a:t>Desequilíbrios familiares</a:t>
            </a:r>
          </a:p>
          <a:p>
            <a:pPr marL="3251200" lvl="1" indent="-193675"/>
            <a:r>
              <a:rPr lang="pt-BR" dirty="0" smtClean="0"/>
              <a:t>Doenças físicas</a:t>
            </a:r>
          </a:p>
          <a:p>
            <a:endParaRPr lang="pt-BR" dirty="0"/>
          </a:p>
          <a:p>
            <a:r>
              <a:rPr lang="pt-BR" dirty="0" smtClean="0"/>
              <a:t>“Por vezes acontece que a subjugação avulta até ao ponto de paralisar a vontade do obsidiado [...]. Aí, principalmente, é que a intervenção de terceiros se torna necessária, quer por meio da prece, quer pela ação magnética.”</a:t>
            </a:r>
          </a:p>
          <a:p>
            <a:pPr lvl="4"/>
            <a:r>
              <a:rPr lang="pt-BR" dirty="0" smtClean="0"/>
              <a:t>(ALLAN KARDEC. Obras Póstumas, primeira parte, cap. 7, item 58)</a:t>
            </a:r>
            <a:endParaRPr lang="pt-BR" dirty="0"/>
          </a:p>
        </p:txBody>
      </p:sp>
      <p:pic>
        <p:nvPicPr>
          <p:cNvPr id="3074" name="Picture 2" descr="H:\Documents\Centro Espírita\Escola de Evangelização de Pacientes\Imagens\metrofan.jpg"/>
          <p:cNvPicPr>
            <a:picLocks noChangeAspect="1" noChangeArrowheads="1"/>
          </p:cNvPicPr>
          <p:nvPr/>
        </p:nvPicPr>
        <p:blipFill rotWithShape="1">
          <a:blip r:embed="rId3">
            <a:extLst>
              <a:ext uri="{28A0092B-C50C-407E-A947-70E740481C1C}">
                <a14:useLocalDpi xmlns:a14="http://schemas.microsoft.com/office/drawing/2010/main" val="0"/>
              </a:ext>
            </a:extLst>
          </a:blip>
          <a:srcRect l="39062" t="6351" r="21875" b="17591"/>
          <a:stretch/>
        </p:blipFill>
        <p:spPr bwMode="auto">
          <a:xfrm>
            <a:off x="666204" y="1883229"/>
            <a:ext cx="2246813" cy="2834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373246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mtClean="0"/>
              <a:t>Importância</a:t>
            </a:r>
            <a:br>
              <a:rPr lang="pt-BR" smtClean="0"/>
            </a:br>
            <a:r>
              <a:rPr lang="pt-BR" smtClean="0"/>
              <a:t>do tratamento desobsessivo</a:t>
            </a:r>
            <a:endParaRPr lang="pt-BR" dirty="0"/>
          </a:p>
        </p:txBody>
      </p:sp>
      <p:sp>
        <p:nvSpPr>
          <p:cNvPr id="3" name="Espaço Reservado para Texto 2"/>
          <p:cNvSpPr>
            <a:spLocks noGrp="1"/>
          </p:cNvSpPr>
          <p:nvPr>
            <p:ph idx="1"/>
          </p:nvPr>
        </p:nvSpPr>
        <p:spPr/>
        <p:txBody>
          <a:bodyPr/>
          <a:lstStyle/>
          <a:p>
            <a:r>
              <a:rPr lang="pt-BR" dirty="0" smtClean="0"/>
              <a:t>“É remédio moral específico, arejando os caminhos mentais em que nos cabe agir, </a:t>
            </a:r>
            <a:r>
              <a:rPr lang="pt-BR" b="1" dirty="0" smtClean="0"/>
              <a:t>imunizando-nos</a:t>
            </a:r>
            <a:r>
              <a:rPr lang="pt-BR" dirty="0" smtClean="0"/>
              <a:t> contra os perigos da alienação e estabelecendo vantagens ocultas em nós, para nós e por nós. Através da </a:t>
            </a:r>
            <a:r>
              <a:rPr lang="pt-BR" dirty="0" err="1" smtClean="0"/>
              <a:t>desobsessão</a:t>
            </a:r>
            <a:r>
              <a:rPr lang="pt-BR" dirty="0" smtClean="0"/>
              <a:t>:</a:t>
            </a:r>
          </a:p>
          <a:p>
            <a:pPr marL="4495800" lvl="1" indent="-180975"/>
            <a:r>
              <a:rPr lang="pt-BR" dirty="0" smtClean="0"/>
              <a:t>Desaparecem doenças-fantasma, </a:t>
            </a:r>
            <a:r>
              <a:rPr lang="pt-BR" dirty="0" err="1" smtClean="0"/>
              <a:t>empeços</a:t>
            </a:r>
            <a:r>
              <a:rPr lang="pt-BR" dirty="0" smtClean="0"/>
              <a:t> obscuros, insucessos.</a:t>
            </a:r>
          </a:p>
          <a:p>
            <a:pPr marL="4535488" lvl="1" indent="-195263"/>
            <a:r>
              <a:rPr lang="pt-BR" dirty="0" smtClean="0"/>
              <a:t>Obtemos mais amplos horizontes ao entendimento da vida e recursos morais inapreciáveis para agir diante do próximo, com desapego e compreensão.”</a:t>
            </a:r>
          </a:p>
          <a:p>
            <a:pPr lvl="4"/>
            <a:r>
              <a:rPr lang="pt-BR" dirty="0" smtClean="0"/>
              <a:t>(ANDRÉ LUIZ. </a:t>
            </a:r>
            <a:r>
              <a:rPr lang="pt-BR" i="1" dirty="0" err="1" smtClean="0"/>
              <a:t>Desobsessão</a:t>
            </a:r>
            <a:r>
              <a:rPr lang="pt-BR" dirty="0" smtClean="0"/>
              <a:t>, cap. 64)</a:t>
            </a:r>
            <a:endParaRPr lang="pt-BR" dirty="0"/>
          </a:p>
        </p:txBody>
      </p:sp>
      <p:pic>
        <p:nvPicPr>
          <p:cNvPr id="4" name="Imagem 3"/>
          <p:cNvPicPr>
            <a:picLocks noChangeAspect="1"/>
          </p:cNvPicPr>
          <p:nvPr/>
        </p:nvPicPr>
        <p:blipFill>
          <a:blip r:embed="rId3"/>
          <a:stretch>
            <a:fillRect/>
          </a:stretch>
        </p:blipFill>
        <p:spPr>
          <a:xfrm>
            <a:off x="522514" y="4218214"/>
            <a:ext cx="3895148" cy="17496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194619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Alguns recursos</a:t>
            </a:r>
            <a:endParaRPr lang="pt-BR" dirty="0"/>
          </a:p>
        </p:txBody>
      </p:sp>
      <p:sp>
        <p:nvSpPr>
          <p:cNvPr id="3" name="Espaço Reservado para Texto 2"/>
          <p:cNvSpPr>
            <a:spLocks noGrp="1"/>
          </p:cNvSpPr>
          <p:nvPr>
            <p:ph idx="1"/>
          </p:nvPr>
        </p:nvSpPr>
        <p:spPr/>
        <p:txBody>
          <a:bodyPr>
            <a:normAutofit/>
          </a:bodyPr>
          <a:lstStyle/>
          <a:p>
            <a:r>
              <a:rPr lang="pt-BR" b="1" dirty="0" smtClean="0"/>
              <a:t>Prece</a:t>
            </a:r>
          </a:p>
          <a:p>
            <a:pPr lvl="1"/>
            <a:r>
              <a:rPr lang="pt-BR" dirty="0" smtClean="0"/>
              <a:t>“Em todos os casos de obsessão, a prece é o mais poderoso meio de que se dispõe para demover de seus propósitos maléficos o obsessor.”</a:t>
            </a:r>
          </a:p>
          <a:p>
            <a:pPr lvl="4"/>
            <a:r>
              <a:rPr lang="pt-BR" dirty="0" smtClean="0"/>
              <a:t>(ALLAN KARDEC. </a:t>
            </a:r>
            <a:r>
              <a:rPr lang="pt-BR" i="1" dirty="0" smtClean="0"/>
              <a:t>A Gênese</a:t>
            </a:r>
            <a:r>
              <a:rPr lang="pt-BR" dirty="0" smtClean="0"/>
              <a:t>, cap.14, item 46)</a:t>
            </a:r>
          </a:p>
          <a:p>
            <a:r>
              <a:rPr lang="pt-BR" b="1" dirty="0" smtClean="0"/>
              <a:t>Passe</a:t>
            </a:r>
          </a:p>
          <a:p>
            <a:pPr lvl="1"/>
            <a:r>
              <a:rPr lang="pt-BR" dirty="0" smtClean="0"/>
              <a:t>“O passe é uma transfusão de energias, alterando o campo celular.”</a:t>
            </a:r>
          </a:p>
          <a:p>
            <a:pPr lvl="4"/>
            <a:r>
              <a:rPr lang="pt-BR" dirty="0" smtClean="0"/>
              <a:t>(ANDRÉ LUIZ. </a:t>
            </a:r>
            <a:r>
              <a:rPr lang="pt-BR" i="1" dirty="0" smtClean="0"/>
              <a:t>Nos Domínios da Mediunidade</a:t>
            </a:r>
            <a:r>
              <a:rPr lang="pt-BR" dirty="0" smtClean="0"/>
              <a:t>, cap. 17)</a:t>
            </a:r>
          </a:p>
          <a:p>
            <a:pPr lvl="1"/>
            <a:r>
              <a:rPr lang="pt-BR" dirty="0" smtClean="0"/>
              <a:t>O passe é doação ao paciente daquilo que o médium tem de melhor, acrescido de fluidos dos espíritos.</a:t>
            </a:r>
          </a:p>
          <a:p>
            <a:r>
              <a:rPr lang="pt-BR" b="1" dirty="0" smtClean="0"/>
              <a:t>Água fluidificada</a:t>
            </a:r>
          </a:p>
          <a:p>
            <a:pPr lvl="1"/>
            <a:r>
              <a:rPr lang="pt-BR" dirty="0" smtClean="0"/>
              <a:t>Restaura a harmonia das células em desajustamento.</a:t>
            </a:r>
          </a:p>
        </p:txBody>
      </p:sp>
    </p:spTree>
    <p:extLst>
      <p:ext uri="{BB962C8B-B14F-4D97-AF65-F5344CB8AC3E}">
        <p14:creationId xmlns:p14="http://schemas.microsoft.com/office/powerpoint/2010/main" val="3425976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Esforço individual</a:t>
            </a:r>
            <a:endParaRPr lang="pt-BR" dirty="0"/>
          </a:p>
        </p:txBody>
      </p:sp>
      <p:sp>
        <p:nvSpPr>
          <p:cNvPr id="3" name="Espaço Reservado para Texto 2"/>
          <p:cNvSpPr>
            <a:spLocks noGrp="1"/>
          </p:cNvSpPr>
          <p:nvPr>
            <p:ph type="body" sz="quarter" idx="1"/>
          </p:nvPr>
        </p:nvSpPr>
        <p:spPr>
          <a:xfrm>
            <a:off x="3683726" y="1883229"/>
            <a:ext cx="5003074" cy="4669971"/>
          </a:xfrm>
        </p:spPr>
        <p:txBody>
          <a:bodyPr/>
          <a:lstStyle/>
          <a:p>
            <a:r>
              <a:rPr lang="pt-BR" dirty="0" smtClean="0"/>
              <a:t>“A prece ajuda, a esperança balsamiza,  a fé sustenta, o entusiasmo revigora, o ideal ilumina, mas o esforço próprio na direção do bem é a alma da realização esperada.”</a:t>
            </a:r>
          </a:p>
          <a:p>
            <a:pPr lvl="4"/>
            <a:r>
              <a:rPr lang="pt-BR" dirty="0" smtClean="0"/>
              <a:t>(ANDRÉ LUIZ. </a:t>
            </a:r>
            <a:r>
              <a:rPr lang="pt-BR" i="1" dirty="0" smtClean="0"/>
              <a:t>Libertação</a:t>
            </a:r>
            <a:r>
              <a:rPr lang="pt-BR" dirty="0" smtClean="0"/>
              <a:t>, cap. 12)</a:t>
            </a:r>
          </a:p>
        </p:txBody>
      </p:sp>
      <p:pic>
        <p:nvPicPr>
          <p:cNvPr id="6" name="Imagem 5"/>
          <p:cNvPicPr>
            <a:picLocks noChangeAspect="1"/>
          </p:cNvPicPr>
          <p:nvPr/>
        </p:nvPicPr>
        <p:blipFill rotWithShape="1">
          <a:blip r:embed="rId3"/>
          <a:srcRect l="32179"/>
          <a:stretch/>
        </p:blipFill>
        <p:spPr>
          <a:xfrm flipH="1">
            <a:off x="522514" y="2657312"/>
            <a:ext cx="2773764" cy="31218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761782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ão">
  <a:themeElements>
    <a:clrScheme name="Sabão">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bão">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bão">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553</TotalTime>
  <Words>1982</Words>
  <Application>Microsoft Macintosh PowerPoint</Application>
  <PresentationFormat>Apresentação na tela (4:3)</PresentationFormat>
  <Paragraphs>104</Paragraphs>
  <Slides>13</Slides>
  <Notes>12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13</vt:i4>
      </vt:variant>
    </vt:vector>
  </HeadingPairs>
  <TitlesOfParts>
    <vt:vector size="17" baseType="lpstr">
      <vt:lpstr>Calibri</vt:lpstr>
      <vt:lpstr>Garamond</vt:lpstr>
      <vt:lpstr>Sandbox Melodrama</vt:lpstr>
      <vt:lpstr>Sabão</vt:lpstr>
      <vt:lpstr>A Obsessão</vt:lpstr>
      <vt:lpstr>Definição de Espírito</vt:lpstr>
      <vt:lpstr>Somos Espíritos reencarnados</vt:lpstr>
      <vt:lpstr>Influenciações espirituais</vt:lpstr>
      <vt:lpstr>O que é obsessão?</vt:lpstr>
      <vt:lpstr>Quem é  o obsessor?</vt:lpstr>
      <vt:lpstr>Onde começa a obsessão?</vt:lpstr>
      <vt:lpstr>Possíveis sinais</vt:lpstr>
      <vt:lpstr>Qual o modo de ação do obsessor?</vt:lpstr>
      <vt:lpstr>Quais as consequências da obsessão?</vt:lpstr>
      <vt:lpstr>Importância do tratamento desobsessivo</vt:lpstr>
      <vt:lpstr>Alguns recursos</vt:lpstr>
      <vt:lpstr>Esforço individual</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PaulaQE</dc:creator>
  <cp:lastModifiedBy>Adriano Alves</cp:lastModifiedBy>
  <cp:revision>43</cp:revision>
  <dcterms:created xsi:type="dcterms:W3CDTF">2017-02-22T10:43:27Z</dcterms:created>
  <dcterms:modified xsi:type="dcterms:W3CDTF">2017-05-04T13:08:37Z</dcterms:modified>
</cp:coreProperties>
</file>