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0" r:id="rId3"/>
    <p:sldId id="257" r:id="rId4"/>
    <p:sldId id="258" r:id="rId5"/>
    <p:sldId id="269" r:id="rId6"/>
    <p:sldId id="259" r:id="rId7"/>
    <p:sldId id="268" r:id="rId8"/>
    <p:sldId id="262" r:id="rId9"/>
    <p:sldId id="263" r:id="rId10"/>
    <p:sldId id="261" r:id="rId11"/>
    <p:sldId id="264" r:id="rId12"/>
    <p:sldId id="270" r:id="rId13"/>
    <p:sldId id="266" r:id="rId14"/>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3" autoAdjust="0"/>
    <p:restoredTop sz="74931" autoAdjust="0"/>
  </p:normalViewPr>
  <p:slideViewPr>
    <p:cSldViewPr snapToGrid="0">
      <p:cViewPr varScale="1">
        <p:scale>
          <a:sx n="89" d="100"/>
          <a:sy n="89" d="100"/>
        </p:scale>
        <p:origin x="1976"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2448E7-B470-4AAC-B683-9B96A103A624}" type="datetimeFigureOut">
              <a:rPr lang="pt-BR" smtClean="0"/>
              <a:t>18/02/17</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B6785D-77A9-4838-910F-03194E5D24DB}" type="slidenum">
              <a:rPr lang="pt-BR" smtClean="0"/>
              <a:t>‹n.º›</a:t>
            </a:fld>
            <a:endParaRPr lang="pt-BR"/>
          </a:p>
        </p:txBody>
      </p:sp>
    </p:spTree>
    <p:extLst>
      <p:ext uri="{BB962C8B-B14F-4D97-AF65-F5344CB8AC3E}">
        <p14:creationId xmlns:p14="http://schemas.microsoft.com/office/powerpoint/2010/main" val="2991629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Jesus</a:t>
            </a:r>
            <a:r>
              <a:rPr lang="pt-BR" baseline="0" dirty="0" smtClean="0"/>
              <a:t> nos recomenda vigilância e oração diante das nossas dificuldades. É interessante essa colocação do Mestre porque primeiramente devemos “vigiar” nossas atitudes e pensamentos, de forma a nos resguardarmos. Depois, sim é que devemos orar. Nesta passagem, também temos a afirmação de Jesus de que o espírito está pronto, mas a carne é fraca. Podemos interpretar a partir daí, que quando o espírito reencarna, está mais sujeito às quedas morais, já que a matéria densa tolhe o espírito em algumas de suas potencialidades, assim como o esquecimento do seu passado, faz com que ele tenha de ponderar cada uma de suas decisões.</a:t>
            </a:r>
          </a:p>
          <a:p>
            <a:endParaRPr lang="pt-BR" baseline="0" dirty="0" smtClean="0"/>
          </a:p>
          <a:p>
            <a:r>
              <a:rPr lang="pt-BR" baseline="0" dirty="0" smtClean="0"/>
              <a:t>Emmanuel, no livro Vinha de Luz, capítulo 132, intitulado “Vigilância”, faz as seguintes reflexões:</a:t>
            </a:r>
          </a:p>
          <a:p>
            <a:endParaRPr lang="pt-BR" baseline="0" dirty="0" smtClean="0"/>
          </a:p>
          <a:p>
            <a:r>
              <a:rPr lang="pt-BR" sz="1200" b="0" i="0" u="none" strike="noStrike" kern="1200" baseline="0" dirty="0" smtClean="0">
                <a:solidFill>
                  <a:schemeClr val="tx1"/>
                </a:solidFill>
                <a:latin typeface="+mn-lt"/>
                <a:ea typeface="+mn-ea"/>
                <a:cs typeface="+mn-cs"/>
              </a:rPr>
              <a:t>Ninguém alegue o título de aprendiz de Jesus para furtar-se ao serviço ativo na luta do bem contra o mal, da luz contra a sombra.</a:t>
            </a:r>
          </a:p>
          <a:p>
            <a:r>
              <a:rPr lang="pt-BR" sz="1200" b="0" i="0" u="none" strike="noStrike" kern="1200" baseline="0" dirty="0" smtClean="0">
                <a:solidFill>
                  <a:schemeClr val="tx1"/>
                </a:solidFill>
                <a:latin typeface="+mn-lt"/>
                <a:ea typeface="+mn-ea"/>
                <a:cs typeface="+mn-cs"/>
              </a:rPr>
              <a:t>A determinação de vigilância partiu dos próprios lábios do Mestre Divino.</a:t>
            </a:r>
          </a:p>
          <a:p>
            <a:r>
              <a:rPr lang="pt-BR" sz="1200" b="0" i="0" u="none" strike="noStrike" kern="1200" baseline="0" dirty="0" smtClean="0">
                <a:solidFill>
                  <a:schemeClr val="tx1"/>
                </a:solidFill>
                <a:latin typeface="+mn-lt"/>
                <a:ea typeface="+mn-ea"/>
                <a:cs typeface="+mn-cs"/>
              </a:rPr>
              <a:t>Como é possível preservar algum patrimônio precioso sem vigiá-lo atentamente? O homem de consciência retilínea, em todas as épocas, será obrigado a</a:t>
            </a:r>
          </a:p>
          <a:p>
            <a:r>
              <a:rPr lang="pt-BR" sz="1200" b="0" i="0" u="none" strike="noStrike" kern="1200" baseline="0" dirty="0" smtClean="0">
                <a:solidFill>
                  <a:schemeClr val="tx1"/>
                </a:solidFill>
                <a:latin typeface="+mn-lt"/>
                <a:ea typeface="+mn-ea"/>
                <a:cs typeface="+mn-cs"/>
              </a:rPr>
              <a:t>participar do esforço de conservação, dilatação e defesa do bem.</a:t>
            </a:r>
          </a:p>
          <a:p>
            <a:r>
              <a:rPr lang="pt-BR" sz="1200" b="0" i="0" u="none" strike="noStrike" kern="1200" baseline="0" dirty="0" smtClean="0">
                <a:solidFill>
                  <a:schemeClr val="tx1"/>
                </a:solidFill>
                <a:latin typeface="+mn-lt"/>
                <a:ea typeface="+mn-ea"/>
                <a:cs typeface="+mn-cs"/>
              </a:rPr>
              <a:t>É verdade indiscutível que marchamos todos para a fraternidade universal, para a realização concreta dos ensinamentos cristãos; todavia, enquanto não atingirmos a época em que o Evangelho se materializará na Terra, não será justo entregar ao mal, à desordem ou à perturbação a parte de serviço que nos compete.</a:t>
            </a:r>
          </a:p>
          <a:p>
            <a:r>
              <a:rPr lang="pt-BR" sz="1200" b="0" i="0" u="none" strike="noStrike" kern="1200" baseline="0" dirty="0" smtClean="0">
                <a:solidFill>
                  <a:schemeClr val="tx1"/>
                </a:solidFill>
                <a:latin typeface="+mn-lt"/>
                <a:ea typeface="+mn-ea"/>
                <a:cs typeface="+mn-cs"/>
              </a:rPr>
              <a:t>Para defender-se de intempéries, de rigores climáticos, o homem edificou o lar e vestiu-se, convenientemente.</a:t>
            </a:r>
          </a:p>
          <a:p>
            <a:r>
              <a:rPr lang="pt-BR" sz="1200" b="0" i="0" u="none" strike="noStrike" kern="1200" baseline="0" dirty="0" smtClean="0">
                <a:solidFill>
                  <a:schemeClr val="tx1"/>
                </a:solidFill>
                <a:latin typeface="+mn-lt"/>
                <a:ea typeface="+mn-ea"/>
                <a:cs typeface="+mn-cs"/>
              </a:rPr>
              <a:t>Semelhante lei de preservação vigora em toda esfera de trabalho no mundo.</a:t>
            </a:r>
          </a:p>
          <a:p>
            <a:r>
              <a:rPr lang="pt-BR" sz="1200" b="0" i="0" u="none" strike="noStrike" kern="1200" baseline="0" dirty="0" smtClean="0">
                <a:solidFill>
                  <a:schemeClr val="tx1"/>
                </a:solidFill>
                <a:latin typeface="+mn-lt"/>
                <a:ea typeface="+mn-ea"/>
                <a:cs typeface="+mn-cs"/>
              </a:rPr>
              <a:t>As coletividades exigem instituições que lhes garantam o bem estar e o trabalho digno, sem aflições de cativeiro. As nações requerem “casas” de princípios</a:t>
            </a:r>
          </a:p>
          <a:p>
            <a:r>
              <a:rPr lang="pt-BR" sz="1200" b="0" i="0" u="none" strike="noStrike" kern="1200" baseline="0" dirty="0" smtClean="0">
                <a:solidFill>
                  <a:schemeClr val="tx1"/>
                </a:solidFill>
                <a:latin typeface="+mn-lt"/>
                <a:ea typeface="+mn-ea"/>
                <a:cs typeface="+mn-cs"/>
              </a:rPr>
              <a:t>nobilitantes, em que se refugiem contra as tormentas da ignorância ou da agressividade, do desespero ou da decadência.</a:t>
            </a:r>
          </a:p>
          <a:p>
            <a:r>
              <a:rPr lang="pt-BR" sz="1200" b="0" i="0" u="none" strike="noStrike" kern="1200" baseline="0" dirty="0" smtClean="0">
                <a:solidFill>
                  <a:schemeClr val="tx1"/>
                </a:solidFill>
                <a:latin typeface="+mn-lt"/>
                <a:ea typeface="+mn-ea"/>
                <a:cs typeface="+mn-cs"/>
              </a:rPr>
              <a:t>E no serviço de construção cristã do mundo futuro, é indispensável vigiar o campo que nos compete.</a:t>
            </a:r>
          </a:p>
          <a:p>
            <a:r>
              <a:rPr lang="pt-BR" sz="1200" b="0" i="0" u="none" strike="noStrike" kern="1200" baseline="0" dirty="0" smtClean="0">
                <a:solidFill>
                  <a:schemeClr val="tx1"/>
                </a:solidFill>
                <a:latin typeface="+mn-lt"/>
                <a:ea typeface="+mn-ea"/>
                <a:cs typeface="+mn-cs"/>
              </a:rPr>
              <a:t>O apostolado é de Jesus; a obra pertence-lhe.</a:t>
            </a:r>
          </a:p>
          <a:p>
            <a:r>
              <a:rPr lang="pt-BR" sz="1200" b="0" i="0" u="none" strike="noStrike" kern="1200" baseline="0" dirty="0" smtClean="0">
                <a:solidFill>
                  <a:schemeClr val="tx1"/>
                </a:solidFill>
                <a:latin typeface="+mn-lt"/>
                <a:ea typeface="+mn-ea"/>
                <a:cs typeface="+mn-cs"/>
              </a:rPr>
              <a:t>Ele virá, no momento oportuno, a todos os departamentos de serviço, orientando as particularidades do ministério de purificação e sublimação da vida, contudo, ninguém se esqueça de que o Senhor não prescinde da colaboração de sentinelas.</a:t>
            </a:r>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2</a:t>
            </a:fld>
            <a:endParaRPr lang="pt-BR"/>
          </a:p>
        </p:txBody>
      </p:sp>
    </p:spTree>
    <p:extLst>
      <p:ext uri="{BB962C8B-B14F-4D97-AF65-F5344CB8AC3E}">
        <p14:creationId xmlns:p14="http://schemas.microsoft.com/office/powerpoint/2010/main" val="983396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Nesta</a:t>
            </a:r>
            <a:r>
              <a:rPr lang="pt-BR" baseline="0" dirty="0" smtClean="0"/>
              <a:t> definição de prece, percebe-se que a principal ideia é a de conectar o homem à Deus.  É a de compreendê-Lo como Pai Supremo, a quem devemos adorar. Em O Livro dos Espíritos, encontramos as questões 649 e 650, que nos elucida sobre o que vem a ser adoração.</a:t>
            </a:r>
          </a:p>
          <a:p>
            <a:pPr algn="just"/>
            <a:endParaRPr lang="pt-BR" baseline="0" dirty="0" smtClean="0"/>
          </a:p>
          <a:p>
            <a:pPr algn="just"/>
            <a:r>
              <a:rPr lang="pt-BR" sz="1200" b="1" i="0" u="none" strike="noStrike" kern="1200" baseline="0" dirty="0" smtClean="0">
                <a:solidFill>
                  <a:schemeClr val="tx1"/>
                </a:solidFill>
                <a:latin typeface="+mn-lt"/>
                <a:ea typeface="+mn-ea"/>
                <a:cs typeface="+mn-cs"/>
              </a:rPr>
              <a:t>“649. </a:t>
            </a:r>
            <a:r>
              <a:rPr lang="pt-BR" sz="1200" b="0" i="1" u="none" strike="noStrike" kern="1200" baseline="0" dirty="0" smtClean="0">
                <a:solidFill>
                  <a:schemeClr val="tx1"/>
                </a:solidFill>
                <a:latin typeface="+mn-lt"/>
                <a:ea typeface="+mn-ea"/>
                <a:cs typeface="+mn-cs"/>
              </a:rPr>
              <a:t>Em que consiste a adoração?</a:t>
            </a:r>
          </a:p>
          <a:p>
            <a:pPr algn="just"/>
            <a:r>
              <a:rPr lang="pt-BR" sz="1200" b="0" i="0" u="none" strike="noStrike" kern="1200" baseline="0" dirty="0" smtClean="0">
                <a:solidFill>
                  <a:schemeClr val="tx1"/>
                </a:solidFill>
                <a:latin typeface="+mn-lt"/>
                <a:ea typeface="+mn-ea"/>
                <a:cs typeface="+mn-cs"/>
              </a:rPr>
              <a:t>“Na elevação do pensamento a Deus. Deste, pela adoração, aproxima o homem sua alma.”</a:t>
            </a:r>
          </a:p>
          <a:p>
            <a:pPr algn="just"/>
            <a:endParaRPr lang="pt-BR" sz="1200" b="0" i="0" u="none" strike="noStrike" kern="1200" baseline="0" dirty="0" smtClean="0">
              <a:solidFill>
                <a:schemeClr val="tx1"/>
              </a:solidFill>
              <a:latin typeface="+mn-lt"/>
              <a:ea typeface="+mn-ea"/>
              <a:cs typeface="+mn-cs"/>
            </a:endParaRPr>
          </a:p>
          <a:p>
            <a:pPr algn="just"/>
            <a:r>
              <a:rPr lang="pt-BR" sz="1200" b="1" i="0" u="none" strike="noStrike" kern="1200" baseline="0" dirty="0" smtClean="0">
                <a:solidFill>
                  <a:schemeClr val="tx1"/>
                </a:solidFill>
                <a:latin typeface="+mn-lt"/>
                <a:ea typeface="+mn-ea"/>
                <a:cs typeface="+mn-cs"/>
              </a:rPr>
              <a:t>650. </a:t>
            </a:r>
            <a:r>
              <a:rPr lang="pt-BR" sz="1200" b="0" i="1" u="none" strike="noStrike" kern="1200" baseline="0" dirty="0" smtClean="0">
                <a:solidFill>
                  <a:schemeClr val="tx1"/>
                </a:solidFill>
                <a:latin typeface="+mn-lt"/>
                <a:ea typeface="+mn-ea"/>
                <a:cs typeface="+mn-cs"/>
              </a:rPr>
              <a:t>Origina-se de um sentimento inato a adoração, ou é fruto de ensino?</a:t>
            </a:r>
          </a:p>
          <a:p>
            <a:pPr algn="just"/>
            <a:r>
              <a:rPr lang="pt-BR" sz="1200" b="0" i="0" u="none" strike="noStrike" kern="1200" baseline="0" dirty="0" smtClean="0">
                <a:solidFill>
                  <a:schemeClr val="tx1"/>
                </a:solidFill>
                <a:latin typeface="+mn-lt"/>
                <a:ea typeface="+mn-ea"/>
                <a:cs typeface="+mn-cs"/>
              </a:rPr>
              <a:t>“Sentimento inato, como o da existência de Deus. A consciência da sua fraqueza leva o homem a curvar-se diante daquele que o pode proteger.”</a:t>
            </a:r>
            <a:endParaRPr lang="pt-BR" baseline="0" dirty="0" smtClean="0"/>
          </a:p>
          <a:p>
            <a:pPr algn="just"/>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3</a:t>
            </a:fld>
            <a:endParaRPr lang="pt-BR"/>
          </a:p>
        </p:txBody>
      </p:sp>
    </p:spTree>
    <p:extLst>
      <p:ext uri="{BB962C8B-B14F-4D97-AF65-F5344CB8AC3E}">
        <p14:creationId xmlns:p14="http://schemas.microsoft.com/office/powerpoint/2010/main" val="7709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Durante a prece, além de adorarmos a Deus, também podemos pedir</a:t>
            </a:r>
            <a:r>
              <a:rPr lang="pt-BR" baseline="0" dirty="0" smtClean="0"/>
              <a:t> e agradecer. Podemos pedir aquilo de que necessitamos e que venha a nos fortalecer para vencer nossas dificuldades. Devemos agradecer por todas as oportunidades que Deus nos dá na Terra de sermos melhores. </a:t>
            </a:r>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4</a:t>
            </a:fld>
            <a:endParaRPr lang="pt-BR"/>
          </a:p>
        </p:txBody>
      </p:sp>
    </p:spTree>
    <p:extLst>
      <p:ext uri="{BB962C8B-B14F-4D97-AF65-F5344CB8AC3E}">
        <p14:creationId xmlns:p14="http://schemas.microsoft.com/office/powerpoint/2010/main" val="2647125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A prece deve ser um momento de recolhimento</a:t>
            </a:r>
            <a:r>
              <a:rPr lang="pt-BR" baseline="0" dirty="0" smtClean="0"/>
              <a:t> íntimo, em que movimentamos nossas energias em busca de nos elevar. Por isso, durante a prece, não devemos pedir algo que possa prejudicar alguém, ou solicitar vantagens materiais, que talvez nem mereçamos. A prece deve ser feita com confiança e fé na providência de Deus, compreendendo que tudo o que precisamos nos será concedido conforme nosso merecimento.</a:t>
            </a:r>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5</a:t>
            </a:fld>
            <a:endParaRPr lang="pt-BR"/>
          </a:p>
        </p:txBody>
      </p:sp>
    </p:spTree>
    <p:extLst>
      <p:ext uri="{BB962C8B-B14F-4D97-AF65-F5344CB8AC3E}">
        <p14:creationId xmlns:p14="http://schemas.microsoft.com/office/powerpoint/2010/main" val="277335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Durante a prece, quando</a:t>
            </a:r>
            <a:r>
              <a:rPr lang="pt-BR" baseline="0" dirty="0" smtClean="0"/>
              <a:t> sincera e voltada para o bem, recebemos a visita de bons Espíritos, que vêm ao nosso encontro. Quando assim procedemos, deixamos nosso campo mental aberto para as boas </a:t>
            </a:r>
            <a:r>
              <a:rPr lang="pt-BR" baseline="0" dirty="0" err="1" smtClean="0"/>
              <a:t>influenciações</a:t>
            </a:r>
            <a:r>
              <a:rPr lang="pt-BR" baseline="0" dirty="0" smtClean="0"/>
              <a:t> e podemos receber aconselhamentos que nos auxiliarão a resolver nossas dificuldades. Durante a prece, também podemos receber dos bons Espíritos, energias que nos revigorarão e nos auxiliarão no tratamento de enfermidades. </a:t>
            </a:r>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6</a:t>
            </a:fld>
            <a:endParaRPr lang="pt-BR"/>
          </a:p>
        </p:txBody>
      </p:sp>
    </p:spTree>
    <p:extLst>
      <p:ext uri="{BB962C8B-B14F-4D97-AF65-F5344CB8AC3E}">
        <p14:creationId xmlns:p14="http://schemas.microsoft.com/office/powerpoint/2010/main" val="967714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b="0" i="0" u="none" strike="noStrike" kern="1200" baseline="0" dirty="0" smtClean="0">
                <a:solidFill>
                  <a:schemeClr val="tx1"/>
                </a:solidFill>
                <a:latin typeface="+mn-lt"/>
                <a:ea typeface="+mn-ea"/>
                <a:cs typeface="+mn-cs"/>
              </a:rPr>
              <a:t>“</a:t>
            </a:r>
            <a:r>
              <a:rPr lang="pt-BR" sz="1200" b="0" i="0" u="none" strike="noStrike" kern="1200" baseline="0" dirty="0" smtClean="0">
                <a:solidFill>
                  <a:schemeClr val="tx1"/>
                </a:solidFill>
                <a:latin typeface="+mn-lt"/>
                <a:ea typeface="+mn-ea"/>
                <a:cs typeface="+mn-cs"/>
              </a:rPr>
              <a:t>A prece impulsiona as recônditas energias do coração, libertando-as com as imagens de nosso desejo, por intermédio da força viva e plasticizante do pensamento, imagens essas que, ascendendo às Esferas Superiores, tocam as inteligências visíveis ou invisíveis que nos rodeiam, pelas quais comumente recebemos as respostas do Plano Divino, porquanto o Pai Todo-Bondoso se manifesta igualmente pelos filhos que se fazem bons</a:t>
            </a:r>
            <a:r>
              <a:rPr lang="pt-BR" sz="1200" b="0" i="0" u="none" strike="noStrike" kern="1200" baseline="0" dirty="0" smtClean="0">
                <a:solidFill>
                  <a:schemeClr val="tx1"/>
                </a:solidFill>
                <a:latin typeface="+mn-lt"/>
                <a:ea typeface="+mn-ea"/>
                <a:cs typeface="+mn-cs"/>
              </a:rPr>
              <a:t>. [...]” </a:t>
            </a:r>
            <a:r>
              <a:rPr lang="pt-BR" sz="1200" b="0" i="0" u="none" strike="noStrike" kern="1200" baseline="0" dirty="0" smtClean="0">
                <a:solidFill>
                  <a:schemeClr val="tx1"/>
                </a:solidFill>
                <a:latin typeface="+mn-lt"/>
                <a:ea typeface="+mn-ea"/>
                <a:cs typeface="+mn-cs"/>
              </a:rPr>
              <a:t>(EMMANUEL. </a:t>
            </a:r>
            <a:r>
              <a:rPr lang="pt-BR" sz="1200" b="0" i="1" u="none" strike="noStrike" kern="1200" baseline="0" dirty="0" smtClean="0">
                <a:solidFill>
                  <a:schemeClr val="tx1"/>
                </a:solidFill>
                <a:latin typeface="+mn-lt"/>
                <a:ea typeface="+mn-ea"/>
                <a:cs typeface="+mn-cs"/>
              </a:rPr>
              <a:t>Pensamento e vida, </a:t>
            </a:r>
            <a:r>
              <a:rPr lang="pt-BR" sz="1200" b="0" i="0" u="none" strike="noStrike" kern="1200" baseline="0" dirty="0" smtClean="0">
                <a:solidFill>
                  <a:schemeClr val="tx1"/>
                </a:solidFill>
                <a:latin typeface="+mn-lt"/>
                <a:ea typeface="+mn-ea"/>
                <a:cs typeface="+mn-cs"/>
              </a:rPr>
              <a:t>cap. 26)</a:t>
            </a:r>
            <a:endParaRPr lang="pt-BR" baseline="0" dirty="0" smtClean="0"/>
          </a:p>
          <a:p>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7</a:t>
            </a:fld>
            <a:endParaRPr lang="pt-BR"/>
          </a:p>
        </p:txBody>
      </p:sp>
    </p:spTree>
    <p:extLst>
      <p:ext uri="{BB962C8B-B14F-4D97-AF65-F5344CB8AC3E}">
        <p14:creationId xmlns:p14="http://schemas.microsoft.com/office/powerpoint/2010/main" val="863630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O</a:t>
            </a:r>
            <a:r>
              <a:rPr lang="pt-BR" baseline="0" dirty="0" smtClean="0"/>
              <a:t> Espiritismo nos ajuda a compreender como uma prece “chega” até os bons espíritos e até Deus. </a:t>
            </a:r>
            <a:r>
              <a:rPr lang="pt-BR" baseline="0" dirty="0" smtClean="0"/>
              <a:t>O </a:t>
            </a:r>
            <a:r>
              <a:rPr lang="pt-BR" baseline="0" dirty="0" smtClean="0"/>
              <a:t>espírito direciona os seus pensamentos, por meio do fluido cósmico universal, até que atinja seu fim. Emmanuel, no livro Pensamento e Vida, trata sobre a necessidade desse direcionamento do pensamento e da importância da vontade do espírito que ora</a:t>
            </a:r>
            <a:r>
              <a:rPr lang="pt-BR" baseline="0" dirty="0" smtClean="0"/>
              <a:t>.</a:t>
            </a:r>
            <a:endParaRPr lang="pt-BR" baseline="0" dirty="0" smtClean="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8</a:t>
            </a:fld>
            <a:endParaRPr lang="pt-BR"/>
          </a:p>
        </p:txBody>
      </p:sp>
    </p:spTree>
    <p:extLst>
      <p:ext uri="{BB962C8B-B14F-4D97-AF65-F5344CB8AC3E}">
        <p14:creationId xmlns:p14="http://schemas.microsoft.com/office/powerpoint/2010/main" val="3590256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Após compreendermos como se dá ação da prece, é importante ressaltar que cada oração que fazemos será direcionada a um</a:t>
            </a:r>
            <a:r>
              <a:rPr lang="pt-BR" baseline="0" dirty="0" smtClean="0"/>
              <a:t> espírito encarnado ou desencarnado que conosco sintonizar. André Luiz, no livro Nosso Lar, diante de uma situação de dificuldade quando na Terra, eleva o pensamento em prece e esta chega até Nosso Lar, colônia do plano espiritual, sendo ouvida por Narcisa, uma amiga que vai ao seu socorro. Nesta obra, há também relatos do autor espiritual sobre o uso da prece no </a:t>
            </a:r>
            <a:r>
              <a:rPr lang="pt-BR" b="0" baseline="0" dirty="0" smtClean="0"/>
              <a:t>socorro dos espíritos sofredores em zonas </a:t>
            </a:r>
            <a:r>
              <a:rPr lang="pt-BR" b="0" baseline="0" dirty="0" err="1" smtClean="0"/>
              <a:t>umbralinas</a:t>
            </a:r>
            <a:r>
              <a:rPr lang="pt-BR" b="0" baseline="0" dirty="0" smtClean="0"/>
              <a:t>, no tratamento de espíritos desequilibrados internados na colônia e no seu próprio tratamento e refazimento.  André Luiz, no capítulo 8, desta mesma obra, relata que há inclusive um setor da colônia destinado a fazer a triagem de todas as preces.</a:t>
            </a:r>
          </a:p>
          <a:p>
            <a:pPr algn="just"/>
            <a:endParaRPr lang="pt-BR" b="0" baseline="0" dirty="0" smtClean="0"/>
          </a:p>
          <a:p>
            <a:pPr algn="just"/>
            <a:r>
              <a:rPr lang="pt-BR" b="0" baseline="0" dirty="0" smtClean="0"/>
              <a:t>“</a:t>
            </a:r>
            <a:r>
              <a:rPr lang="pt-BR" sz="1200" b="0" i="0" u="none" strike="noStrike" kern="1200" baseline="0" dirty="0" smtClean="0">
                <a:solidFill>
                  <a:schemeClr val="tx1"/>
                </a:solidFill>
                <a:latin typeface="+mn-lt"/>
                <a:ea typeface="+mn-ea"/>
                <a:cs typeface="+mn-cs"/>
              </a:rPr>
              <a:t>- Estamos no local do Ministério do Auxílio. Tudo o que vemos, edifícios, casas residenciais, representa instituições e abrigos adequados à tarefa de nossa jurisdição. Orientadores, operários e outros serviçais da missão residem aqui. Nesta zona, atende-se a doentes, </a:t>
            </a:r>
            <a:r>
              <a:rPr lang="pt-BR" sz="1200" b="1" i="0" u="none" strike="noStrike" kern="1200" baseline="0" dirty="0" smtClean="0">
                <a:solidFill>
                  <a:schemeClr val="tx1"/>
                </a:solidFill>
                <a:latin typeface="+mn-lt"/>
                <a:ea typeface="+mn-ea"/>
                <a:cs typeface="+mn-cs"/>
              </a:rPr>
              <a:t>ouvem-se rogativas, selecionam-se preces, </a:t>
            </a:r>
            <a:r>
              <a:rPr lang="pt-BR" sz="1200" b="0" i="0" u="none" strike="noStrike" kern="1200" baseline="0" dirty="0" smtClean="0">
                <a:solidFill>
                  <a:schemeClr val="tx1"/>
                </a:solidFill>
                <a:latin typeface="+mn-lt"/>
                <a:ea typeface="+mn-ea"/>
                <a:cs typeface="+mn-cs"/>
              </a:rPr>
              <a:t>preparam-se reencarnações terrenas, organizam-se turmas de socorro aos habitantes do Umbral, ou aos que choram na Terra, estudam-se soluções para todos os processos que se prendem ao sofrimento.”</a:t>
            </a:r>
            <a:endParaRPr lang="pt-BR" b="0"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9</a:t>
            </a:fld>
            <a:endParaRPr lang="pt-BR"/>
          </a:p>
        </p:txBody>
      </p:sp>
    </p:spTree>
    <p:extLst>
      <p:ext uri="{BB962C8B-B14F-4D97-AF65-F5344CB8AC3E}">
        <p14:creationId xmlns:p14="http://schemas.microsoft.com/office/powerpoint/2010/main" val="2882823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Por</a:t>
            </a:r>
            <a:r>
              <a:rPr lang="pt-BR" baseline="0" dirty="0" smtClean="0"/>
              <a:t> meio da prece, movimentamos energias que chegarão a um destinatário. Daí podemos afirmar, que para toda ação, há uma reação. Portanto, nenhuma prece ficará sem ser ouvida, mesmo aquelas que não são direcionadas para o bem. Mas devemos compreender que neste último caso, possivelmente não serão atendidas, já que um dos objetivos de se orar é buscar auxílio para si e para outras pessoas.</a:t>
            </a:r>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10</a:t>
            </a:fld>
            <a:endParaRPr lang="pt-BR"/>
          </a:p>
        </p:txBody>
      </p:sp>
    </p:spTree>
    <p:extLst>
      <p:ext uri="{BB962C8B-B14F-4D97-AF65-F5344CB8AC3E}">
        <p14:creationId xmlns:p14="http://schemas.microsoft.com/office/powerpoint/2010/main" val="2929469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dirty="0" smtClean="0"/>
              <a:t>A prece também nos auxilia</a:t>
            </a:r>
            <a:r>
              <a:rPr lang="pt-BR" baseline="0" dirty="0" smtClean="0"/>
              <a:t> no tratamento de enfermidades físicas e de obsessões, porque nos auxilia a nos harmonizarmos. Uma vez que as obsessões se instalam em nós devido as nossas falhas de caráter, quando oramos e nos mantemos vigilantes, nos resguardamos de </a:t>
            </a:r>
            <a:r>
              <a:rPr lang="pt-BR" baseline="0" dirty="0" err="1" smtClean="0"/>
              <a:t>influenciações</a:t>
            </a:r>
            <a:r>
              <a:rPr lang="pt-BR" baseline="0" dirty="0" smtClean="0"/>
              <a:t> perniciosas.</a:t>
            </a:r>
          </a:p>
          <a:p>
            <a:pPr algn="just"/>
            <a:endParaRPr lang="pt-BR" baseline="0" dirty="0" smtClean="0"/>
          </a:p>
          <a:p>
            <a:pPr algn="just"/>
            <a:r>
              <a:rPr lang="pt-BR" baseline="0" dirty="0" smtClean="0"/>
              <a:t>Observar a imagem e lembrar aos ouvintes que fazemos escolhas que podem nos trazer “dias ensolarados” ou “tempestades”. Em outras palavras, podemos escolher que tipo de vida queremos levar, se viveremos de forma desequilibrada ou com equilíbrio, buscando nossa renovação íntima.</a:t>
            </a:r>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11</a:t>
            </a:fld>
            <a:endParaRPr lang="pt-BR"/>
          </a:p>
        </p:txBody>
      </p:sp>
    </p:spTree>
    <p:extLst>
      <p:ext uri="{BB962C8B-B14F-4D97-AF65-F5344CB8AC3E}">
        <p14:creationId xmlns:p14="http://schemas.microsoft.com/office/powerpoint/2010/main" val="4148573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Não</a:t>
            </a:r>
            <a:r>
              <a:rPr lang="pt-BR" baseline="0" dirty="0" smtClean="0"/>
              <a:t> existe uma fórmula ou uma padronização que se deve seguir para orarmos. A melhor prece é, em síntese, aquela que vem do coração.</a:t>
            </a:r>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12</a:t>
            </a:fld>
            <a:endParaRPr lang="pt-BR"/>
          </a:p>
        </p:txBody>
      </p:sp>
    </p:spTree>
    <p:extLst>
      <p:ext uri="{BB962C8B-B14F-4D97-AF65-F5344CB8AC3E}">
        <p14:creationId xmlns:p14="http://schemas.microsoft.com/office/powerpoint/2010/main" val="2906623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oração não resolve</a:t>
            </a:r>
            <a:r>
              <a:rPr lang="pt-BR" baseline="0" dirty="0" smtClean="0"/>
              <a:t> todos os nossos problemas, mas nos coloca em condições de equilíbrio para buscar as melhores soluções.  Emmanuel nos esclarece,</a:t>
            </a:r>
          </a:p>
          <a:p>
            <a:endParaRPr lang="pt-BR" baseline="0" dirty="0" smtClean="0"/>
          </a:p>
          <a:p>
            <a:pPr algn="just"/>
            <a:r>
              <a:rPr lang="pt-BR" baseline="0" dirty="0" smtClean="0"/>
              <a:t>“</a:t>
            </a:r>
            <a:r>
              <a:rPr lang="pt-BR" dirty="0" smtClean="0"/>
              <a:t>A </a:t>
            </a:r>
            <a:r>
              <a:rPr lang="pt-BR" b="0" dirty="0" smtClean="0"/>
              <a:t>prece</a:t>
            </a:r>
            <a:r>
              <a:rPr lang="pt-BR" dirty="0" smtClean="0"/>
              <a:t> não poderá afastar os dissabores e as lições proveitosas da amargura, constantes do mapa de serviços que cada Espírito deve prestar na sua tarefa terrena, mas deve ser cultivada no intimo, como a luz que se acende para o caminho tenebroso, ou mantida no coração como o alimento indispensável que se prepara, de modo a satisfazer à necessidade própria, na jornada longa e difícil, porquanto a </a:t>
            </a:r>
            <a:r>
              <a:rPr lang="pt-BR" b="0" dirty="0" smtClean="0"/>
              <a:t>oração sincera </a:t>
            </a:r>
            <a:r>
              <a:rPr lang="pt-BR" dirty="0" smtClean="0"/>
              <a:t>estabelece a vigilância e constitui o maior fator de resistência moral, no centro das provações mais escabrosas e mais rudes. (</a:t>
            </a:r>
            <a:r>
              <a:rPr lang="pt-BR" b="0" dirty="0" smtClean="0"/>
              <a:t>EMMANUEL.</a:t>
            </a:r>
            <a:r>
              <a:rPr lang="pt-BR" b="1" dirty="0" smtClean="0"/>
              <a:t> </a:t>
            </a:r>
            <a:r>
              <a:rPr lang="pt-BR" b="0" i="1" dirty="0" smtClean="0"/>
              <a:t>Pensamento</a:t>
            </a:r>
            <a:r>
              <a:rPr lang="pt-BR" b="0" i="1" baseline="0" dirty="0" smtClean="0"/>
              <a:t> de Emmanuel, </a:t>
            </a:r>
            <a:r>
              <a:rPr lang="pt-BR" b="0" i="0" baseline="0" dirty="0" smtClean="0"/>
              <a:t>lição “Eficácia da prece”).</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F9B6785D-77A9-4838-910F-03194E5D24DB}" type="slidenum">
              <a:rPr lang="pt-BR" smtClean="0"/>
              <a:t>13</a:t>
            </a:fld>
            <a:endParaRPr lang="pt-BR"/>
          </a:p>
        </p:txBody>
      </p:sp>
    </p:spTree>
    <p:extLst>
      <p:ext uri="{BB962C8B-B14F-4D97-AF65-F5344CB8AC3E}">
        <p14:creationId xmlns:p14="http://schemas.microsoft.com/office/powerpoint/2010/main" val="2302202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7" name="Imagem 6"/>
          <p:cNvPicPr>
            <a:picLocks noChangeAspect="1"/>
          </p:cNvPicPr>
          <p:nvPr userDrawn="1"/>
        </p:nvPicPr>
        <p:blipFill rotWithShape="1">
          <a:blip r:embed="rId2"/>
          <a:srcRect r="10867"/>
          <a:stretch/>
        </p:blipFill>
        <p:spPr>
          <a:xfrm flipH="1">
            <a:off x="0" y="0"/>
            <a:ext cx="9144000" cy="6858000"/>
          </a:xfrm>
          <a:prstGeom prst="rect">
            <a:avLst/>
          </a:prstGeom>
        </p:spPr>
      </p:pic>
      <p:sp>
        <p:nvSpPr>
          <p:cNvPr id="2" name="Title 1"/>
          <p:cNvSpPr>
            <a:spLocks noGrp="1"/>
          </p:cNvSpPr>
          <p:nvPr>
            <p:ph type="ctrTitle"/>
          </p:nvPr>
        </p:nvSpPr>
        <p:spPr>
          <a:xfrm>
            <a:off x="278087" y="833582"/>
            <a:ext cx="3797300" cy="2387600"/>
          </a:xfrm>
        </p:spPr>
        <p:txBody>
          <a:bodyPr anchor="b">
            <a:normAutofit/>
          </a:bodyPr>
          <a:lstStyle>
            <a:lvl1pPr algn="l">
              <a:defRPr sz="4800">
                <a:latin typeface="Georgia" charset="0"/>
                <a:ea typeface="Georgia" charset="0"/>
                <a:cs typeface="Georgia" charset="0"/>
              </a:defRPr>
            </a:lvl1pPr>
          </a:lstStyle>
          <a:p>
            <a:r>
              <a:rPr lang="pt-BR" smtClean="0"/>
              <a:t>Clique para editar o título mestre</a:t>
            </a:r>
            <a:endParaRPr lang="en-US" dirty="0"/>
          </a:p>
        </p:txBody>
      </p:sp>
      <p:sp>
        <p:nvSpPr>
          <p:cNvPr id="3" name="Subtitle 2"/>
          <p:cNvSpPr>
            <a:spLocks noGrp="1"/>
          </p:cNvSpPr>
          <p:nvPr>
            <p:ph type="subTitle" idx="1"/>
          </p:nvPr>
        </p:nvSpPr>
        <p:spPr>
          <a:xfrm>
            <a:off x="278087" y="3221182"/>
            <a:ext cx="3797300" cy="1655762"/>
          </a:xfrm>
        </p:spPr>
        <p:txBody>
          <a:bodyPr/>
          <a:lstStyle>
            <a:lvl1pPr marL="0" indent="0" algn="l">
              <a:buNone/>
              <a:defRPr sz="2400">
                <a:solidFill>
                  <a:schemeClr val="tx1">
                    <a:lumMod val="65000"/>
                    <a:lumOff val="35000"/>
                  </a:schemeClr>
                </a:solidFill>
                <a:latin typeface="Avenir Next" charset="0"/>
                <a:ea typeface="Avenir Next" charset="0"/>
                <a:cs typeface="Avenir Nex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Retângulo 3"/>
          <p:cNvSpPr/>
          <p:nvPr userDrawn="1"/>
        </p:nvSpPr>
        <p:spPr>
          <a:xfrm>
            <a:off x="0" y="5780314"/>
            <a:ext cx="9144000" cy="1077686"/>
          </a:xfrm>
          <a:prstGeom prst="rect">
            <a:avLst/>
          </a:prstGeom>
          <a:gradFill>
            <a:gsLst>
              <a:gs pos="0">
                <a:schemeClr val="bg1">
                  <a:alpha val="0"/>
                </a:schemeClr>
              </a:gs>
              <a:gs pos="100000">
                <a:schemeClr val="bg1">
                  <a:alpha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003047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65000"/>
                    <a:lumOff val="35000"/>
                  </a:schemeClr>
                </a:solidFill>
                <a:effectLst/>
                <a:latin typeface="Georgia" charset="0"/>
                <a:ea typeface="Georgia" charset="0"/>
                <a:cs typeface="Georgia" charset="0"/>
              </a:defRPr>
            </a:lvl1pPr>
          </a:lstStyle>
          <a:p>
            <a:r>
              <a:rPr lang="pt-BR" smtClean="0"/>
              <a:t>Clique para editar o título mestre</a:t>
            </a:r>
            <a:endParaRPr lang="en-US" dirty="0"/>
          </a:p>
        </p:txBody>
      </p:sp>
      <p:sp>
        <p:nvSpPr>
          <p:cNvPr id="3" name="Content Placeholder 2"/>
          <p:cNvSpPr>
            <a:spLocks noGrp="1"/>
          </p:cNvSpPr>
          <p:nvPr>
            <p:ph idx="1"/>
          </p:nvPr>
        </p:nvSpPr>
        <p:spPr>
          <a:xfrm>
            <a:off x="2075543" y="1811111"/>
            <a:ext cx="6715578" cy="4633232"/>
          </a:xfrm>
        </p:spPr>
        <p:txBody>
          <a:bodyPr/>
          <a:lstStyle>
            <a:lvl1pPr marL="319088" indent="-319088" algn="just">
              <a:lnSpc>
                <a:spcPct val="100000"/>
              </a:lnSpc>
              <a:spcBef>
                <a:spcPts val="900"/>
              </a:spcBef>
              <a:buFont typeface="Arial" charset="0"/>
              <a:buChar char="•"/>
              <a:tabLst/>
              <a:defRPr>
                <a:solidFill>
                  <a:schemeClr val="bg2">
                    <a:lumMod val="25000"/>
                  </a:schemeClr>
                </a:solidFill>
              </a:defRPr>
            </a:lvl1pPr>
            <a:lvl2pPr marL="577850" indent="-258763" algn="just">
              <a:lnSpc>
                <a:spcPct val="100000"/>
              </a:lnSpc>
              <a:spcBef>
                <a:spcPts val="600"/>
              </a:spcBef>
              <a:buFont typeface="Arial" charset="0"/>
              <a:buChar char="•"/>
              <a:tabLst/>
              <a:defRPr>
                <a:solidFill>
                  <a:schemeClr val="tx1">
                    <a:lumMod val="65000"/>
                    <a:lumOff val="35000"/>
                  </a:schemeClr>
                </a:solidFill>
              </a:defRPr>
            </a:lvl2pPr>
            <a:lvl3pPr marL="846138" indent="-268288" algn="just">
              <a:lnSpc>
                <a:spcPct val="100000"/>
              </a:lnSpc>
              <a:buFont typeface="Arial" charset="0"/>
              <a:buChar char="•"/>
              <a:tabLst/>
              <a:defRPr>
                <a:solidFill>
                  <a:schemeClr val="bg2">
                    <a:lumMod val="25000"/>
                  </a:schemeClr>
                </a:solidFill>
              </a:defRPr>
            </a:lvl3pPr>
            <a:lvl4pPr marL="1114425" indent="-268288" algn="just">
              <a:lnSpc>
                <a:spcPct val="100000"/>
              </a:lnSpc>
              <a:spcBef>
                <a:spcPts val="400"/>
              </a:spcBef>
              <a:buFont typeface="Arial" charset="0"/>
              <a:buChar char="•"/>
              <a:tabLst/>
              <a:defRPr>
                <a:solidFill>
                  <a:schemeClr val="bg2">
                    <a:lumMod val="25000"/>
                  </a:schemeClr>
                </a:solidFill>
              </a:defRPr>
            </a:lvl4pPr>
            <a:lvl5pPr marL="360363" indent="0" algn="r">
              <a:lnSpc>
                <a:spcPct val="100000"/>
              </a:lnSpc>
              <a:spcBef>
                <a:spcPts val="600"/>
              </a:spcBef>
              <a:spcAft>
                <a:spcPts val="1200"/>
              </a:spcAft>
              <a:buNone/>
              <a:tabLst/>
              <a:defRPr sz="1400">
                <a:solidFill>
                  <a:schemeClr val="tx1">
                    <a:lumMod val="50000"/>
                    <a:lumOff val="50000"/>
                  </a:schemeClr>
                </a:solidFill>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Tree>
    <p:extLst>
      <p:ext uri="{BB962C8B-B14F-4D97-AF65-F5344CB8AC3E}">
        <p14:creationId xmlns:p14="http://schemas.microsoft.com/office/powerpoint/2010/main" val="32579542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pt-B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7392967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pt-B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21622337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pt-BR"/>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21919483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pt-BR"/>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10615447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pt-BR"/>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30197014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pt-B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2230221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pt-B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33718062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pt-B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36907760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335A3BA-513F-4845-9C05-F9E59AB43143}" type="datetimeFigureOut">
              <a:rPr lang="pt-BR" smtClean="0"/>
              <a:t>18/02/17</a:t>
            </a:fld>
            <a:endParaRPr lang="pt-B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pt-B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126FEF4-0D5D-403E-A024-66F88CB9ACCC}" type="slidenum">
              <a:rPr lang="pt-BR" smtClean="0"/>
              <a:t>‹n.º›</a:t>
            </a:fld>
            <a:endParaRPr lang="pt-BR"/>
          </a:p>
        </p:txBody>
      </p:sp>
    </p:spTree>
    <p:extLst>
      <p:ext uri="{BB962C8B-B14F-4D97-AF65-F5344CB8AC3E}">
        <p14:creationId xmlns:p14="http://schemas.microsoft.com/office/powerpoint/2010/main" val="17106829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5543" y="336097"/>
            <a:ext cx="6715578" cy="1325563"/>
          </a:xfrm>
          <a:prstGeom prst="rect">
            <a:avLst/>
          </a:prstGeom>
        </p:spPr>
        <p:txBody>
          <a:bodyPr vert="horz" lIns="91440" tIns="45720" rIns="91440" bIns="45720" rtlCol="0" anchor="ctr">
            <a:normAutofit/>
          </a:bodyPr>
          <a:lstStyle/>
          <a:p>
            <a:r>
              <a:rPr lang="pt-BR" dirty="0" smtClean="0"/>
              <a:t>Clique para editar o título mestre</a:t>
            </a:r>
            <a:endParaRPr lang="en-US" dirty="0"/>
          </a:p>
        </p:txBody>
      </p:sp>
      <p:sp>
        <p:nvSpPr>
          <p:cNvPr id="3" name="Text Placeholder 2"/>
          <p:cNvSpPr>
            <a:spLocks noGrp="1"/>
          </p:cNvSpPr>
          <p:nvPr>
            <p:ph type="body" idx="1"/>
          </p:nvPr>
        </p:nvSpPr>
        <p:spPr>
          <a:xfrm>
            <a:off x="2075543" y="1811111"/>
            <a:ext cx="6715578" cy="4821918"/>
          </a:xfrm>
          <a:prstGeom prst="rect">
            <a:avLst/>
          </a:prstGeom>
        </p:spPr>
        <p:txBody>
          <a:bodyPr vert="horz" lIns="91440" tIns="45720" rIns="91440" bIns="45720" rtlCol="0">
            <a:normAutofit/>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pic>
        <p:nvPicPr>
          <p:cNvPr id="10" name="Imagem 9"/>
          <p:cNvPicPr>
            <a:picLocks noChangeAspect="1"/>
          </p:cNvPicPr>
          <p:nvPr userDrawn="1"/>
        </p:nvPicPr>
        <p:blipFill rotWithShape="1">
          <a:blip r:embed="rId13"/>
          <a:srcRect l="34710" r="47013"/>
          <a:stretch/>
        </p:blipFill>
        <p:spPr>
          <a:xfrm>
            <a:off x="1" y="0"/>
            <a:ext cx="1872343" cy="6858000"/>
          </a:xfrm>
          <a:prstGeom prst="rect">
            <a:avLst/>
          </a:prstGeom>
        </p:spPr>
      </p:pic>
      <p:sp>
        <p:nvSpPr>
          <p:cNvPr id="14" name="Retângulo 13"/>
          <p:cNvSpPr/>
          <p:nvPr userDrawn="1"/>
        </p:nvSpPr>
        <p:spPr>
          <a:xfrm>
            <a:off x="0" y="6633029"/>
            <a:ext cx="9144000" cy="22497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p:cNvSpPr/>
          <p:nvPr userDrawn="1"/>
        </p:nvSpPr>
        <p:spPr>
          <a:xfrm>
            <a:off x="0" y="6531429"/>
            <a:ext cx="9144000" cy="1016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4271652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Georgia" charset="0"/>
          <a:ea typeface="Georgia" charset="0"/>
          <a:cs typeface="Georgia"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charset="0"/>
          <a:ea typeface="Avenir Next" charset="0"/>
          <a:cs typeface="Avenir Next"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Next" charset="0"/>
          <a:ea typeface="Avenir Next" charset="0"/>
          <a:cs typeface="Avenir Next"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charset="0"/>
          <a:ea typeface="Avenir Next" charset="0"/>
          <a:cs typeface="Avenir Next"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harset="0"/>
          <a:ea typeface="Avenir Next" charset="0"/>
          <a:cs typeface="Avenir Next"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harset="0"/>
          <a:ea typeface="Avenir Next" charset="0"/>
          <a:cs typeface="Avenir N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78086" y="833582"/>
            <a:ext cx="4139367" cy="2387600"/>
          </a:xfrm>
        </p:spPr>
        <p:txBody>
          <a:bodyPr/>
          <a:lstStyle/>
          <a:p>
            <a:r>
              <a:rPr lang="pt-BR" sz="4000" dirty="0" smtClean="0"/>
              <a:t>O poder transformador </a:t>
            </a:r>
            <a:r>
              <a:rPr lang="pt-BR" dirty="0" smtClean="0"/>
              <a:t>da prece</a:t>
            </a:r>
            <a:endParaRPr lang="pt-BR" dirty="0"/>
          </a:p>
        </p:txBody>
      </p:sp>
      <p:sp>
        <p:nvSpPr>
          <p:cNvPr id="3" name="Subtítulo 2"/>
          <p:cNvSpPr>
            <a:spLocks noGrp="1"/>
          </p:cNvSpPr>
          <p:nvPr>
            <p:ph type="subTitle" idx="1"/>
          </p:nvPr>
        </p:nvSpPr>
        <p:spPr>
          <a:xfrm>
            <a:off x="278087" y="3221182"/>
            <a:ext cx="4139366" cy="1655762"/>
          </a:xfrm>
        </p:spPr>
        <p:txBody>
          <a:bodyPr/>
          <a:lstStyle/>
          <a:p>
            <a:r>
              <a:rPr lang="pt-BR" smtClean="0"/>
              <a:t>Entendendo o tratamento espiritual</a:t>
            </a:r>
            <a:endParaRPr lang="pt-BR" dirty="0"/>
          </a:p>
        </p:txBody>
      </p:sp>
      <p:sp>
        <p:nvSpPr>
          <p:cNvPr id="5" name="Subtítulo 2"/>
          <p:cNvSpPr txBox="1">
            <a:spLocks/>
          </p:cNvSpPr>
          <p:nvPr/>
        </p:nvSpPr>
        <p:spPr>
          <a:xfrm>
            <a:off x="278087" y="5798935"/>
            <a:ext cx="4139366" cy="840124"/>
          </a:xfrm>
          <a:prstGeom prst="rect">
            <a:avLst/>
          </a:prstGeom>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pt-BR" sz="1400" dirty="0" smtClean="0">
                <a:solidFill>
                  <a:schemeClr val="tx1">
                    <a:lumMod val="50000"/>
                    <a:lumOff val="50000"/>
                  </a:schemeClr>
                </a:solidFill>
                <a:latin typeface="Avenir Next" charset="0"/>
                <a:ea typeface="Avenir Next" charset="0"/>
                <a:cs typeface="Avenir Next" charset="0"/>
              </a:rPr>
              <a:t>Grupo Espírita </a:t>
            </a:r>
            <a:r>
              <a:rPr lang="pt-BR" sz="1400" dirty="0" err="1" smtClean="0">
                <a:solidFill>
                  <a:schemeClr val="tx1">
                    <a:lumMod val="50000"/>
                    <a:lumOff val="50000"/>
                  </a:schemeClr>
                </a:solidFill>
                <a:latin typeface="Avenir Next" charset="0"/>
                <a:ea typeface="Avenir Next" charset="0"/>
                <a:cs typeface="Avenir Next" charset="0"/>
              </a:rPr>
              <a:t>Guillon</a:t>
            </a:r>
            <a:r>
              <a:rPr lang="pt-BR" sz="1400" dirty="0" smtClean="0">
                <a:solidFill>
                  <a:schemeClr val="tx1">
                    <a:lumMod val="50000"/>
                    <a:lumOff val="50000"/>
                  </a:schemeClr>
                </a:solidFill>
                <a:latin typeface="Avenir Next" charset="0"/>
                <a:ea typeface="Avenir Next" charset="0"/>
                <a:cs typeface="Avenir Next" charset="0"/>
              </a:rPr>
              <a:t> Ribeiro</a:t>
            </a:r>
          </a:p>
          <a:p>
            <a:pPr algn="l">
              <a:lnSpc>
                <a:spcPct val="100000"/>
              </a:lnSpc>
              <a:spcBef>
                <a:spcPts val="0"/>
              </a:spcBef>
            </a:pPr>
            <a:r>
              <a:rPr lang="pt-BR" sz="1400" dirty="0" smtClean="0">
                <a:solidFill>
                  <a:schemeClr val="tx1">
                    <a:lumMod val="50000"/>
                    <a:lumOff val="50000"/>
                  </a:schemeClr>
                </a:solidFill>
                <a:latin typeface="Avenir Next" charset="0"/>
                <a:ea typeface="Avenir Next" charset="0"/>
                <a:cs typeface="Avenir Next" charset="0"/>
              </a:rPr>
              <a:t>Escola de Evangelização de Pacientes</a:t>
            </a:r>
            <a:endParaRPr lang="pt-BR" sz="1400" dirty="0">
              <a:solidFill>
                <a:schemeClr val="tx1">
                  <a:lumMod val="50000"/>
                  <a:lumOff val="50000"/>
                </a:schemeClr>
              </a:solidFill>
              <a:latin typeface="Avenir Next" charset="0"/>
              <a:ea typeface="Avenir Next" charset="0"/>
              <a:cs typeface="Avenir Next" charset="0"/>
            </a:endParaRPr>
          </a:p>
        </p:txBody>
      </p:sp>
    </p:spTree>
    <p:extLst>
      <p:ext uri="{BB962C8B-B14F-4D97-AF65-F5344CB8AC3E}">
        <p14:creationId xmlns:p14="http://schemas.microsoft.com/office/powerpoint/2010/main" val="10628310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Vigiai e orai</a:t>
            </a:r>
            <a:endParaRPr lang="pt-BR" dirty="0"/>
          </a:p>
        </p:txBody>
      </p:sp>
      <p:sp>
        <p:nvSpPr>
          <p:cNvPr id="3" name="Espaço Reservado para Conteúdo 2"/>
          <p:cNvSpPr>
            <a:spLocks noGrp="1"/>
          </p:cNvSpPr>
          <p:nvPr>
            <p:ph idx="1"/>
          </p:nvPr>
        </p:nvSpPr>
        <p:spPr>
          <a:xfrm>
            <a:off x="2075543" y="1811111"/>
            <a:ext cx="6715578" cy="1666185"/>
          </a:xfrm>
        </p:spPr>
        <p:txBody>
          <a:bodyPr/>
          <a:lstStyle/>
          <a:p>
            <a:r>
              <a:rPr lang="pt-BR" dirty="0" smtClean="0"/>
              <a:t>“Vigiai e orai, afim de que não entreis em tentação. O Espírito, na verdade está pronto, mas a carne é fraca.”</a:t>
            </a:r>
          </a:p>
          <a:p>
            <a:pPr lvl="4"/>
            <a:r>
              <a:rPr lang="pt-BR" dirty="0" smtClean="0"/>
              <a:t>(Marcos 14:38)</a:t>
            </a:r>
            <a:endParaRPr lang="pt-BR" dirty="0"/>
          </a:p>
        </p:txBody>
      </p:sp>
      <p:pic>
        <p:nvPicPr>
          <p:cNvPr id="5" name="Imagem 4"/>
          <p:cNvPicPr>
            <a:picLocks noChangeAspect="1"/>
          </p:cNvPicPr>
          <p:nvPr/>
        </p:nvPicPr>
        <p:blipFill>
          <a:blip r:embed="rId3"/>
          <a:stretch>
            <a:fillRect/>
          </a:stretch>
        </p:blipFill>
        <p:spPr>
          <a:xfrm>
            <a:off x="3518615" y="3587391"/>
            <a:ext cx="3829434" cy="27305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540695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que é prece?</a:t>
            </a:r>
            <a:endParaRPr lang="pt-BR" dirty="0"/>
          </a:p>
        </p:txBody>
      </p:sp>
      <p:sp>
        <p:nvSpPr>
          <p:cNvPr id="3" name="Espaço Reservado para Conteúdo 2"/>
          <p:cNvSpPr>
            <a:spLocks noGrp="1"/>
          </p:cNvSpPr>
          <p:nvPr>
            <p:ph idx="1"/>
          </p:nvPr>
        </p:nvSpPr>
        <p:spPr/>
        <p:txBody>
          <a:bodyPr/>
          <a:lstStyle/>
          <a:p>
            <a:r>
              <a:rPr lang="pt-BR" dirty="0" smtClean="0"/>
              <a:t>“A  prece é um ato de adoração. Orar a Deus é pensar Nele; é aproximar-se Dele; é pôr-se em comunicação com Ele.” </a:t>
            </a:r>
          </a:p>
          <a:p>
            <a:pPr lvl="4"/>
            <a:r>
              <a:rPr lang="pt-BR" dirty="0" smtClean="0"/>
              <a:t>(ALLAN KARDEC. </a:t>
            </a:r>
            <a:r>
              <a:rPr lang="pt-BR" i="1" dirty="0" smtClean="0"/>
              <a:t>O Livro dos Espíritos</a:t>
            </a:r>
            <a:r>
              <a:rPr lang="pt-BR" dirty="0" smtClean="0"/>
              <a:t>, </a:t>
            </a:r>
            <a:r>
              <a:rPr lang="pt-BR" dirty="0" err="1" smtClean="0"/>
              <a:t>perg</a:t>
            </a:r>
            <a:r>
              <a:rPr lang="pt-BR" dirty="0" smtClean="0"/>
              <a:t>. 659)</a:t>
            </a:r>
          </a:p>
          <a:p>
            <a:endParaRPr lang="pt-BR" dirty="0"/>
          </a:p>
        </p:txBody>
      </p:sp>
      <p:pic>
        <p:nvPicPr>
          <p:cNvPr id="4" name="Imagem 3"/>
          <p:cNvPicPr>
            <a:picLocks noChangeAspect="1"/>
          </p:cNvPicPr>
          <p:nvPr/>
        </p:nvPicPr>
        <p:blipFill>
          <a:blip r:embed="rId3"/>
          <a:stretch>
            <a:fillRect/>
          </a:stretch>
        </p:blipFill>
        <p:spPr>
          <a:xfrm>
            <a:off x="3460296" y="4069667"/>
            <a:ext cx="3946071" cy="22032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173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Para que serve a prece?</a:t>
            </a:r>
            <a:endParaRPr lang="pt-BR" dirty="0"/>
          </a:p>
        </p:txBody>
      </p:sp>
      <p:sp>
        <p:nvSpPr>
          <p:cNvPr id="3" name="Espaço Reservado para Conteúdo 2"/>
          <p:cNvSpPr>
            <a:spLocks noGrp="1"/>
          </p:cNvSpPr>
          <p:nvPr>
            <p:ph idx="1"/>
          </p:nvPr>
        </p:nvSpPr>
        <p:spPr>
          <a:xfrm>
            <a:off x="2075543" y="1811111"/>
            <a:ext cx="3449494" cy="4633232"/>
          </a:xfrm>
        </p:spPr>
        <p:txBody>
          <a:bodyPr/>
          <a:lstStyle/>
          <a:p>
            <a:r>
              <a:rPr lang="pt-BR" dirty="0" smtClean="0"/>
              <a:t>“A três coisas podemos propor-nos por meio da </a:t>
            </a:r>
            <a:r>
              <a:rPr lang="pt-BR" b="1" dirty="0" smtClean="0">
                <a:latin typeface="Avenir Next Demi Bold" charset="0"/>
                <a:ea typeface="Avenir Next Demi Bold" charset="0"/>
                <a:cs typeface="Avenir Next Demi Bold" charset="0"/>
              </a:rPr>
              <a:t>prece</a:t>
            </a:r>
            <a:r>
              <a:rPr lang="pt-BR" dirty="0" smtClean="0"/>
              <a:t>: </a:t>
            </a:r>
          </a:p>
          <a:p>
            <a:pPr lvl="1"/>
            <a:r>
              <a:rPr lang="pt-BR" dirty="0" smtClean="0"/>
              <a:t> louvar,</a:t>
            </a:r>
          </a:p>
          <a:p>
            <a:pPr lvl="1"/>
            <a:r>
              <a:rPr lang="pt-BR" dirty="0" smtClean="0"/>
              <a:t> pedir, </a:t>
            </a:r>
          </a:p>
          <a:p>
            <a:pPr lvl="1"/>
            <a:r>
              <a:rPr lang="pt-BR" dirty="0" smtClean="0"/>
              <a:t> agradecer.”</a:t>
            </a:r>
          </a:p>
          <a:p>
            <a:pPr lvl="4"/>
            <a:r>
              <a:rPr lang="pt-BR" dirty="0" smtClean="0"/>
              <a:t>(ALLAN KARDEC. </a:t>
            </a:r>
            <a:r>
              <a:rPr lang="pt-BR" i="1" dirty="0" smtClean="0"/>
              <a:t>O Livro dos Espíritos</a:t>
            </a:r>
            <a:r>
              <a:rPr lang="pt-BR" dirty="0" smtClean="0"/>
              <a:t>, </a:t>
            </a:r>
            <a:r>
              <a:rPr lang="pt-BR" dirty="0" err="1" smtClean="0"/>
              <a:t>perg</a:t>
            </a:r>
            <a:r>
              <a:rPr lang="pt-BR" dirty="0" smtClean="0"/>
              <a:t>. 659)</a:t>
            </a:r>
          </a:p>
          <a:p>
            <a:endParaRPr lang="pt-BR" dirty="0"/>
          </a:p>
        </p:txBody>
      </p:sp>
      <p:pic>
        <p:nvPicPr>
          <p:cNvPr id="4" name="Imagem 3"/>
          <p:cNvPicPr>
            <a:picLocks noChangeAspect="1"/>
          </p:cNvPicPr>
          <p:nvPr/>
        </p:nvPicPr>
        <p:blipFill rotWithShape="1">
          <a:blip r:embed="rId3"/>
          <a:srcRect l="13211" r="34326"/>
          <a:stretch/>
        </p:blipFill>
        <p:spPr>
          <a:xfrm flipH="1">
            <a:off x="6023429" y="2044392"/>
            <a:ext cx="2525486" cy="3204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311802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Como a prece deve ser feita?</a:t>
            </a:r>
            <a:endParaRPr lang="pt-BR" dirty="0"/>
          </a:p>
        </p:txBody>
      </p:sp>
      <p:sp>
        <p:nvSpPr>
          <p:cNvPr id="3" name="Espaço Reservado para Conteúdo 2"/>
          <p:cNvSpPr>
            <a:spLocks noGrp="1"/>
          </p:cNvSpPr>
          <p:nvPr>
            <p:ph idx="1"/>
          </p:nvPr>
        </p:nvSpPr>
        <p:spPr/>
        <p:txBody>
          <a:bodyPr>
            <a:normAutofit/>
          </a:bodyPr>
          <a:lstStyle/>
          <a:p>
            <a:r>
              <a:rPr lang="pt-BR" dirty="0" smtClean="0"/>
              <a:t>“A prece  tecida de </a:t>
            </a:r>
            <a:r>
              <a:rPr lang="pt-BR" b="1" dirty="0" smtClean="0">
                <a:latin typeface="Avenir Next Demi Bold" charset="0"/>
                <a:ea typeface="Avenir Next Demi Bold" charset="0"/>
                <a:cs typeface="Avenir Next Demi Bold" charset="0"/>
              </a:rPr>
              <a:t>inquietação e angústia não </a:t>
            </a:r>
            <a:r>
              <a:rPr lang="pt-BR" dirty="0" smtClean="0"/>
              <a:t>pode distanciar-se dos gritos desordenados de quem prefere a aflição e se entrega à imprudência, mas a oração tecida de </a:t>
            </a:r>
            <a:r>
              <a:rPr lang="pt-BR" b="1" dirty="0" smtClean="0">
                <a:latin typeface="Avenir Next Demi Bold" charset="0"/>
                <a:ea typeface="Avenir Next Demi Bold" charset="0"/>
                <a:cs typeface="Avenir Next Demi Bold" charset="0"/>
              </a:rPr>
              <a:t>harmonia e confiança</a:t>
            </a:r>
            <a:r>
              <a:rPr lang="pt-BR" dirty="0" smtClean="0"/>
              <a:t> é força imprimindo direção à bússola da fé viva, recompondo a paisagem em que vivemos e traçando rumos novos para a vida superior.”</a:t>
            </a:r>
          </a:p>
          <a:p>
            <a:pPr lvl="4"/>
            <a:r>
              <a:rPr lang="pt-BR" dirty="0" smtClean="0"/>
              <a:t>(EMMANUEL. </a:t>
            </a:r>
            <a:r>
              <a:rPr lang="pt-BR" i="1" dirty="0" smtClean="0"/>
              <a:t>Vinha de Luz</a:t>
            </a:r>
            <a:r>
              <a:rPr lang="pt-BR" dirty="0" smtClean="0"/>
              <a:t>, cap. 98)</a:t>
            </a:r>
          </a:p>
        </p:txBody>
      </p:sp>
    </p:spTree>
    <p:extLst>
      <p:ext uri="{BB962C8B-B14F-4D97-AF65-F5344CB8AC3E}">
        <p14:creationId xmlns:p14="http://schemas.microsoft.com/office/powerpoint/2010/main" val="21997729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Importância da prece</a:t>
            </a:r>
            <a:endParaRPr lang="pt-BR" dirty="0"/>
          </a:p>
        </p:txBody>
      </p:sp>
      <p:sp>
        <p:nvSpPr>
          <p:cNvPr id="6" name="Espaço Reservado para Conteúdo 5"/>
          <p:cNvSpPr>
            <a:spLocks noGrp="1"/>
          </p:cNvSpPr>
          <p:nvPr>
            <p:ph idx="1"/>
          </p:nvPr>
        </p:nvSpPr>
        <p:spPr>
          <a:xfrm>
            <a:off x="2075543" y="1811111"/>
            <a:ext cx="6715578" cy="2593464"/>
          </a:xfrm>
        </p:spPr>
        <p:txBody>
          <a:bodyPr>
            <a:normAutofit fontScale="85000" lnSpcReduction="10000"/>
          </a:bodyPr>
          <a:lstStyle/>
          <a:p>
            <a:r>
              <a:rPr lang="pt-BR" dirty="0" smtClean="0"/>
              <a:t>“Sim, porquanto aquele que ora com fervor e confiança se faz mais forte contra as tentações do mal e Deus lhe envia </a:t>
            </a:r>
            <a:r>
              <a:rPr lang="pt-BR" b="1" dirty="0" smtClean="0">
                <a:latin typeface="Avenir Next Demi Bold" charset="0"/>
                <a:ea typeface="Avenir Next Demi Bold" charset="0"/>
                <a:cs typeface="Avenir Next Demi Bold" charset="0"/>
              </a:rPr>
              <a:t>bons Espíritos para assisti-lo</a:t>
            </a:r>
            <a:r>
              <a:rPr lang="pt-BR" dirty="0" smtClean="0"/>
              <a:t>. É este um socorro que jamais se lhe recusa, quando pedido com sinceridade”.</a:t>
            </a:r>
          </a:p>
          <a:p>
            <a:pPr lvl="4"/>
            <a:r>
              <a:rPr lang="pt-BR" dirty="0" smtClean="0"/>
              <a:t>(ALLAN KARDEC. O Livro dos Espíritos, </a:t>
            </a:r>
            <a:r>
              <a:rPr lang="pt-BR" dirty="0" err="1" smtClean="0"/>
              <a:t>perg</a:t>
            </a:r>
            <a:r>
              <a:rPr lang="pt-BR" dirty="0" smtClean="0"/>
              <a:t>. 660)</a:t>
            </a:r>
          </a:p>
          <a:p>
            <a:endParaRPr lang="pt-BR" dirty="0" smtClean="0"/>
          </a:p>
          <a:p>
            <a:endParaRPr lang="pt-BR" dirty="0"/>
          </a:p>
        </p:txBody>
      </p:sp>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3521" y="4404575"/>
            <a:ext cx="3779255" cy="19704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461504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Como se dá essa assistência?</a:t>
            </a:r>
            <a:endParaRPr lang="pt-BR" dirty="0"/>
          </a:p>
        </p:txBody>
      </p:sp>
      <p:sp>
        <p:nvSpPr>
          <p:cNvPr id="5" name="Espaço Reservado para Conteúdo 4"/>
          <p:cNvSpPr>
            <a:spLocks noGrp="1"/>
          </p:cNvSpPr>
          <p:nvPr>
            <p:ph idx="1"/>
          </p:nvPr>
        </p:nvSpPr>
        <p:spPr/>
        <p:txBody>
          <a:bodyPr>
            <a:normAutofit fontScale="77500" lnSpcReduction="20000"/>
          </a:bodyPr>
          <a:lstStyle/>
          <a:p>
            <a:r>
              <a:rPr lang="pt-BR" dirty="0" smtClean="0"/>
              <a:t>“A vontade que ora, tange o coração que sente, produzindo reflexos iluminativos através dos quais o espírito recolhe em silêncio, </a:t>
            </a:r>
            <a:r>
              <a:rPr lang="pt-BR" b="1" dirty="0" smtClean="0">
                <a:latin typeface="Avenir Next Demi Bold" charset="0"/>
                <a:ea typeface="Avenir Next Demi Bold" charset="0"/>
                <a:cs typeface="Avenir Next Demi Bold" charset="0"/>
              </a:rPr>
              <a:t>sob a forma de inspiração e socorro íntimo</a:t>
            </a:r>
            <a:r>
              <a:rPr lang="pt-BR" dirty="0" smtClean="0"/>
              <a:t>, o influxo dos Mensageiros Divinos que lhe presidem o território evolutivo, a lhe renovarem a emoção e a ideia, com que se lhe aperfeiçoa a existência.</a:t>
            </a:r>
          </a:p>
          <a:p>
            <a:endParaRPr lang="pt-BR" dirty="0" smtClean="0"/>
          </a:p>
          <a:p>
            <a:pPr marL="3567113" indent="-328613"/>
            <a:r>
              <a:rPr lang="pt-BR" dirty="0" smtClean="0"/>
              <a:t>Dispomos na oração do mais alto sistema de intercâmbio entre a Terra e o Céu.”</a:t>
            </a:r>
          </a:p>
          <a:p>
            <a:pPr lvl="4"/>
            <a:r>
              <a:rPr lang="pt-BR" dirty="0" smtClean="0"/>
              <a:t>(EMMANUEL. </a:t>
            </a:r>
            <a:r>
              <a:rPr lang="pt-BR" i="1" dirty="0" smtClean="0"/>
              <a:t>Pensamento e vida</a:t>
            </a:r>
            <a:r>
              <a:rPr lang="pt-BR" dirty="0" smtClean="0"/>
              <a:t>, cap. 26)</a:t>
            </a:r>
            <a:endParaRPr lang="pt-BR" dirty="0"/>
          </a:p>
        </p:txBody>
      </p:sp>
      <p:pic>
        <p:nvPicPr>
          <p:cNvPr id="4" name="Imagem 3"/>
          <p:cNvPicPr>
            <a:picLocks noChangeAspect="1"/>
          </p:cNvPicPr>
          <p:nvPr/>
        </p:nvPicPr>
        <p:blipFill>
          <a:blip r:embed="rId3"/>
          <a:stretch>
            <a:fillRect/>
          </a:stretch>
        </p:blipFill>
        <p:spPr>
          <a:xfrm>
            <a:off x="2427358" y="4127727"/>
            <a:ext cx="2697758" cy="20190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660878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mtClean="0"/>
              <a:t>Ação da prece e transmissão do pensamento</a:t>
            </a:r>
            <a:endParaRPr lang="pt-BR" dirty="0"/>
          </a:p>
        </p:txBody>
      </p:sp>
      <p:sp>
        <p:nvSpPr>
          <p:cNvPr id="4" name="Espaço Reservado para Conteúdo 3"/>
          <p:cNvSpPr>
            <a:spLocks noGrp="1"/>
          </p:cNvSpPr>
          <p:nvPr>
            <p:ph idx="1"/>
          </p:nvPr>
        </p:nvSpPr>
        <p:spPr>
          <a:xfrm>
            <a:off x="2075543" y="1811112"/>
            <a:ext cx="6715578" cy="2426038"/>
          </a:xfrm>
        </p:spPr>
        <p:txBody>
          <a:bodyPr>
            <a:normAutofit fontScale="85000" lnSpcReduction="10000"/>
          </a:bodyPr>
          <a:lstStyle/>
          <a:p>
            <a:r>
              <a:rPr lang="pt-BR" dirty="0" smtClean="0"/>
              <a:t>“Esse </a:t>
            </a:r>
            <a:r>
              <a:rPr lang="pt-BR" dirty="0"/>
              <a:t>fluido </a:t>
            </a:r>
            <a:r>
              <a:rPr lang="pt-BR" dirty="0" smtClean="0"/>
              <a:t>[cósmico universal</a:t>
            </a:r>
            <a:r>
              <a:rPr lang="pt-BR" dirty="0"/>
              <a:t>] </a:t>
            </a:r>
            <a:r>
              <a:rPr lang="pt-BR" dirty="0" smtClean="0"/>
              <a:t>recebe da vontade uma impulsão; ele é o veículo do pensamento, como o ar o é do som, com a diferença de que as vibrações do ar são circunscritas, ao passo que as do fluido universal se estendem ao infinito.”</a:t>
            </a:r>
          </a:p>
          <a:p>
            <a:pPr lvl="4"/>
            <a:r>
              <a:rPr lang="pt-BR" dirty="0" smtClean="0"/>
              <a:t>(ALLAN KARDEC. </a:t>
            </a:r>
            <a:r>
              <a:rPr lang="pt-BR" i="1" dirty="0" smtClean="0"/>
              <a:t>O Evangelho Segundo o Espiritismo</a:t>
            </a:r>
            <a:r>
              <a:rPr lang="pt-BR" dirty="0" smtClean="0"/>
              <a:t>, cap. 27, item 10)</a:t>
            </a:r>
            <a:endParaRPr lang="pt-BR" dirty="0"/>
          </a:p>
        </p:txBody>
      </p:sp>
      <p:pic>
        <p:nvPicPr>
          <p:cNvPr id="8" name="Imagem 7"/>
          <p:cNvPicPr>
            <a:picLocks noChangeAspect="1"/>
          </p:cNvPicPr>
          <p:nvPr/>
        </p:nvPicPr>
        <p:blipFill>
          <a:blip r:embed="rId3"/>
          <a:stretch>
            <a:fillRect/>
          </a:stretch>
        </p:blipFill>
        <p:spPr>
          <a:xfrm>
            <a:off x="3836796" y="4237150"/>
            <a:ext cx="3193072" cy="201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478093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Quem atende os pedidos de prece?</a:t>
            </a:r>
            <a:endParaRPr lang="pt-BR" dirty="0"/>
          </a:p>
        </p:txBody>
      </p:sp>
      <p:sp>
        <p:nvSpPr>
          <p:cNvPr id="3" name="Espaço Reservado para Conteúdo 2"/>
          <p:cNvSpPr>
            <a:spLocks noGrp="1"/>
          </p:cNvSpPr>
          <p:nvPr>
            <p:ph idx="1"/>
          </p:nvPr>
        </p:nvSpPr>
        <p:spPr>
          <a:xfrm>
            <a:off x="2075543" y="1811111"/>
            <a:ext cx="4144953" cy="4633232"/>
          </a:xfrm>
        </p:spPr>
        <p:txBody>
          <a:bodyPr>
            <a:normAutofit fontScale="92500" lnSpcReduction="20000"/>
          </a:bodyPr>
          <a:lstStyle/>
          <a:p>
            <a:r>
              <a:rPr lang="pt-BR" dirty="0" smtClean="0"/>
              <a:t>“Cada prece, tanto quanto cada emissão de força, se caracteriza por determinado potencial de frequência e todos </a:t>
            </a:r>
            <a:r>
              <a:rPr lang="pt-BR" b="1" dirty="0" smtClean="0">
                <a:latin typeface="Avenir Next Demi Bold" charset="0"/>
                <a:ea typeface="Avenir Next Demi Bold" charset="0"/>
                <a:cs typeface="Avenir Next Demi Bold" charset="0"/>
              </a:rPr>
              <a:t>estamos cercados por Inteligências capazes de sintonizar com o nosso apelo</a:t>
            </a:r>
            <a:r>
              <a:rPr lang="pt-BR" dirty="0" smtClean="0"/>
              <a:t>, à maneira de estações receptoras.”</a:t>
            </a:r>
          </a:p>
          <a:p>
            <a:pPr lvl="4"/>
            <a:r>
              <a:rPr lang="pt-BR" dirty="0" smtClean="0"/>
              <a:t>(ANDRÉ LUIZ. </a:t>
            </a:r>
            <a:r>
              <a:rPr lang="pt-BR" i="1" dirty="0" smtClean="0"/>
              <a:t>Entre a terra e o céu</a:t>
            </a:r>
            <a:r>
              <a:rPr lang="pt-BR" dirty="0" smtClean="0"/>
              <a:t>, cap. 1)</a:t>
            </a:r>
          </a:p>
          <a:p>
            <a:endParaRPr lang="pt-BR" dirty="0"/>
          </a:p>
        </p:txBody>
      </p:sp>
      <p:pic>
        <p:nvPicPr>
          <p:cNvPr id="4" name="Imagem 3"/>
          <p:cNvPicPr>
            <a:picLocks noChangeAspect="1"/>
          </p:cNvPicPr>
          <p:nvPr/>
        </p:nvPicPr>
        <p:blipFill>
          <a:blip r:embed="rId3"/>
          <a:stretch>
            <a:fillRect/>
          </a:stretch>
        </p:blipFill>
        <p:spPr>
          <a:xfrm>
            <a:off x="6323693" y="2569028"/>
            <a:ext cx="2679677" cy="2268856"/>
          </a:xfrm>
          <a:prstGeom prst="rect">
            <a:avLst/>
          </a:prstGeom>
        </p:spPr>
      </p:pic>
    </p:spTree>
    <p:extLst>
      <p:ext uri="{BB962C8B-B14F-4D97-AF65-F5344CB8AC3E}">
        <p14:creationId xmlns:p14="http://schemas.microsoft.com/office/powerpoint/2010/main" val="31484965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Ação e reação</a:t>
            </a:r>
            <a:endParaRPr lang="pt-BR" dirty="0"/>
          </a:p>
        </p:txBody>
      </p:sp>
      <p:sp>
        <p:nvSpPr>
          <p:cNvPr id="3" name="Espaço Reservado para Conteúdo 2"/>
          <p:cNvSpPr>
            <a:spLocks noGrp="1"/>
          </p:cNvSpPr>
          <p:nvPr>
            <p:ph idx="1"/>
          </p:nvPr>
        </p:nvSpPr>
        <p:spPr>
          <a:xfrm>
            <a:off x="2075543" y="1811111"/>
            <a:ext cx="6715578" cy="2722252"/>
          </a:xfrm>
        </p:spPr>
        <p:txBody>
          <a:bodyPr>
            <a:normAutofit fontScale="92500" lnSpcReduction="20000"/>
          </a:bodyPr>
          <a:lstStyle/>
          <a:p>
            <a:r>
              <a:rPr lang="pt-BR" dirty="0" smtClean="0"/>
              <a:t>“A prece, qualquer que ela seja, é ação provocando a reação que lhe corresponde. Conforme a sua </a:t>
            </a:r>
            <a:r>
              <a:rPr lang="pt-BR" b="1" dirty="0" smtClean="0">
                <a:latin typeface="Avenir Next Demi Bold" charset="0"/>
                <a:ea typeface="Avenir Next Demi Bold" charset="0"/>
                <a:cs typeface="Avenir Next Demi Bold" charset="0"/>
              </a:rPr>
              <a:t>natureza</a:t>
            </a:r>
            <a:r>
              <a:rPr lang="pt-BR" dirty="0" smtClean="0"/>
              <a:t>, paira na região em que foi emitida ou eleva-se mais, ou menos, recebendo a resposta imediata ou remota, segundo as finalidades a que se destina.”</a:t>
            </a:r>
          </a:p>
          <a:p>
            <a:pPr lvl="4"/>
            <a:r>
              <a:rPr lang="pt-BR" dirty="0" smtClean="0"/>
              <a:t>(ANDRÉ LUIZ. Entre a terra e o céu, cap. 1)</a:t>
            </a:r>
          </a:p>
          <a:p>
            <a:endParaRPr lang="pt-BR" dirty="0" smtClean="0"/>
          </a:p>
          <a:p>
            <a:endParaRPr lang="pt-BR" dirty="0"/>
          </a:p>
        </p:txBody>
      </p:sp>
      <p:pic>
        <p:nvPicPr>
          <p:cNvPr id="5" name="Imagem 4"/>
          <p:cNvPicPr>
            <a:picLocks noChangeAspect="1"/>
          </p:cNvPicPr>
          <p:nvPr/>
        </p:nvPicPr>
        <p:blipFill>
          <a:blip r:embed="rId3"/>
          <a:stretch>
            <a:fillRect/>
          </a:stretch>
        </p:blipFill>
        <p:spPr>
          <a:xfrm>
            <a:off x="2501216" y="4417454"/>
            <a:ext cx="2641426" cy="18489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10517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Como a prece auxilia no tratamento espiritual?</a:t>
            </a:r>
            <a:endParaRPr lang="pt-BR" dirty="0"/>
          </a:p>
        </p:txBody>
      </p:sp>
      <p:sp>
        <p:nvSpPr>
          <p:cNvPr id="3" name="Espaço Reservado para Conteúdo 2"/>
          <p:cNvSpPr>
            <a:spLocks noGrp="1"/>
          </p:cNvSpPr>
          <p:nvPr>
            <p:ph idx="1"/>
          </p:nvPr>
        </p:nvSpPr>
        <p:spPr>
          <a:xfrm>
            <a:off x="2075543" y="1811111"/>
            <a:ext cx="6715578" cy="2603955"/>
          </a:xfrm>
        </p:spPr>
        <p:txBody>
          <a:bodyPr>
            <a:normAutofit fontScale="77500" lnSpcReduction="20000"/>
          </a:bodyPr>
          <a:lstStyle/>
          <a:p>
            <a:r>
              <a:rPr lang="pt-BR" dirty="0" smtClean="0"/>
              <a:t>“A prece é em tudo um poderoso auxílio </a:t>
            </a:r>
            <a:r>
              <a:rPr lang="pt-BR" b="1" dirty="0" smtClean="0">
                <a:latin typeface="Avenir Next Demi Bold" charset="0"/>
                <a:ea typeface="Avenir Next Demi Bold" charset="0"/>
                <a:cs typeface="Avenir Next Demi Bold" charset="0"/>
              </a:rPr>
              <a:t>na cura a obsessão</a:t>
            </a:r>
            <a:r>
              <a:rPr lang="pt-BR" dirty="0" smtClean="0"/>
              <a:t>. Mas, crede que não basta que alguém murmure algumas palavras, para que obtenha o que deseja. (...) É , pois, indispensável que o obsidiado </a:t>
            </a:r>
            <a:r>
              <a:rPr lang="pt-BR" b="1" dirty="0" smtClean="0">
                <a:latin typeface="Avenir Next Demi Bold" charset="0"/>
                <a:ea typeface="Avenir Next Demi Bold" charset="0"/>
                <a:cs typeface="Avenir Next Demi Bold" charset="0"/>
              </a:rPr>
              <a:t>faça, por sua parte, o que se torne necessário para destruir em si mesmo a causa da atração dos maus Espíritos</a:t>
            </a:r>
            <a:r>
              <a:rPr lang="pt-BR" dirty="0" smtClean="0"/>
              <a:t>.”</a:t>
            </a:r>
          </a:p>
          <a:p>
            <a:pPr lvl="4"/>
            <a:r>
              <a:rPr lang="pt-BR" dirty="0" smtClean="0"/>
              <a:t>(ALLAN KARDEC. </a:t>
            </a:r>
            <a:r>
              <a:rPr lang="pt-BR" i="1" dirty="0" smtClean="0"/>
              <a:t>O Livro dos Espíritos</a:t>
            </a:r>
            <a:r>
              <a:rPr lang="pt-BR" dirty="0" smtClean="0"/>
              <a:t>, </a:t>
            </a:r>
            <a:r>
              <a:rPr lang="pt-BR" dirty="0" err="1" smtClean="0"/>
              <a:t>perg</a:t>
            </a:r>
            <a:r>
              <a:rPr lang="pt-BR" dirty="0" smtClean="0"/>
              <a:t>. 479)</a:t>
            </a:r>
          </a:p>
        </p:txBody>
      </p:sp>
      <p:pic>
        <p:nvPicPr>
          <p:cNvPr id="4" name="Imagem 3"/>
          <p:cNvPicPr>
            <a:picLocks noChangeAspect="1"/>
          </p:cNvPicPr>
          <p:nvPr/>
        </p:nvPicPr>
        <p:blipFill>
          <a:blip r:embed="rId3"/>
          <a:stretch>
            <a:fillRect/>
          </a:stretch>
        </p:blipFill>
        <p:spPr>
          <a:xfrm>
            <a:off x="3520226" y="4159877"/>
            <a:ext cx="3838258" cy="2159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8012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mtClean="0"/>
              <a:t>Qual é a melhor forma de orar? Posso fazer uma prece decorada?</a:t>
            </a:r>
            <a:endParaRPr lang="pt-BR" dirty="0"/>
          </a:p>
        </p:txBody>
      </p:sp>
      <p:sp>
        <p:nvSpPr>
          <p:cNvPr id="3" name="Espaço Reservado para Conteúdo 2"/>
          <p:cNvSpPr>
            <a:spLocks noGrp="1"/>
          </p:cNvSpPr>
          <p:nvPr>
            <p:ph idx="1"/>
          </p:nvPr>
        </p:nvSpPr>
        <p:spPr/>
        <p:txBody>
          <a:bodyPr>
            <a:normAutofit/>
          </a:bodyPr>
          <a:lstStyle/>
          <a:p>
            <a:endParaRPr lang="pt-BR" dirty="0" smtClean="0"/>
          </a:p>
          <a:p>
            <a:r>
              <a:rPr lang="pt-BR" dirty="0" smtClean="0"/>
              <a:t>“Jesus definiu claramente as qualidades da prece. Quando orardes, diz ele, não vos ponhais em evidência; antes, orai em secreto. Não afeteis orar muito, pois não é pela multiplicidade das palavras que sereis escutados, mas pela sinceridade delas”.</a:t>
            </a:r>
          </a:p>
          <a:p>
            <a:pPr lvl="4"/>
            <a:r>
              <a:rPr lang="pt-BR" dirty="0" smtClean="0"/>
              <a:t>(ALLAN KARDEC. </a:t>
            </a:r>
            <a:r>
              <a:rPr lang="pt-BR" i="1" dirty="0" smtClean="0"/>
              <a:t>O Evangelho Segundo o Espiritismo</a:t>
            </a:r>
            <a:r>
              <a:rPr lang="pt-BR" dirty="0" smtClean="0"/>
              <a:t>, cap. 27, item 4)</a:t>
            </a:r>
          </a:p>
        </p:txBody>
      </p:sp>
    </p:spTree>
    <p:extLst>
      <p:ext uri="{BB962C8B-B14F-4D97-AF65-F5344CB8AC3E}">
        <p14:creationId xmlns:p14="http://schemas.microsoft.com/office/powerpoint/2010/main" val="848671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 prece resolve nossos problemas?</a:t>
            </a:r>
            <a:endParaRPr lang="pt-BR" dirty="0"/>
          </a:p>
        </p:txBody>
      </p:sp>
      <p:sp>
        <p:nvSpPr>
          <p:cNvPr id="3" name="Espaço Reservado para Conteúdo 2"/>
          <p:cNvSpPr>
            <a:spLocks noGrp="1"/>
          </p:cNvSpPr>
          <p:nvPr>
            <p:ph idx="1"/>
          </p:nvPr>
        </p:nvSpPr>
        <p:spPr>
          <a:xfrm>
            <a:off x="2075543" y="4237149"/>
            <a:ext cx="6715578" cy="2207193"/>
          </a:xfrm>
        </p:spPr>
        <p:txBody>
          <a:bodyPr>
            <a:normAutofit/>
          </a:bodyPr>
          <a:lstStyle/>
          <a:p>
            <a:r>
              <a:rPr lang="pt-BR" dirty="0" smtClean="0"/>
              <a:t>“A oração </a:t>
            </a:r>
            <a:r>
              <a:rPr lang="pt-BR" b="1" dirty="0" smtClean="0">
                <a:latin typeface="Avenir Next Demi Bold" charset="0"/>
                <a:ea typeface="Avenir Next Demi Bold" charset="0"/>
                <a:cs typeface="Avenir Next Demi Bold" charset="0"/>
              </a:rPr>
              <a:t>não</a:t>
            </a:r>
            <a:r>
              <a:rPr lang="pt-BR" dirty="0" smtClean="0"/>
              <a:t> suprime, de imediato, os quadros da provação, mas renova-nos o espírito, a fim de que venhamos a sublimá-los ou removê-los.”</a:t>
            </a:r>
          </a:p>
          <a:p>
            <a:pPr lvl="4"/>
            <a:r>
              <a:rPr lang="pt-BR" dirty="0" smtClean="0"/>
              <a:t>(EMMANUEL. </a:t>
            </a:r>
            <a:r>
              <a:rPr lang="pt-BR" i="1" dirty="0" smtClean="0"/>
              <a:t>O pensamento de Emmanuel</a:t>
            </a:r>
            <a:r>
              <a:rPr lang="pt-BR" dirty="0" smtClean="0"/>
              <a:t>, cap. 25)</a:t>
            </a:r>
          </a:p>
        </p:txBody>
      </p:sp>
      <p:pic>
        <p:nvPicPr>
          <p:cNvPr id="4" name="Imagem 3"/>
          <p:cNvPicPr>
            <a:picLocks noChangeAspect="1"/>
          </p:cNvPicPr>
          <p:nvPr/>
        </p:nvPicPr>
        <p:blipFill>
          <a:blip r:embed="rId3"/>
          <a:stretch>
            <a:fillRect/>
          </a:stretch>
        </p:blipFill>
        <p:spPr>
          <a:xfrm>
            <a:off x="3845299" y="1874835"/>
            <a:ext cx="3176065" cy="21491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0407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459</TotalTime>
  <Words>2139</Words>
  <Application>Microsoft Macintosh PowerPoint</Application>
  <PresentationFormat>Apresentação na tela (4:3)</PresentationFormat>
  <Paragraphs>97</Paragraphs>
  <Slides>13</Slides>
  <Notes>12</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13</vt:i4>
      </vt:variant>
    </vt:vector>
  </HeadingPairs>
  <TitlesOfParts>
    <vt:vector size="19" baseType="lpstr">
      <vt:lpstr>Arial</vt:lpstr>
      <vt:lpstr>Avenir Next</vt:lpstr>
      <vt:lpstr>Avenir Next Demi Bold</vt:lpstr>
      <vt:lpstr>Calibri</vt:lpstr>
      <vt:lpstr>Georgia</vt:lpstr>
      <vt:lpstr>Tema do Office</vt:lpstr>
      <vt:lpstr>O poder transformador da prece</vt:lpstr>
      <vt:lpstr>Vigiai e orai</vt:lpstr>
      <vt:lpstr>O que é prece?</vt:lpstr>
      <vt:lpstr>Para que serve a prece?</vt:lpstr>
      <vt:lpstr>Como a prece deve ser feita?</vt:lpstr>
      <vt:lpstr>Importância da prece</vt:lpstr>
      <vt:lpstr>Como se dá essa assistência?</vt:lpstr>
      <vt:lpstr>Ação da prece e transmissão do pensamento</vt:lpstr>
      <vt:lpstr>Quem atende os pedidos de prece?</vt:lpstr>
      <vt:lpstr>Ação e reação</vt:lpstr>
      <vt:lpstr>Como a prece auxilia no tratamento espiritual?</vt:lpstr>
      <vt:lpstr>Qual é a melhor forma de orar? Posso fazer uma prece decorada?</vt:lpstr>
      <vt:lpstr>A prece resolve nossos problemas?</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PaulaQE</dc:creator>
  <cp:lastModifiedBy>Adriano Alves</cp:lastModifiedBy>
  <cp:revision>47</cp:revision>
  <dcterms:created xsi:type="dcterms:W3CDTF">2017-02-13T23:27:11Z</dcterms:created>
  <dcterms:modified xsi:type="dcterms:W3CDTF">2017-02-18T12:30:05Z</dcterms:modified>
</cp:coreProperties>
</file>