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77" r:id="rId4"/>
    <p:sldId id="278" r:id="rId5"/>
    <p:sldId id="260" r:id="rId6"/>
    <p:sldId id="280" r:id="rId7"/>
    <p:sldId id="281" r:id="rId8"/>
    <p:sldId id="282" r:id="rId9"/>
    <p:sldId id="283" r:id="rId10"/>
    <p:sldId id="287" r:id="rId11"/>
    <p:sldId id="288" r:id="rId12"/>
    <p:sldId id="289" r:id="rId13"/>
    <p:sldId id="290" r:id="rId14"/>
    <p:sldId id="291" r:id="rId15"/>
    <p:sldId id="292" r:id="rId16"/>
    <p:sldId id="261" r:id="rId1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6"/>
    <p:restoredTop sz="84753" autoAdjust="0"/>
  </p:normalViewPr>
  <p:slideViewPr>
    <p:cSldViewPr showGuides="1">
      <p:cViewPr varScale="1">
        <p:scale>
          <a:sx n="102" d="100"/>
          <a:sy n="102" d="100"/>
        </p:scale>
        <p:origin x="1576"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94E25-65C8-4B15-A60C-FB8409D329FD}" type="datetimeFigureOut">
              <a:rPr lang="pt-BR" smtClean="0"/>
              <a:t>04/05/17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CF17B0-D9B2-4485-A3F4-D24B7E8FD4E8}" type="slidenum">
              <a:rPr lang="pt-BR" smtClean="0"/>
              <a:t>‹n.º›</a:t>
            </a:fld>
            <a:endParaRPr lang="pt-BR"/>
          </a:p>
        </p:txBody>
      </p:sp>
    </p:spTree>
    <p:extLst>
      <p:ext uri="{BB962C8B-B14F-4D97-AF65-F5344CB8AC3E}">
        <p14:creationId xmlns:p14="http://schemas.microsoft.com/office/powerpoint/2010/main" val="1567145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Encontramos no Evangelho de Jesus</a:t>
            </a:r>
            <a:r>
              <a:rPr lang="pt-BR" baseline="0" dirty="0" smtClean="0"/>
              <a:t> inúmeras passagens do Mestre curando enfermos. Em diversas dessas passagens, Jesus cura o doente pela imposição das mãos ou pelo toque. Temos nesses exemplos, inspiração para procedermos de igual forma.</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2</a:t>
            </a:fld>
            <a:endParaRPr lang="pt-BR"/>
          </a:p>
        </p:txBody>
      </p:sp>
    </p:spTree>
    <p:extLst>
      <p:ext uri="{BB962C8B-B14F-4D97-AF65-F5344CB8AC3E}">
        <p14:creationId xmlns:p14="http://schemas.microsoft.com/office/powerpoint/2010/main" val="380667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 magnetismo não foi “inventado” pelo espiritismo.</a:t>
            </a:r>
            <a:r>
              <a:rPr lang="pt-BR" baseline="0" dirty="0" smtClean="0"/>
              <a:t> Ele </a:t>
            </a:r>
            <a:r>
              <a:rPr lang="pt-BR" dirty="0" smtClean="0">
                <a:effectLst/>
              </a:rPr>
              <a:t>é “a denominação dada aos estudos dos fenômenos relacionados com as propriedades dos imãs. Os primeiros fenômenos magnéticos foram observados na Grécia antiga, em uma cidade chamada Magnésia. Os primeiros estudos realizados nessa área foram feitos no século VI a.C. por Tales de Mileto, que observou a capacidade de algumas pedrinhas, que hoje são chamadas de magnetita, de atraírem umas às outras e também ao ferro.</a:t>
            </a:r>
          </a:p>
          <a:p>
            <a:pPr algn="just"/>
            <a:r>
              <a:rPr lang="pt-BR" dirty="0" smtClean="0">
                <a:effectLst/>
              </a:rPr>
              <a:t>Já a primeira aplicação prática do magnetismo foi encontrada pelos chineses: a bússola, que se baseia na interação do campo magnético de um imã (a agulha da bússola) com o campo magnético terrestre. No século VI, os chineses já dominavam a fabricação de imãs. (...)</a:t>
            </a:r>
            <a:r>
              <a:rPr lang="pt-BR" baseline="0" dirty="0" smtClean="0">
                <a:effectLst/>
              </a:rPr>
              <a:t> </a:t>
            </a:r>
            <a:r>
              <a:rPr lang="pt-BR" dirty="0" smtClean="0"/>
              <a:t>A grande revolução nos estudos do magnetismo foi feita por </a:t>
            </a:r>
            <a:r>
              <a:rPr lang="pt-BR" dirty="0" err="1" smtClean="0"/>
              <a:t>Oesterd</a:t>
            </a:r>
            <a:r>
              <a:rPr lang="pt-BR" dirty="0" smtClean="0"/>
              <a:t>, em 1820. Ele descobriu que fenômenos elétricos e magnéticos estão inter-relacionados. De acordo com essa teoria, denominada eletromagnetismo, cargas elétricas em movimento geram campo magnético, e campo magnético em movimento gera corrente elétrica. Esses estudos foram finalizados por Maxwell que estabeleceu bases teóricas sólidas sobre a relação entre o campo elétrico e o magnético, ou seja, as ondas eletromagnéticas.</a:t>
            </a:r>
            <a:r>
              <a:rPr lang="pt-BR" dirty="0" smtClean="0">
                <a:effectLst/>
              </a:rPr>
              <a:t>” (Internet: http://mundoeducacao.bol.uol.com.br/fisica/magnetismo.htm. Acesso em 01/02/2017)</a:t>
            </a:r>
          </a:p>
          <a:p>
            <a:pPr algn="just"/>
            <a:endParaRPr lang="pt-BR" dirty="0" smtClean="0">
              <a:effectLst/>
            </a:endParaRPr>
          </a:p>
          <a:p>
            <a:pPr algn="just"/>
            <a:r>
              <a:rPr lang="pt-BR" dirty="0" smtClean="0">
                <a:effectLst/>
              </a:rPr>
              <a:t>Com o passar dos séculos</a:t>
            </a:r>
            <a:r>
              <a:rPr lang="pt-BR" baseline="0" dirty="0" smtClean="0">
                <a:effectLst/>
              </a:rPr>
              <a:t> o estudo sobre o magnetismo foi avançando e no século XIX Allan Kardec também se dedicava a esse campo do saber. Em O Livro dos Espíritos, questão 27, Kardec faz o seguinte esclarecimento sobre o fluido magnético:</a:t>
            </a:r>
          </a:p>
          <a:p>
            <a:pPr algn="just"/>
            <a:endParaRPr lang="pt-BR" baseline="0" dirty="0" smtClean="0">
              <a:effectLst/>
            </a:endParaRPr>
          </a:p>
          <a:p>
            <a:pPr algn="just"/>
            <a:r>
              <a:rPr lang="pt-BR" baseline="0" dirty="0" smtClean="0">
                <a:effectLst/>
              </a:rPr>
              <a:t>“</a:t>
            </a:r>
            <a:r>
              <a:rPr lang="pt-BR" dirty="0" smtClean="0"/>
              <a:t>O que chamais </a:t>
            </a:r>
            <a:r>
              <a:rPr lang="pt-BR" b="1" dirty="0" smtClean="0"/>
              <a:t>fluido elétrico</a:t>
            </a:r>
            <a:r>
              <a:rPr lang="pt-BR" dirty="0" smtClean="0"/>
              <a:t>, </a:t>
            </a:r>
            <a:r>
              <a:rPr lang="pt-BR" b="1" dirty="0" smtClean="0"/>
              <a:t>fluido magnético</a:t>
            </a:r>
            <a:r>
              <a:rPr lang="pt-BR" dirty="0" smtClean="0"/>
              <a:t>, são modificações do </a:t>
            </a:r>
            <a:r>
              <a:rPr lang="pt-BR" b="1" dirty="0" smtClean="0"/>
              <a:t>fluido universal</a:t>
            </a:r>
            <a:r>
              <a:rPr lang="pt-BR" dirty="0" smtClean="0"/>
              <a:t>, que não é, propriamente falando, senão matéria mais perfeita, mais sutil e que se pode considerar independente.</a:t>
            </a:r>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3</a:t>
            </a:fld>
            <a:endParaRPr lang="pt-BR"/>
          </a:p>
        </p:txBody>
      </p:sp>
    </p:spTree>
    <p:extLst>
      <p:ext uri="{BB962C8B-B14F-4D97-AF65-F5344CB8AC3E}">
        <p14:creationId xmlns:p14="http://schemas.microsoft.com/office/powerpoint/2010/main" val="329537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Assim como Kardec, diversos autores colocam o magnetismo</a:t>
            </a:r>
            <a:r>
              <a:rPr lang="pt-BR" baseline="0" dirty="0" smtClean="0"/>
              <a:t> como a fundamentação para diversos fenômenos espíritas. É necessário, pois, entender o magnetismo como utilização da força psíquica de certos indivíduos na utilização de fluidos que possuem de forma abundante. Podemos afirmar que todos temos esse fluido, porém, há certas pessoas que o possui em maior quantidade e podem se utilizar deles para auxiliar outras pessoas.</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4</a:t>
            </a:fld>
            <a:endParaRPr lang="pt-BR"/>
          </a:p>
        </p:txBody>
      </p:sp>
    </p:spTree>
    <p:extLst>
      <p:ext uri="{BB962C8B-B14F-4D97-AF65-F5344CB8AC3E}">
        <p14:creationId xmlns:p14="http://schemas.microsoft.com/office/powerpoint/2010/main" val="19347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pt-BR" baseline="0" dirty="0" smtClean="0"/>
              <a:t>Chamar a atenção dos ouvintes para a imagem do bumerangue. Esclarecer que cada ato realizado em nossa vida, terá alguma consequência que deveremos assumir.. Quanto ao nosso pensamento, também podemos fazer essa correlação. Pensamentos desequilibrados, podem gerar como consequência o adoecimento do ser.</a:t>
            </a:r>
            <a:endParaRPr lang="pt-BR" dirty="0" smtClean="0"/>
          </a:p>
          <a:p>
            <a:pPr algn="just"/>
            <a:r>
              <a:rPr lang="pt-BR" dirty="0" smtClean="0"/>
              <a:t>Todos</a:t>
            </a:r>
            <a:r>
              <a:rPr lang="pt-BR" baseline="0" dirty="0" smtClean="0"/>
              <a:t> nós sintonizamos com aqueles com quem somos afins. Durante as relações que estabelecemos, irradiamos nosso pensamento e trocamos com aqueles com quem convivemos as energias que criamos em torno de nós. Sem percebemos, atraímos ou repelimos pensamentos e fluidos que podemos absorver ou repelir, em conformidade com nossas aspirações. Se por um lado, podemos causar o adoecimento de nós mesmo, por outro, podemos encontrar caminhos para a cura de nossas doenças. Ao movimentarmos, por meio do nosso pensamento, fluidos salutares, podemos obter cura de várias enfermidades.</a:t>
            </a:r>
          </a:p>
          <a:p>
            <a:pPr algn="just"/>
            <a:endParaRPr lang="pt-BR" baseline="0" dirty="0" smtClean="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5</a:t>
            </a:fld>
            <a:endParaRPr lang="pt-BR"/>
          </a:p>
        </p:txBody>
      </p:sp>
    </p:spTree>
    <p:extLst>
      <p:ext uri="{BB962C8B-B14F-4D97-AF65-F5344CB8AC3E}">
        <p14:creationId xmlns:p14="http://schemas.microsoft.com/office/powerpoint/2010/main" val="2765169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Deveremos ter muito cuidado com o que pensamos e desejamos para nós e para</a:t>
            </a:r>
            <a:r>
              <a:rPr lang="pt-BR" baseline="0" dirty="0" smtClean="0"/>
              <a:t> os outros. Allan Kardec, em A Gênese, capítulo 15, item 16, nos esclarece:</a:t>
            </a:r>
          </a:p>
          <a:p>
            <a:endParaRPr lang="pt-BR" baseline="0" dirty="0" smtClean="0"/>
          </a:p>
          <a:p>
            <a:r>
              <a:rPr lang="pt-BR" baseline="0" dirty="0" smtClean="0"/>
              <a:t>“</a:t>
            </a:r>
            <a:r>
              <a:rPr lang="pt-BR" dirty="0" smtClean="0"/>
              <a:t>Os </a:t>
            </a:r>
            <a:r>
              <a:rPr lang="pt-BR" b="1" dirty="0" smtClean="0"/>
              <a:t>maus</a:t>
            </a:r>
            <a:r>
              <a:rPr lang="pt-BR" dirty="0" smtClean="0"/>
              <a:t> </a:t>
            </a:r>
            <a:r>
              <a:rPr lang="pt-BR" b="1" dirty="0" smtClean="0"/>
              <a:t>pensamentos</a:t>
            </a:r>
            <a:r>
              <a:rPr lang="pt-BR" dirty="0" smtClean="0"/>
              <a:t> corrompem os fluidos espirituais</a:t>
            </a:r>
            <a:r>
              <a:rPr lang="pt-BR" u="none" dirty="0" smtClean="0">
                <a:solidFill>
                  <a:schemeClr val="tx1"/>
                </a:solidFill>
              </a:rPr>
              <a:t>, como os miasmas deletérios corrompem o ar respirável. Os fluidos que envolvem os Espíritos maus, ou que estes projetam são, portanto, viciados, ao passo que os que recebem a influência dos bons Espíritos são tão puros quanto o comporta o grau da perfeição </a:t>
            </a:r>
            <a:r>
              <a:rPr lang="pt-BR" dirty="0" smtClean="0"/>
              <a:t>moral destes.”</a:t>
            </a:r>
          </a:p>
          <a:p>
            <a:endParaRPr lang="pt-BR" dirty="0" smtClean="0"/>
          </a:p>
          <a:p>
            <a:r>
              <a:rPr lang="pt-BR" dirty="0" smtClean="0"/>
              <a:t>Por isso, devemos estar atentos,</a:t>
            </a:r>
            <a:r>
              <a:rPr lang="pt-BR" baseline="0" dirty="0" smtClean="0"/>
              <a:t> porque podemos adoecer dependendo do tipo de pensamentos que alimentamos em nós ou acolhemos de outras pessoas.</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6</a:t>
            </a:fld>
            <a:endParaRPr lang="pt-BR"/>
          </a:p>
        </p:txBody>
      </p:sp>
    </p:spTree>
    <p:extLst>
      <p:ext uri="{BB962C8B-B14F-4D97-AF65-F5344CB8AC3E}">
        <p14:creationId xmlns:p14="http://schemas.microsoft.com/office/powerpoint/2010/main" val="1014829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Podemos</a:t>
            </a:r>
            <a:r>
              <a:rPr lang="pt-BR" baseline="0" dirty="0" smtClean="0"/>
              <a:t> absorver o fluido magnético de diversas formas:  pelo pensamento, pela alimentação, pela respiração, quando estamos aprendendo algo, etc. Em cada situação, deveremos buscar o que há de melhor, garantindo a absorção dos fluidos que nos auxiliem a nos manter saudáveis, tanto do pondo de vista físico, como espiritual.</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7</a:t>
            </a:fld>
            <a:endParaRPr lang="pt-BR"/>
          </a:p>
        </p:txBody>
      </p:sp>
    </p:spTree>
    <p:extLst>
      <p:ext uri="{BB962C8B-B14F-4D97-AF65-F5344CB8AC3E}">
        <p14:creationId xmlns:p14="http://schemas.microsoft.com/office/powerpoint/2010/main" val="161078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Podemos</a:t>
            </a:r>
            <a:r>
              <a:rPr lang="pt-BR" baseline="0" dirty="0" smtClean="0"/>
              <a:t> absorver o fluido magnético de diversas formas:  pelo pensamento, pela alimentação, pela respiração, quando estamos aprendendo algo, etc. Em cada situação, deveremos buscar o que há de melhor, garantindo a absorção dos fluidos que nos auxiliem a nos manter saudáveis, tanto do pondo de vista físico, como espiritual.</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8</a:t>
            </a:fld>
            <a:endParaRPr lang="pt-BR"/>
          </a:p>
        </p:txBody>
      </p:sp>
    </p:spTree>
    <p:extLst>
      <p:ext uri="{BB962C8B-B14F-4D97-AF65-F5344CB8AC3E}">
        <p14:creationId xmlns:p14="http://schemas.microsoft.com/office/powerpoint/2010/main" val="738149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Podemos</a:t>
            </a:r>
            <a:r>
              <a:rPr lang="pt-BR" baseline="0" dirty="0" smtClean="0"/>
              <a:t> absorver o fluido magnético de diversas formas:  pelo pensamento, pela alimentação, pela respiração, quando estamos aprendendo algo, etc. Em cada situação, deveremos buscar o que há de melhor, garantindo a absorção dos fluidos que nos auxiliem a nos manter saudáveis, tanto do pondo de vista físico, como espiritual.</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9</a:t>
            </a:fld>
            <a:endParaRPr lang="pt-BR"/>
          </a:p>
        </p:txBody>
      </p:sp>
    </p:spTree>
    <p:extLst>
      <p:ext uri="{BB962C8B-B14F-4D97-AF65-F5344CB8AC3E}">
        <p14:creationId xmlns:p14="http://schemas.microsoft.com/office/powerpoint/2010/main" val="3676131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Podemos</a:t>
            </a:r>
            <a:r>
              <a:rPr lang="pt-BR" baseline="0" dirty="0" smtClean="0"/>
              <a:t> absorver o fluido magnético de diversas formas:  pelo pensamento, pela alimentação, pela respiração, quando estamos aprendendo algo, etc. Em cada situação, deveremos buscar o que há de melhor, garantindo a absorção dos fluidos que nos auxiliem a nos manter saudáveis, tanto do pondo de vista físico, como espiritual.</a:t>
            </a:r>
            <a:endParaRPr lang="pt-BR" dirty="0" smtClean="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10</a:t>
            </a:fld>
            <a:endParaRPr lang="pt-BR"/>
          </a:p>
        </p:txBody>
      </p:sp>
    </p:spTree>
    <p:extLst>
      <p:ext uri="{BB962C8B-B14F-4D97-AF65-F5344CB8AC3E}">
        <p14:creationId xmlns:p14="http://schemas.microsoft.com/office/powerpoint/2010/main" val="4261099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pt-BR" dirty="0" smtClean="0"/>
              <a:t>Devemos entender que o fluido magnético pode ser transmitido de</a:t>
            </a:r>
            <a:r>
              <a:rPr lang="pt-BR" baseline="0" dirty="0" smtClean="0"/>
              <a:t> uma pessoa para outra. Às vezes, fazemos isso sem termos a intenção. Quando, por exemplo, encontramos um amigo triste e na busca de ampará-lo e consolá-lo lhe damos um abraço, nesse momento, podemos transmitir fluidos que lhe auxiliará a melhorar. Podemos, também, fazer essa transmissão de fluidos de forma intencional e há pessoas que têm esse fluido em abundância, podendo auxiliar outras pessoas, inclusive quando estão gravemente enfermas.</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11</a:t>
            </a:fld>
            <a:endParaRPr lang="pt-BR"/>
          </a:p>
        </p:txBody>
      </p:sp>
    </p:spTree>
    <p:extLst>
      <p:ext uri="{BB962C8B-B14F-4D97-AF65-F5344CB8AC3E}">
        <p14:creationId xmlns:p14="http://schemas.microsoft.com/office/powerpoint/2010/main" val="3595321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 passe é na verdade uma transmissão de fluidos,</a:t>
            </a:r>
            <a:r>
              <a:rPr lang="pt-BR" baseline="0" dirty="0" smtClean="0"/>
              <a:t> de energias psíquicas direcionada a alguém necessitado. Ele é intencional, porque aplicamos o passe com o intuito de fazer alguém melhorar de alguma enfermidade ou mal-estar. O passe pode ser aplicado com diferentes técnicas, em que se pode dispersar ou repor os fluidos dependendo da necessidade daquele que o recebe.  </a:t>
            </a:r>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12</a:t>
            </a:fld>
            <a:endParaRPr lang="pt-BR"/>
          </a:p>
        </p:txBody>
      </p:sp>
    </p:spTree>
    <p:extLst>
      <p:ext uri="{BB962C8B-B14F-4D97-AF65-F5344CB8AC3E}">
        <p14:creationId xmlns:p14="http://schemas.microsoft.com/office/powerpoint/2010/main" val="1005524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b="0" baseline="0" dirty="0" smtClean="0"/>
              <a:t>O passe pode alterar o campo celular do indivíduo. Nesse sentido, entendemos como campo celular, tanto as células do corpo físico, quanto as do  corpo </a:t>
            </a:r>
            <a:r>
              <a:rPr lang="pt-BR" b="0" baseline="0" dirty="0" err="1" smtClean="0"/>
              <a:t>perispiritual</a:t>
            </a:r>
            <a:r>
              <a:rPr lang="pt-BR" b="0" baseline="0" dirty="0" smtClean="0"/>
              <a:t>.</a:t>
            </a:r>
          </a:p>
          <a:p>
            <a:pPr algn="just"/>
            <a:endParaRPr lang="pt-BR" b="0" baseline="0" dirty="0" smtClean="0"/>
          </a:p>
          <a:p>
            <a:pPr algn="just"/>
            <a:r>
              <a:rPr lang="pt-BR" b="0" baseline="0" dirty="0" smtClean="0"/>
              <a:t>Para melhor compreender essa afirmação, vejamos o que nos esclarece André Luiz, “</a:t>
            </a:r>
            <a:r>
              <a:rPr lang="pt-BR" b="0" dirty="0" smtClean="0"/>
              <a:t>Na própria ciência humana de hoje o átomo não é mais o tijolo indivisível da matéria ... que, antes dele, encontram-se as linhas de força, aglutinando os princípios subatômicos, e que, antes desses princípios, surge a vida mental determinante... Tudo é espírito no santuário da Natureza. </a:t>
            </a:r>
          </a:p>
          <a:p>
            <a:pPr algn="just"/>
            <a:r>
              <a:rPr lang="pt-BR" b="0" dirty="0" smtClean="0"/>
              <a:t>Renovemos o pensamento e tudo se modificará conosco. Na assistência magnética, os recursos espirituais se entrosam entre a emissão e a recepção, ajudando a criatura necessitada para que ela ajude a si mesma. A mente reanimada reergue as vidas microscópicas que a servem, no templo do corpo, edificando valiosas reconstruções. o passe, como reconhecemos, é importante contribuição para quem saiba recebê-lo, com o respeito e a confiança que o valorizam.” (ANDRÉ LUIZ.</a:t>
            </a:r>
            <a:r>
              <a:rPr lang="pt-BR" b="0" baseline="0" dirty="0" smtClean="0"/>
              <a:t> Nos domínios da mediunidade, cap. 17)</a:t>
            </a:r>
            <a:endParaRPr lang="pt-BR" b="0" dirty="0" smtClean="0"/>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13</a:t>
            </a:fld>
            <a:endParaRPr lang="pt-BR"/>
          </a:p>
        </p:txBody>
      </p:sp>
    </p:spTree>
    <p:extLst>
      <p:ext uri="{BB962C8B-B14F-4D97-AF65-F5344CB8AC3E}">
        <p14:creationId xmlns:p14="http://schemas.microsoft.com/office/powerpoint/2010/main" val="385058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a:t>
            </a:r>
            <a:r>
              <a:rPr lang="pt-BR" baseline="0" dirty="0" smtClean="0"/>
              <a:t>bjetivo do passe é ajudar o indivíduo a reestabelecer sua saúde. O passe pode ajudar no campo físico e espiritual e pode ajudar também nos processos </a:t>
            </a:r>
            <a:r>
              <a:rPr lang="pt-BR" baseline="0" dirty="0" err="1" smtClean="0"/>
              <a:t>desobsessivos</a:t>
            </a:r>
            <a:r>
              <a:rPr lang="pt-BR" baseline="0" dirty="0" smtClean="0"/>
              <a:t>. Vejamos um exemplo relatado por André Luiz, no livro Nos domínios da mediunidade, cap. 23, em que a paciente estava passando por um processo obsessivo. No caso em questão, tanto a paciente encarnada, quanto o espírito obsessor recebem auxílio por meio do passe.</a:t>
            </a:r>
          </a:p>
          <a:p>
            <a:endParaRPr lang="pt-BR" baseline="0" dirty="0" smtClean="0"/>
          </a:p>
          <a:p>
            <a:pPr algn="just"/>
            <a:r>
              <a:rPr lang="pt-PT" sz="1200" kern="1200" dirty="0" smtClean="0">
                <a:solidFill>
                  <a:schemeClr val="tx1"/>
                </a:solidFill>
                <a:effectLst/>
                <a:latin typeface="+mn-lt"/>
                <a:ea typeface="+mn-ea"/>
                <a:cs typeface="+mn-cs"/>
              </a:rPr>
              <a:t>“(...) Interrompendo a conversação, nosso instrutor lançou-se ao amparo eficiente da dupla em deses­perada contenda.</a:t>
            </a:r>
            <a:endParaRPr lang="pt-BR" sz="1200" kern="1200" dirty="0" smtClean="0">
              <a:solidFill>
                <a:schemeClr val="tx1"/>
              </a:solidFill>
              <a:effectLst/>
              <a:latin typeface="+mn-lt"/>
              <a:ea typeface="+mn-ea"/>
              <a:cs typeface="+mn-cs"/>
            </a:endParaRPr>
          </a:p>
          <a:p>
            <a:pPr algn="just"/>
            <a:r>
              <a:rPr lang="pt-PT" sz="1200" kern="1200" dirty="0" smtClean="0">
                <a:solidFill>
                  <a:schemeClr val="tx1"/>
                </a:solidFill>
                <a:effectLst/>
                <a:latin typeface="+mn-lt"/>
                <a:ea typeface="+mn-ea"/>
                <a:cs typeface="+mn-cs"/>
              </a:rPr>
              <a:t>Para o cuidado fraterno de que dava teste­munho, a doente e o perseguidor mereciam igual carinho.</a:t>
            </a:r>
            <a:endParaRPr lang="pt-BR" sz="1200" kern="1200" dirty="0" smtClean="0">
              <a:solidFill>
                <a:schemeClr val="tx1"/>
              </a:solidFill>
              <a:effectLst/>
              <a:latin typeface="+mn-lt"/>
              <a:ea typeface="+mn-ea"/>
              <a:cs typeface="+mn-cs"/>
            </a:endParaRPr>
          </a:p>
          <a:p>
            <a:pPr algn="just"/>
            <a:r>
              <a:rPr lang="pt-PT" sz="1200" kern="1200" dirty="0" smtClean="0">
                <a:solidFill>
                  <a:schemeClr val="tx1"/>
                </a:solidFill>
                <a:effectLst/>
                <a:latin typeface="+mn-lt"/>
                <a:ea typeface="+mn-ea"/>
                <a:cs typeface="+mn-cs"/>
              </a:rPr>
              <a:t>Aplicou passes de desobstrução à garganta da enferma e, em breves instantes, o verdugo começou a falar, através dela, numa algaravia, cujo sentido literal não conseguíamos perceber.</a:t>
            </a:r>
            <a:endParaRPr lang="pt-BR" sz="1200" kern="1200" dirty="0" smtClean="0">
              <a:solidFill>
                <a:schemeClr val="tx1"/>
              </a:solidFill>
              <a:effectLst/>
              <a:latin typeface="+mn-lt"/>
              <a:ea typeface="+mn-ea"/>
              <a:cs typeface="+mn-cs"/>
            </a:endParaRPr>
          </a:p>
          <a:p>
            <a:pPr algn="just"/>
            <a:r>
              <a:rPr lang="pt-PT" sz="1200" kern="1200" dirty="0" smtClean="0">
                <a:solidFill>
                  <a:schemeClr val="tx1"/>
                </a:solidFill>
                <a:effectLst/>
                <a:latin typeface="+mn-lt"/>
                <a:ea typeface="+mn-ea"/>
                <a:cs typeface="+mn-cs"/>
              </a:rPr>
              <a:t>Entretanto, pela onda de pensamento que lhe caracterizava a manifestação, sabíamos que a ira se lhe extravasava do ser.</a:t>
            </a:r>
            <a:endParaRPr lang="pt-BR" sz="1200" kern="1200" dirty="0" smtClean="0">
              <a:solidFill>
                <a:schemeClr val="tx1"/>
              </a:solidFill>
              <a:effectLst/>
              <a:latin typeface="+mn-lt"/>
              <a:ea typeface="+mn-ea"/>
              <a:cs typeface="+mn-cs"/>
            </a:endParaRPr>
          </a:p>
          <a:p>
            <a:pPr algn="just"/>
            <a:r>
              <a:rPr lang="pt-PT" sz="1200" kern="1200" dirty="0" smtClean="0">
                <a:solidFill>
                  <a:schemeClr val="tx1"/>
                </a:solidFill>
                <a:effectLst/>
                <a:latin typeface="+mn-lt"/>
                <a:ea typeface="+mn-ea"/>
                <a:cs typeface="+mn-cs"/>
              </a:rPr>
              <a:t>Raul Silva, a seu turno, recolhendo impressões idênticas, pela dura inflexão da voz com que as palavras eram pronunciadas, procurava asserená-lo quase em vão.” (...)</a:t>
            </a:r>
            <a:endParaRPr lang="pt-BR" sz="1200" kern="1200" dirty="0" smtClean="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14</a:t>
            </a:fld>
            <a:endParaRPr lang="pt-BR"/>
          </a:p>
        </p:txBody>
      </p:sp>
    </p:spTree>
    <p:extLst>
      <p:ext uri="{BB962C8B-B14F-4D97-AF65-F5344CB8AC3E}">
        <p14:creationId xmlns:p14="http://schemas.microsoft.com/office/powerpoint/2010/main" val="1434726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que o passe tenha</a:t>
            </a:r>
            <a:r>
              <a:rPr lang="pt-BR" baseline="0" dirty="0" smtClean="0"/>
              <a:t> </a:t>
            </a:r>
            <a:r>
              <a:rPr lang="pt-BR" dirty="0" smtClean="0"/>
              <a:t>eficácia é necessário</a:t>
            </a:r>
            <a:r>
              <a:rPr lang="pt-BR" baseline="0" dirty="0" smtClean="0"/>
              <a:t> preparo por parte do médium passista e </a:t>
            </a:r>
            <a:r>
              <a:rPr lang="pt-BR" dirty="0" smtClean="0"/>
              <a:t>de</a:t>
            </a:r>
            <a:r>
              <a:rPr lang="pt-BR" baseline="0" dirty="0" smtClean="0"/>
              <a:t> quem receberá o tratamento. André Luiz no livro Mecanismos da Mediunidade, capítulo 22, relata como ambos devem se portar.</a:t>
            </a:r>
          </a:p>
          <a:p>
            <a:endParaRPr lang="pt-BR" baseline="0" dirty="0" smtClean="0"/>
          </a:p>
          <a:p>
            <a:r>
              <a:rPr lang="pt-BR" dirty="0" smtClean="0"/>
              <a:t>Médium passista:</a:t>
            </a:r>
          </a:p>
          <a:p>
            <a:endParaRPr lang="pt-BR" dirty="0" smtClean="0"/>
          </a:p>
          <a:p>
            <a:r>
              <a:rPr lang="pt-BR" dirty="0" smtClean="0"/>
              <a:t>“</a:t>
            </a:r>
            <a:r>
              <a:rPr lang="pt-BR" sz="1200" b="0" i="0" u="none" strike="noStrike" kern="1200" baseline="0" dirty="0" smtClean="0">
                <a:solidFill>
                  <a:schemeClr val="tx1"/>
                </a:solidFill>
                <a:latin typeface="+mn-lt"/>
                <a:ea typeface="+mn-ea"/>
                <a:cs typeface="+mn-cs"/>
              </a:rPr>
              <a:t>Decerto, o estudo da constituição humana lhes é naturalmente aconselhável, tanto quanto ao aluno de enfermagem, embora não seja médico, se recomenda a aquisição de conhecimentos do corpo em si. E do mesmo modo que esse aprendiz de rudimentos da Medicina precisa atentar para a assepsia do seu quadro de trabalho, o médium passista necessitará vigilância no seu campo de ação, porquanto de sua higiene espiritual resultará o reflexo benfazejo naqueles que se proponha socorrer. Eis porque se lhe pede a sustentação de hábitos nobres e atividades limpas, com a simplicidade e a humildade por alicerces no serviço de socorro aos doentes, de vez que semelhantes fatores funcionarão à maneira do tungstênio na lâmpada elétrica, suscetível de irradiar a força da usina, produzindo a luz necessária à expulsão da sombra.</a:t>
            </a:r>
          </a:p>
          <a:p>
            <a:r>
              <a:rPr lang="pt-BR" sz="1200" b="0" i="0" u="none" strike="noStrike" kern="1200" baseline="0" dirty="0" smtClean="0">
                <a:solidFill>
                  <a:schemeClr val="tx1"/>
                </a:solidFill>
                <a:latin typeface="+mn-lt"/>
                <a:ea typeface="+mn-ea"/>
                <a:cs typeface="+mn-cs"/>
              </a:rPr>
              <a:t>O investimento cultural </a:t>
            </a:r>
            <a:r>
              <a:rPr lang="pt-BR" sz="1200" b="0" i="0" u="none" strike="noStrike" kern="1200" baseline="0" dirty="0" err="1" smtClean="0">
                <a:solidFill>
                  <a:schemeClr val="tx1"/>
                </a:solidFill>
                <a:latin typeface="+mn-lt"/>
                <a:ea typeface="+mn-ea"/>
                <a:cs typeface="+mn-cs"/>
              </a:rPr>
              <a:t>ampliar-lhe-á</a:t>
            </a:r>
            <a:r>
              <a:rPr lang="pt-BR" sz="1200" b="0" i="0" u="none" strike="noStrike" kern="1200" baseline="0" dirty="0" smtClean="0">
                <a:solidFill>
                  <a:schemeClr val="tx1"/>
                </a:solidFill>
                <a:latin typeface="+mn-lt"/>
                <a:ea typeface="+mn-ea"/>
                <a:cs typeface="+mn-cs"/>
              </a:rPr>
              <a:t> os recursos psicológicos, facilitando-lhe a recepção das ordens e avisos dos instrutores que lhe propiciem amparo, e o asseio mental lhe consolidará a influência, purificando-a, além de </a:t>
            </a:r>
            <a:r>
              <a:rPr lang="pt-BR" sz="1200" b="0" i="0" u="none" strike="noStrike" kern="1200" baseline="0" dirty="0" err="1" smtClean="0">
                <a:solidFill>
                  <a:schemeClr val="tx1"/>
                </a:solidFill>
                <a:latin typeface="+mn-lt"/>
                <a:ea typeface="+mn-ea"/>
                <a:cs typeface="+mn-cs"/>
              </a:rPr>
              <a:t>dotar-lhe</a:t>
            </a:r>
            <a:r>
              <a:rPr lang="pt-BR" sz="1200" b="0" i="0" u="none" strike="noStrike" kern="1200" baseline="0" dirty="0" smtClean="0">
                <a:solidFill>
                  <a:schemeClr val="tx1"/>
                </a:solidFill>
                <a:latin typeface="+mn-lt"/>
                <a:ea typeface="+mn-ea"/>
                <a:cs typeface="+mn-cs"/>
              </a:rPr>
              <a:t> a presença com a indispensável autoridade moral, capaz de induzir o enfermo ao despertamento das próprias forças de reação.”</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Paciente: </a:t>
            </a:r>
          </a:p>
          <a:p>
            <a:endParaRPr lang="pt-BR" dirty="0" smtClean="0"/>
          </a:p>
          <a:p>
            <a:r>
              <a:rPr lang="pt-BR" dirty="0" smtClean="0"/>
              <a:t>“O processo de socorro pelo passe é tanto mais eficiente quanto mais intensa se faça a adesão daquele que lhe recolhe os benefícios, de vez que a </a:t>
            </a:r>
            <a:r>
              <a:rPr lang="pt-BR" b="1" dirty="0" smtClean="0"/>
              <a:t>vontade do paciente</a:t>
            </a:r>
            <a:r>
              <a:rPr lang="pt-BR" dirty="0" smtClean="0"/>
              <a:t>, erguida ao limite máximo de aceitação, determina sobre si mesmo mais elevados potenciais de cura.</a:t>
            </a:r>
          </a:p>
          <a:p>
            <a:r>
              <a:rPr lang="pt-BR" dirty="0" smtClean="0"/>
              <a:t>Nesse estado de ambientação, ao influxo dos passes recebidos, as oscilações mentais do enfermo se condensam, mecanicamente, na direção do trabalho restaurativo, passando a sugeri-lo às entidades celulares do veículo em que se expressam, e os milhões de corpúsculos do organismo fisiopsicossomática tendem a obedecer, instintivamente, às ordens recebidas, sintonizando-se com os propósitos do comando espiritual que os agrega.”</a:t>
            </a:r>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15</a:t>
            </a:fld>
            <a:endParaRPr lang="pt-BR"/>
          </a:p>
        </p:txBody>
      </p:sp>
    </p:spTree>
    <p:extLst>
      <p:ext uri="{BB962C8B-B14F-4D97-AF65-F5344CB8AC3E}">
        <p14:creationId xmlns:p14="http://schemas.microsoft.com/office/powerpoint/2010/main" val="2172531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 renovação do pensamento é condição indispensável para</a:t>
            </a:r>
            <a:r>
              <a:rPr lang="pt-BR" baseline="0" dirty="0" smtClean="0"/>
              <a:t> que o homem esteja em harmonia consigo mesmo e se mantenha equilibrado. Obviamente, a terapia por meio de passes o auxiliam o recobrar a saúde. Contudo, é preciso esforço diário para vencer as más tendências, modificando o pensamento e as ações. Emmanuel nos elucida sobre a correlação entre quem somos e o que pensamos e nos recomenda que mantenhamos nossos pensamentos direcionados para o bem.  </a:t>
            </a:r>
          </a:p>
          <a:p>
            <a:endParaRPr lang="pt-BR" baseline="0" dirty="0" smtClean="0"/>
          </a:p>
          <a:p>
            <a:pPr algn="just"/>
            <a:r>
              <a:rPr lang="pt-BR" sz="1200" dirty="0" smtClean="0"/>
              <a:t>“Nosso espírito residirá onde projetarmos nossos </a:t>
            </a:r>
            <a:r>
              <a:rPr lang="pt-BR" sz="1200" b="1" dirty="0" smtClean="0"/>
              <a:t>pensamentos</a:t>
            </a:r>
            <a:r>
              <a:rPr lang="pt-BR" sz="1200" dirty="0" smtClean="0"/>
              <a:t>, alicerces vivos do bem e o mal. Por isto mesmo, dizia Paulo, sabiamente: </a:t>
            </a:r>
          </a:p>
          <a:p>
            <a:pPr algn="just"/>
            <a:r>
              <a:rPr lang="pt-BR" sz="1200" dirty="0" smtClean="0"/>
              <a:t>"Pensai na coisas que são de cima”. </a:t>
            </a:r>
            <a:r>
              <a:rPr lang="pt-BR" sz="900" dirty="0" smtClean="0"/>
              <a:t>(EMMANUEL. </a:t>
            </a:r>
            <a:r>
              <a:rPr lang="pt-BR" sz="900" i="1" dirty="0" smtClean="0"/>
              <a:t>Pão Nosso, </a:t>
            </a:r>
            <a:r>
              <a:rPr lang="pt-BR" sz="900" dirty="0" smtClean="0"/>
              <a:t>lição 177 )</a:t>
            </a: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9CF17B0-D9B2-4485-A3F4-D24B7E8FD4E8}" type="slidenum">
              <a:rPr lang="pt-BR" smtClean="0"/>
              <a:t>16</a:t>
            </a:fld>
            <a:endParaRPr lang="pt-BR"/>
          </a:p>
        </p:txBody>
      </p:sp>
    </p:spTree>
    <p:extLst>
      <p:ext uri="{BB962C8B-B14F-4D97-AF65-F5344CB8AC3E}">
        <p14:creationId xmlns:p14="http://schemas.microsoft.com/office/powerpoint/2010/main" val="2844718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10" name="Imagem 9"/>
          <p:cNvPicPr>
            <a:picLocks noChangeAspect="1"/>
          </p:cNvPicPr>
          <p:nvPr userDrawn="1"/>
        </p:nvPicPr>
        <p:blipFill rotWithShape="1">
          <a:blip r:embed="rId2"/>
          <a:srcRect l="1" r="456"/>
          <a:stretch/>
        </p:blipFill>
        <p:spPr>
          <a:xfrm>
            <a:off x="-1" y="1"/>
            <a:ext cx="9157187" cy="5720156"/>
          </a:xfrm>
          <a:prstGeom prst="rect">
            <a:avLst/>
          </a:prstGeom>
        </p:spPr>
      </p:pic>
      <p:sp>
        <p:nvSpPr>
          <p:cNvPr id="11" name="Retângulo 10"/>
          <p:cNvSpPr/>
          <p:nvPr userDrawn="1"/>
        </p:nvSpPr>
        <p:spPr>
          <a:xfrm>
            <a:off x="0" y="4653136"/>
            <a:ext cx="9157186" cy="1368152"/>
          </a:xfrm>
          <a:prstGeom prst="rect">
            <a:avLst/>
          </a:prstGeom>
          <a:solidFill>
            <a:schemeClr val="accent1">
              <a:lumMod val="5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p:cNvSpPr/>
          <p:nvPr userDrawn="1"/>
        </p:nvSpPr>
        <p:spPr>
          <a:xfrm>
            <a:off x="0" y="5720157"/>
            <a:ext cx="9157186" cy="1137843"/>
          </a:xfrm>
          <a:prstGeom prst="rect">
            <a:avLst/>
          </a:prstGeom>
          <a:solidFill>
            <a:schemeClr val="accent1">
              <a:lumMod val="7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ctrTitle"/>
          </p:nvPr>
        </p:nvSpPr>
        <p:spPr>
          <a:xfrm>
            <a:off x="539552" y="4653135"/>
            <a:ext cx="8078080" cy="1063401"/>
          </a:xfrm>
        </p:spPr>
        <p:txBody>
          <a:bodyPr anchor="ctr">
            <a:normAutofit/>
          </a:bodyPr>
          <a:lstStyle>
            <a:lvl1pPr algn="ctr">
              <a:defRPr sz="6000">
                <a:solidFill>
                  <a:schemeClr val="bg1"/>
                </a:solidFill>
                <a:latin typeface="Poor Richard" panose="02080502050505020702" pitchFamily="18" charset="0"/>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539552" y="6021288"/>
            <a:ext cx="8078080" cy="836712"/>
          </a:xfrm>
        </p:spPr>
        <p:txBody>
          <a:bodyPr anchor="ctr">
            <a:normAutofit/>
          </a:bodyPr>
          <a:lstStyle>
            <a:lvl1pPr marL="0" indent="0" algn="ctr">
              <a:buNone/>
              <a:defRPr sz="2400">
                <a:solidFill>
                  <a:schemeClr val="accent1">
                    <a:lumMod val="50000"/>
                  </a:schemeClr>
                </a:solidFill>
                <a:latin typeface="Maiandra GD" panose="020E0502030308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dirty="0" smtClean="0"/>
              <a:t>Clique para editar o estilo do subtítulo mestre</a:t>
            </a:r>
            <a:endParaRPr lang="pt-BR" dirty="0"/>
          </a:p>
        </p:txBody>
      </p:sp>
    </p:spTree>
    <p:extLst>
      <p:ext uri="{BB962C8B-B14F-4D97-AF65-F5344CB8AC3E}">
        <p14:creationId xmlns:p14="http://schemas.microsoft.com/office/powerpoint/2010/main" val="816265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539552" y="250029"/>
            <a:ext cx="8280920" cy="1325563"/>
          </a:xfrm>
        </p:spPr>
        <p:txBody>
          <a:bodyPr/>
          <a:lstStyle/>
          <a:p>
            <a:r>
              <a:rPr lang="pt-BR" dirty="0" smtClean="0"/>
              <a:t>Clique para editar o título mestre</a:t>
            </a:r>
            <a:endParaRPr lang="pt-BR" dirty="0"/>
          </a:p>
        </p:txBody>
      </p:sp>
      <p:sp>
        <p:nvSpPr>
          <p:cNvPr id="3" name="Espaço Reservado para Conteúdo 2"/>
          <p:cNvSpPr>
            <a:spLocks noGrp="1"/>
          </p:cNvSpPr>
          <p:nvPr>
            <p:ph idx="1"/>
          </p:nvPr>
        </p:nvSpPr>
        <p:spPr>
          <a:xfrm>
            <a:off x="539552" y="2027712"/>
            <a:ext cx="8280920" cy="4641648"/>
          </a:xfrm>
        </p:spPr>
        <p:txBody>
          <a:bodyPr anchor="ctr"/>
          <a:lstStyle>
            <a:lvl1pPr algn="just">
              <a:lnSpc>
                <a:spcPct val="100000"/>
              </a:lnSpc>
              <a:spcBef>
                <a:spcPts val="900"/>
              </a:spcBef>
              <a:defRPr sz="2400"/>
            </a:lvl1pPr>
            <a:lvl2pPr marL="360363" indent="-219075" algn="just">
              <a:lnSpc>
                <a:spcPct val="100000"/>
              </a:lnSpc>
              <a:spcBef>
                <a:spcPts val="600"/>
              </a:spcBef>
              <a:buSzPct val="90000"/>
              <a:buFont typeface=".LucidaGrandeUI" charset="0"/>
              <a:buChar char="ѻ"/>
              <a:tabLst/>
              <a:defRPr sz="2000">
                <a:solidFill>
                  <a:schemeClr val="accent1">
                    <a:lumMod val="50000"/>
                  </a:schemeClr>
                </a:solidFill>
              </a:defRPr>
            </a:lvl2pPr>
            <a:lvl3pPr marL="579438" indent="-219075" algn="just">
              <a:lnSpc>
                <a:spcPct val="100000"/>
              </a:lnSpc>
              <a:spcBef>
                <a:spcPts val="500"/>
              </a:spcBef>
              <a:buSzPct val="90000"/>
              <a:buFont typeface=".LucidaGrandeUI" charset="0"/>
              <a:buChar char="ѻ"/>
              <a:tabLst/>
              <a:defRPr sz="1800"/>
            </a:lvl3pPr>
            <a:lvl4pPr marL="765175" indent="-185738" algn="just">
              <a:lnSpc>
                <a:spcPct val="100000"/>
              </a:lnSpc>
              <a:spcBef>
                <a:spcPts val="400"/>
              </a:spcBef>
              <a:buSzPct val="90000"/>
              <a:buFont typeface=".LucidaGrandeUI" charset="0"/>
              <a:buChar char="ѻ"/>
              <a:tabLst/>
              <a:defRPr sz="1600"/>
            </a:lvl4pPr>
            <a:lvl5pPr marL="317500" indent="0" algn="r">
              <a:lnSpc>
                <a:spcPct val="100000"/>
              </a:lnSpc>
              <a:spcBef>
                <a:spcPts val="600"/>
              </a:spcBef>
              <a:spcAft>
                <a:spcPts val="1200"/>
              </a:spcAft>
              <a:buFont typeface="Arial" charset="0"/>
              <a:buNone/>
              <a:tabLst/>
              <a:defRPr sz="1400">
                <a:solidFill>
                  <a:schemeClr val="tx1">
                    <a:lumMod val="50000"/>
                    <a:lumOff val="50000"/>
                  </a:schemeClr>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p14="http://schemas.microsoft.com/office/powerpoint/2010/main" val="10543037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5" name="Espaço Reservado para Rodapé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27164988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6" name="Espaço Reservado para Rodapé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9441675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Espaço Reservado para Conteúdo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8" name="Espaço Reservado para Rodapé 7"/>
          <p:cNvSpPr>
            <a:spLocks noGrp="1"/>
          </p:cNvSpPr>
          <p:nvPr>
            <p:ph type="ftr" sz="quarter" idx="11"/>
          </p:nvPr>
        </p:nvSpPr>
        <p:spPr>
          <a:xfrm>
            <a:off x="3028950" y="6356351"/>
            <a:ext cx="3086100" cy="365125"/>
          </a:xfrm>
          <a:prstGeom prst="rect">
            <a:avLst/>
          </a:prstGeom>
        </p:spPr>
        <p:txBody>
          <a:bodyPr/>
          <a:lstStyle/>
          <a:p>
            <a:endParaRPr lang="pt-BR"/>
          </a:p>
        </p:txBody>
      </p:sp>
      <p:sp>
        <p:nvSpPr>
          <p:cNvPr id="9" name="Espaço Reservado para Número de Slide 8"/>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19375261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4" name="Espaço Reservado para Rodapé 3"/>
          <p:cNvSpPr>
            <a:spLocks noGrp="1"/>
          </p:cNvSpPr>
          <p:nvPr>
            <p:ph type="ftr" sz="quarter" idx="11"/>
          </p:nvPr>
        </p:nvSpPr>
        <p:spPr>
          <a:xfrm>
            <a:off x="3028950" y="6356351"/>
            <a:ext cx="3086100" cy="365125"/>
          </a:xfrm>
          <a:prstGeom prst="rect">
            <a:avLst/>
          </a:prstGeom>
        </p:spPr>
        <p:txBody>
          <a:bodyPr/>
          <a:lstStyle/>
          <a:p>
            <a:endParaRPr lang="pt-BR"/>
          </a:p>
        </p:txBody>
      </p:sp>
      <p:sp>
        <p:nvSpPr>
          <p:cNvPr id="5" name="Espaço Reservado para Número de Slide 4"/>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15701095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3" name="Espaço Reservado para Rodapé 2"/>
          <p:cNvSpPr>
            <a:spLocks noGrp="1"/>
          </p:cNvSpPr>
          <p:nvPr>
            <p:ph type="ftr" sz="quarter" idx="11"/>
          </p:nvPr>
        </p:nvSpPr>
        <p:spPr>
          <a:xfrm>
            <a:off x="3028950" y="6356351"/>
            <a:ext cx="3086100" cy="365125"/>
          </a:xfrm>
          <a:prstGeom prst="rect">
            <a:avLst/>
          </a:prstGeom>
        </p:spPr>
        <p:txBody>
          <a:bodyPr/>
          <a:lstStyle/>
          <a:p>
            <a:endParaRPr lang="pt-BR"/>
          </a:p>
        </p:txBody>
      </p:sp>
      <p:sp>
        <p:nvSpPr>
          <p:cNvPr id="4" name="Espaço Reservado para Número de Slide 3"/>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24676197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6" name="Espaço Reservado para Rodapé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33832010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6" name="Espaço Reservado para Rodapé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21558460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5" name="Espaço Reservado para Rodapé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24619699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628650" y="6356351"/>
            <a:ext cx="2057400" cy="365125"/>
          </a:xfrm>
          <a:prstGeom prst="rect">
            <a:avLst/>
          </a:prstGeom>
        </p:spPr>
        <p:txBody>
          <a:bodyPr/>
          <a:lstStyle/>
          <a:p>
            <a:fld id="{38906793-8147-4FE0-AADB-4A3D04462590}" type="datetimeFigureOut">
              <a:rPr lang="pt-BR" smtClean="0"/>
              <a:t>04/05/17</a:t>
            </a:fld>
            <a:endParaRPr lang="pt-BR"/>
          </a:p>
        </p:txBody>
      </p:sp>
      <p:sp>
        <p:nvSpPr>
          <p:cNvPr id="5" name="Espaço Reservado para Rodapé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457950" y="6356351"/>
            <a:ext cx="2057400" cy="365125"/>
          </a:xfrm>
          <a:prstGeom prst="rect">
            <a:avLst/>
          </a:prstGeom>
        </p:spPr>
        <p:txBody>
          <a:bodyPr/>
          <a:lstStyle/>
          <a:p>
            <a:fld id="{4EC19632-0D3D-4E8A-9C5D-DDAF6160B32D}" type="slidenum">
              <a:rPr lang="pt-BR" smtClean="0"/>
              <a:t>‹n.º›</a:t>
            </a:fld>
            <a:endParaRPr lang="pt-BR"/>
          </a:p>
        </p:txBody>
      </p:sp>
    </p:spTree>
    <p:extLst>
      <p:ext uri="{BB962C8B-B14F-4D97-AF65-F5344CB8AC3E}">
        <p14:creationId xmlns:p14="http://schemas.microsoft.com/office/powerpoint/2010/main" val="30300095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Imagem 5"/>
          <p:cNvPicPr>
            <a:picLocks noChangeAspect="1"/>
          </p:cNvPicPr>
          <p:nvPr userDrawn="1"/>
        </p:nvPicPr>
        <p:blipFill rotWithShape="1">
          <a:blip r:embed="rId13"/>
          <a:srcRect b="53793"/>
          <a:stretch/>
        </p:blipFill>
        <p:spPr>
          <a:xfrm>
            <a:off x="0" y="-3939"/>
            <a:ext cx="9145062" cy="1920771"/>
          </a:xfrm>
          <a:prstGeom prst="rect">
            <a:avLst/>
          </a:prstGeom>
        </p:spPr>
      </p:pic>
      <p:sp>
        <p:nvSpPr>
          <p:cNvPr id="12" name="Retângulo 11"/>
          <p:cNvSpPr/>
          <p:nvPr userDrawn="1"/>
        </p:nvSpPr>
        <p:spPr>
          <a:xfrm>
            <a:off x="0" y="-1"/>
            <a:ext cx="9144000" cy="1916833"/>
          </a:xfrm>
          <a:prstGeom prst="rect">
            <a:avLst/>
          </a:prstGeom>
          <a:solidFill>
            <a:schemeClr val="accent1">
              <a:lumMod val="5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bg1"/>
              </a:solidFill>
              <a:effectLst>
                <a:outerShdw blurRad="38100" dist="38100" dir="2700000" algn="tl">
                  <a:srgbClr val="000000">
                    <a:alpha val="43137"/>
                  </a:srgbClr>
                </a:outerShdw>
              </a:effectLst>
            </a:endParaRPr>
          </a:p>
        </p:txBody>
      </p:sp>
      <p:sp>
        <p:nvSpPr>
          <p:cNvPr id="2" name="Espaço Reservado para Título 1"/>
          <p:cNvSpPr>
            <a:spLocks noGrp="1"/>
          </p:cNvSpPr>
          <p:nvPr>
            <p:ph type="title"/>
          </p:nvPr>
        </p:nvSpPr>
        <p:spPr>
          <a:xfrm>
            <a:off x="639611" y="182562"/>
            <a:ext cx="7886700" cy="1325563"/>
          </a:xfrm>
          <a:prstGeom prst="rect">
            <a:avLst/>
          </a:prstGeom>
        </p:spPr>
        <p:txBody>
          <a:bodyPr vert="horz" lIns="91440" tIns="45720" rIns="91440" bIns="45720" rtlCol="0" anchor="ctr">
            <a:no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620762" y="2027712"/>
            <a:ext cx="7886700" cy="4641648"/>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13" name="Retângulo 12"/>
          <p:cNvSpPr/>
          <p:nvPr userDrawn="1"/>
        </p:nvSpPr>
        <p:spPr>
          <a:xfrm>
            <a:off x="0" y="1646453"/>
            <a:ext cx="9144000" cy="270379"/>
          </a:xfrm>
          <a:prstGeom prst="rect">
            <a:avLst/>
          </a:prstGeom>
          <a:solidFill>
            <a:schemeClr val="accent1">
              <a:lumMod val="7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19549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5000" kern="1200">
          <a:solidFill>
            <a:schemeClr val="bg1"/>
          </a:solidFill>
          <a:latin typeface="Poor Richard" panose="02080502050505020702" pitchFamily="18" charset="0"/>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lumMod val="75000"/>
              <a:lumOff val="25000"/>
            </a:schemeClr>
          </a:solidFill>
          <a:latin typeface="Maiandra GD" panose="020E0502030308020204" pitchFamily="34"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lumMod val="75000"/>
              <a:lumOff val="25000"/>
            </a:schemeClr>
          </a:solidFill>
          <a:latin typeface="Maiandra GD" panose="020E0502030308020204" pitchFamily="34" charset="0"/>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lumMod val="75000"/>
              <a:lumOff val="25000"/>
            </a:schemeClr>
          </a:solidFill>
          <a:latin typeface="Maiandra GD" panose="020E0502030308020204" pitchFamily="34" charset="0"/>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lumMod val="75000"/>
              <a:lumOff val="25000"/>
            </a:schemeClr>
          </a:solidFill>
          <a:latin typeface="Maiandra GD" panose="020E0502030308020204" pitchFamily="34" charset="0"/>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lumMod val="75000"/>
              <a:lumOff val="25000"/>
            </a:schemeClr>
          </a:solidFill>
          <a:latin typeface="Maiandra GD" panose="020E0502030308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pt-BR" sz="4800" smtClean="0"/>
              <a:t>O poder da </a:t>
            </a:r>
            <a:r>
              <a:rPr lang="pt-BR" sz="4800" dirty="0" err="1" smtClean="0"/>
              <a:t>fluidoterapia</a:t>
            </a:r>
            <a:r>
              <a:rPr lang="pt-BR" sz="4800" dirty="0" smtClean="0"/>
              <a:t>: o passe</a:t>
            </a:r>
            <a:endParaRPr lang="pt-BR" sz="4800" dirty="0"/>
          </a:p>
        </p:txBody>
      </p:sp>
      <p:sp>
        <p:nvSpPr>
          <p:cNvPr id="5" name="Subtítulo 4"/>
          <p:cNvSpPr>
            <a:spLocks noGrp="1"/>
          </p:cNvSpPr>
          <p:nvPr>
            <p:ph type="subTitle" idx="1"/>
          </p:nvPr>
        </p:nvSpPr>
        <p:spPr/>
        <p:txBody>
          <a:bodyPr/>
          <a:lstStyle/>
          <a:p>
            <a:r>
              <a:rPr lang="pt-BR" dirty="0" smtClean="0"/>
              <a:t>Entendendo o Tratamento Espiritual</a:t>
            </a:r>
            <a:endParaRPr lang="pt-BR" dirty="0"/>
          </a:p>
        </p:txBody>
      </p:sp>
      <p:sp>
        <p:nvSpPr>
          <p:cNvPr id="4" name="Subtítulo 2"/>
          <p:cNvSpPr txBox="1">
            <a:spLocks/>
          </p:cNvSpPr>
          <p:nvPr/>
        </p:nvSpPr>
        <p:spPr>
          <a:xfrm>
            <a:off x="539552" y="116632"/>
            <a:ext cx="8078080" cy="940074"/>
          </a:xfrm>
          <a:prstGeom prst="rect">
            <a:avLst/>
          </a:prstGeom>
        </p:spPr>
        <p:txBody>
          <a:bodyPr vert="horz" lIns="91440" tIns="45720" rIns="91440" bIns="45720" rtlCol="0" anchor="t">
            <a:noAutofit/>
          </a:bodyPr>
          <a:lstStyle>
            <a:lvl1pPr marL="0" indent="0" algn="l"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ctr">
              <a:spcBef>
                <a:spcPts val="0"/>
              </a:spcBef>
            </a:pPr>
            <a:r>
              <a:rPr lang="pt-BR" sz="1400" dirty="0" smtClean="0">
                <a:solidFill>
                  <a:schemeClr val="bg1">
                    <a:lumMod val="50000"/>
                  </a:schemeClr>
                </a:solidFill>
                <a:latin typeface="Maiandra GD" panose="020E0502030308020204" pitchFamily="34" charset="0"/>
              </a:rPr>
              <a:t>Grupo Espírita </a:t>
            </a:r>
            <a:r>
              <a:rPr lang="pt-BR" sz="1400" dirty="0" err="1" smtClean="0">
                <a:solidFill>
                  <a:schemeClr val="bg1">
                    <a:lumMod val="50000"/>
                  </a:schemeClr>
                </a:solidFill>
                <a:latin typeface="Maiandra GD" panose="020E0502030308020204" pitchFamily="34" charset="0"/>
              </a:rPr>
              <a:t>Guillon</a:t>
            </a:r>
            <a:r>
              <a:rPr lang="pt-BR" sz="1400" dirty="0" smtClean="0">
                <a:solidFill>
                  <a:schemeClr val="bg1">
                    <a:lumMod val="50000"/>
                  </a:schemeClr>
                </a:solidFill>
                <a:latin typeface="Maiandra GD" panose="020E0502030308020204" pitchFamily="34" charset="0"/>
              </a:rPr>
              <a:t> Ribeiro</a:t>
            </a:r>
          </a:p>
          <a:p>
            <a:pPr algn="ctr">
              <a:spcBef>
                <a:spcPts val="0"/>
              </a:spcBef>
            </a:pPr>
            <a:r>
              <a:rPr lang="pt-BR" sz="1400" dirty="0" smtClean="0">
                <a:solidFill>
                  <a:schemeClr val="bg1">
                    <a:lumMod val="50000"/>
                  </a:schemeClr>
                </a:solidFill>
                <a:latin typeface="Maiandra GD" panose="020E0502030308020204" pitchFamily="34" charset="0"/>
              </a:rPr>
              <a:t>Escola de Evangelização de pacientes</a:t>
            </a:r>
            <a:endParaRPr lang="pt-BR" sz="1400" dirty="0">
              <a:solidFill>
                <a:schemeClr val="bg1">
                  <a:lumMod val="50000"/>
                </a:schemeClr>
              </a:solidFill>
              <a:latin typeface="Maiandra GD" panose="020E0502030308020204" pitchFamily="34" charset="0"/>
            </a:endParaRPr>
          </a:p>
        </p:txBody>
      </p:sp>
    </p:spTree>
    <p:extLst>
      <p:ext uri="{BB962C8B-B14F-4D97-AF65-F5344CB8AC3E}">
        <p14:creationId xmlns:p14="http://schemas.microsoft.com/office/powerpoint/2010/main" val="7942030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As curas de Jesus</a:t>
            </a:r>
            <a:endParaRPr lang="pt-BR" dirty="0"/>
          </a:p>
        </p:txBody>
      </p:sp>
      <p:sp>
        <p:nvSpPr>
          <p:cNvPr id="5" name="Espaço Reservado para Conteúdo 4"/>
          <p:cNvSpPr>
            <a:spLocks noGrp="1"/>
          </p:cNvSpPr>
          <p:nvPr>
            <p:ph idx="1"/>
          </p:nvPr>
        </p:nvSpPr>
        <p:spPr>
          <a:xfrm>
            <a:off x="539552" y="2027712"/>
            <a:ext cx="5760640" cy="4641648"/>
          </a:xfrm>
        </p:spPr>
        <p:txBody>
          <a:bodyPr>
            <a:normAutofit fontScale="85000" lnSpcReduction="20000"/>
          </a:bodyPr>
          <a:lstStyle/>
          <a:p>
            <a:r>
              <a:rPr lang="pt-BR" i="1" dirty="0" smtClean="0"/>
              <a:t>“Quando Jesus desceu do monte, grandes multidões o seguiam. E eis que veio um leproso e o adorava, dizendo: Senhor, se quiseres, podes tornar-me limpo. </a:t>
            </a:r>
          </a:p>
          <a:p>
            <a:r>
              <a:rPr lang="pt-BR" i="1" dirty="0" smtClean="0"/>
              <a:t>Jesus, pois, estendendo a mão, tocou-o, dizendo: Quero: sê limpo. No mesmo instante ficou purificado da sua lepra.” </a:t>
            </a:r>
          </a:p>
          <a:p>
            <a:pPr lvl="4"/>
            <a:r>
              <a:rPr lang="pt-BR" dirty="0" smtClean="0"/>
              <a:t>(Mateus 8: 1 – 3)</a:t>
            </a:r>
          </a:p>
          <a:p>
            <a:r>
              <a:rPr lang="pt-BR" i="1" dirty="0" smtClean="0"/>
              <a:t>“Ora, tendo Jesus entrado na casa de Pedro, viu a sogra deste de cama; e com febre.  E tocou-lhe a mão, e a febre a deixou; então ela se levantou, e o servia. </a:t>
            </a:r>
          </a:p>
          <a:p>
            <a:r>
              <a:rPr lang="pt-BR" i="1" dirty="0" smtClean="0"/>
              <a:t>Caída a tarde, trouxeram-lhe muitos endemoninhados; e ele com a sua palavra expulsou os espíritos, e curou todos os enfermos.”</a:t>
            </a:r>
          </a:p>
          <a:p>
            <a:pPr lvl="4"/>
            <a:r>
              <a:rPr lang="pt-BR" dirty="0" smtClean="0"/>
              <a:t>(Mateus 8: 14 – 16)</a:t>
            </a:r>
          </a:p>
        </p:txBody>
      </p:sp>
      <p:pic>
        <p:nvPicPr>
          <p:cNvPr id="6" name="Imagem 5"/>
          <p:cNvPicPr>
            <a:picLocks noChangeAspect="1"/>
          </p:cNvPicPr>
          <p:nvPr/>
        </p:nvPicPr>
        <p:blipFill rotWithShape="1">
          <a:blip r:embed="rId3"/>
          <a:srcRect r="11878"/>
          <a:stretch/>
        </p:blipFill>
        <p:spPr>
          <a:xfrm>
            <a:off x="6422637" y="2204864"/>
            <a:ext cx="2400250" cy="2723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125373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6"/>
          <p:cNvSpPr>
            <a:spLocks noGrp="1" noChangeArrowheads="1"/>
          </p:cNvSpPr>
          <p:nvPr>
            <p:ph type="title"/>
          </p:nvPr>
        </p:nvSpPr>
        <p:spPr/>
        <p:txBody>
          <a:bodyPr/>
          <a:lstStyle/>
          <a:p>
            <a:r>
              <a:rPr lang="pt-BR" smtClean="0"/>
              <a:t>Magnetismo lei do Universo</a:t>
            </a:r>
            <a:endParaRPr lang="pt-BR" dirty="0"/>
          </a:p>
        </p:txBody>
      </p:sp>
      <p:sp>
        <p:nvSpPr>
          <p:cNvPr id="3" name="Espaço Reservado para Conteúdo 2"/>
          <p:cNvSpPr>
            <a:spLocks noGrp="1"/>
          </p:cNvSpPr>
          <p:nvPr>
            <p:ph idx="1"/>
          </p:nvPr>
        </p:nvSpPr>
        <p:spPr>
          <a:xfrm>
            <a:off x="3851920" y="2027712"/>
            <a:ext cx="4968552" cy="4641648"/>
          </a:xfrm>
        </p:spPr>
        <p:txBody>
          <a:bodyPr/>
          <a:lstStyle/>
          <a:p>
            <a:r>
              <a:rPr lang="pt-BR" dirty="0" smtClean="0"/>
              <a:t>“O magnetismo não foi inventado por ninguém; existe desde toda a eternidade! </a:t>
            </a:r>
          </a:p>
          <a:p>
            <a:r>
              <a:rPr lang="pt-BR" dirty="0" smtClean="0"/>
              <a:t>Com efeito, o fluido é atração, lei única do Universo. É a fonte dos movimentos moral, material e intelectual, a fonte do progresso.”</a:t>
            </a:r>
          </a:p>
          <a:p>
            <a:pPr lvl="4"/>
            <a:r>
              <a:rPr lang="pt-BR" dirty="0" smtClean="0"/>
              <a:t>(ALLAN KARDEC. </a:t>
            </a:r>
            <a:r>
              <a:rPr lang="pt-BR" i="1" dirty="0" smtClean="0"/>
              <a:t>Revista espírita</a:t>
            </a:r>
            <a:r>
              <a:rPr lang="pt-BR" dirty="0" smtClean="0"/>
              <a:t>, 2.ed., julho 1869, p.287)</a:t>
            </a:r>
            <a:endParaRPr lang="pt-BR" dirty="0"/>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7136" y="2568562"/>
            <a:ext cx="2882735" cy="35599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849457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é o magnetismo</a:t>
            </a:r>
            <a:endParaRPr lang="pt-BR" dirty="0"/>
          </a:p>
        </p:txBody>
      </p:sp>
      <p:sp>
        <p:nvSpPr>
          <p:cNvPr id="4" name="Retângulo 7"/>
          <p:cNvSpPr>
            <a:spLocks noGrp="1" noChangeArrowheads="1"/>
          </p:cNvSpPr>
          <p:nvPr>
            <p:ph idx="1"/>
          </p:nvPr>
        </p:nvSpPr>
        <p:spPr/>
        <p:txBody>
          <a:bodyPr anchor="t"/>
          <a:lstStyle/>
          <a:p>
            <a:r>
              <a:rPr lang="pt-BR" dirty="0" smtClean="0"/>
              <a:t>“O magnetismo, considerado em seu aspecto geral, é a utilização, sob o nome de fluido, da força psíquica por aqueles que abundantemente a possuem.”</a:t>
            </a:r>
          </a:p>
          <a:p>
            <a:pPr lvl="4"/>
            <a:r>
              <a:rPr lang="pt-BR" dirty="0" smtClean="0"/>
              <a:t>(LÉON DENIS. </a:t>
            </a:r>
            <a:r>
              <a:rPr lang="pt-BR" i="1" dirty="0" smtClean="0"/>
              <a:t>No Invisível</a:t>
            </a:r>
            <a:r>
              <a:rPr lang="pt-BR" dirty="0" smtClean="0"/>
              <a:t>, cap. 15)</a:t>
            </a:r>
            <a:endParaRPr lang="pt-BR" dirty="0"/>
          </a:p>
        </p:txBody>
      </p:sp>
      <p:pic>
        <p:nvPicPr>
          <p:cNvPr id="6" name="Imagem 5"/>
          <p:cNvPicPr>
            <a:picLocks noChangeAspect="1"/>
          </p:cNvPicPr>
          <p:nvPr/>
        </p:nvPicPr>
        <p:blipFill>
          <a:blip r:embed="rId3"/>
          <a:stretch>
            <a:fillRect/>
          </a:stretch>
        </p:blipFill>
        <p:spPr>
          <a:xfrm>
            <a:off x="683568" y="3573016"/>
            <a:ext cx="3744416" cy="2798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450964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Atração de recursos espirituais  para a cura</a:t>
            </a:r>
            <a:endParaRPr lang="pt-BR" dirty="0"/>
          </a:p>
        </p:txBody>
      </p:sp>
      <p:sp>
        <p:nvSpPr>
          <p:cNvPr id="6" name="Espaço Reservado para Conteúdo 5"/>
          <p:cNvSpPr>
            <a:spLocks noGrp="1"/>
          </p:cNvSpPr>
          <p:nvPr>
            <p:ph idx="1"/>
          </p:nvPr>
        </p:nvSpPr>
        <p:spPr>
          <a:xfrm>
            <a:off x="3851920" y="2027712"/>
            <a:ext cx="4968552" cy="4641648"/>
          </a:xfrm>
        </p:spPr>
        <p:txBody>
          <a:bodyPr>
            <a:normAutofit/>
          </a:bodyPr>
          <a:lstStyle/>
          <a:p>
            <a:r>
              <a:rPr lang="pt-BR" dirty="0" smtClean="0"/>
              <a:t>“Atraímos companheiros e recursos, de conformidade com </a:t>
            </a:r>
            <a:r>
              <a:rPr lang="pt-BR" b="1" dirty="0" smtClean="0"/>
              <a:t>a natureza de nossas ideias, aspirações, invocações e apelos</a:t>
            </a:r>
            <a:r>
              <a:rPr lang="pt-BR" dirty="0" smtClean="0"/>
              <a:t>.</a:t>
            </a:r>
          </a:p>
          <a:p>
            <a:r>
              <a:rPr lang="pt-BR" dirty="0" smtClean="0"/>
              <a:t>Energia viva, o pensamento desloca, em torno de nós, forças sutis,  construindo paisagens ou formas e criando centros magnéticos ou ondas, com os quais emitimos a nossa atuação ou recebemos a atuação dos outros.”</a:t>
            </a:r>
          </a:p>
          <a:p>
            <a:pPr lvl="4"/>
            <a:r>
              <a:rPr lang="pt-BR" dirty="0" smtClean="0"/>
              <a:t>(EMMANUEL. </a:t>
            </a:r>
            <a:r>
              <a:rPr lang="pt-BR" i="1" dirty="0" smtClean="0"/>
              <a:t>Roteiro</a:t>
            </a:r>
            <a:r>
              <a:rPr lang="pt-BR" dirty="0" smtClean="0"/>
              <a:t>, cap. 29)</a:t>
            </a:r>
          </a:p>
        </p:txBody>
      </p:sp>
      <p:pic>
        <p:nvPicPr>
          <p:cNvPr id="3" name="Imagem 2"/>
          <p:cNvPicPr>
            <a:picLocks noChangeAspect="1"/>
          </p:cNvPicPr>
          <p:nvPr/>
        </p:nvPicPr>
        <p:blipFill>
          <a:blip r:embed="rId3"/>
          <a:stretch>
            <a:fillRect/>
          </a:stretch>
        </p:blipFill>
        <p:spPr>
          <a:xfrm>
            <a:off x="539552" y="2229036"/>
            <a:ext cx="2999910" cy="23999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7906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Criações mentais</a:t>
            </a:r>
            <a:endParaRPr lang="pt-BR" dirty="0"/>
          </a:p>
        </p:txBody>
      </p:sp>
      <p:sp>
        <p:nvSpPr>
          <p:cNvPr id="3" name="Espaço Reservado para Conteúdo 2"/>
          <p:cNvSpPr>
            <a:spLocks noGrp="1"/>
          </p:cNvSpPr>
          <p:nvPr>
            <p:ph idx="1"/>
          </p:nvPr>
        </p:nvSpPr>
        <p:spPr>
          <a:xfrm>
            <a:off x="539552" y="4788662"/>
            <a:ext cx="8280920" cy="1880697"/>
          </a:xfrm>
        </p:spPr>
        <p:txBody>
          <a:bodyPr>
            <a:normAutofit/>
          </a:bodyPr>
          <a:lstStyle/>
          <a:p>
            <a:r>
              <a:rPr lang="pt-BR" dirty="0" smtClean="0"/>
              <a:t>“Compreendia, desse modo, mais uma vez, e sem qualquer obscuridade, que somos naturalmente vítimas ou beneficiários de nossas próprias criações, segundo as correntes mentais que projetamos [...].”</a:t>
            </a:r>
            <a:endParaRPr lang="en-US" dirty="0" smtClean="0"/>
          </a:p>
          <a:p>
            <a:pPr lvl="4"/>
            <a:r>
              <a:rPr lang="en-US" dirty="0" smtClean="0"/>
              <a:t>(ANDRÉ LUIZ. </a:t>
            </a:r>
            <a:r>
              <a:rPr lang="en-US" i="1" dirty="0" smtClean="0"/>
              <a:t>Nos </a:t>
            </a:r>
            <a:r>
              <a:rPr lang="en-US" i="1" dirty="0" err="1" smtClean="0"/>
              <a:t>domínios</a:t>
            </a:r>
            <a:r>
              <a:rPr lang="en-US" i="1" dirty="0" smtClean="0"/>
              <a:t> da </a:t>
            </a:r>
            <a:r>
              <a:rPr lang="en-US" i="1" dirty="0" err="1" smtClean="0"/>
              <a:t>mediunidade</a:t>
            </a:r>
            <a:r>
              <a:rPr lang="en-US" dirty="0" smtClean="0"/>
              <a:t>, cap. 5)</a:t>
            </a:r>
            <a:endParaRPr lang="pt-BR" dirty="0" smtClean="0"/>
          </a:p>
        </p:txBody>
      </p:sp>
      <p:grpSp>
        <p:nvGrpSpPr>
          <p:cNvPr id="15" name="Grupo 14"/>
          <p:cNvGrpSpPr/>
          <p:nvPr/>
        </p:nvGrpSpPr>
        <p:grpSpPr>
          <a:xfrm>
            <a:off x="1259632" y="2060848"/>
            <a:ext cx="7255966" cy="2582693"/>
            <a:chOff x="1259632" y="2060848"/>
            <a:chExt cx="7255966" cy="2582693"/>
          </a:xfrm>
        </p:grpSpPr>
        <p:pic>
          <p:nvPicPr>
            <p:cNvPr id="10" name="Imagem 9"/>
            <p:cNvPicPr>
              <a:picLocks noChangeAspect="1"/>
            </p:cNvPicPr>
            <p:nvPr/>
          </p:nvPicPr>
          <p:blipFill>
            <a:blip r:embed="rId3"/>
            <a:stretch>
              <a:fillRect/>
            </a:stretch>
          </p:blipFill>
          <p:spPr>
            <a:xfrm>
              <a:off x="1495698" y="2060848"/>
              <a:ext cx="3623015" cy="2582693"/>
            </a:xfrm>
            <a:prstGeom prst="rect">
              <a:avLst/>
            </a:prstGeom>
          </p:spPr>
        </p:pic>
        <p:sp>
          <p:nvSpPr>
            <p:cNvPr id="7" name="CaixaDeTexto 6"/>
            <p:cNvSpPr txBox="1"/>
            <p:nvPr/>
          </p:nvSpPr>
          <p:spPr>
            <a:xfrm>
              <a:off x="1259632" y="2169688"/>
              <a:ext cx="1512168" cy="400110"/>
            </a:xfrm>
            <a:prstGeom prst="rect">
              <a:avLst/>
            </a:prstGeom>
            <a:noFill/>
          </p:spPr>
          <p:txBody>
            <a:bodyPr wrap="square" rtlCol="0">
              <a:spAutoFit/>
            </a:bodyPr>
            <a:lstStyle/>
            <a:p>
              <a:pPr algn="ctr"/>
              <a:r>
                <a:rPr lang="pt-BR" sz="2000" b="1" dirty="0" smtClean="0">
                  <a:solidFill>
                    <a:schemeClr val="bg2">
                      <a:lumMod val="25000"/>
                    </a:schemeClr>
                  </a:solidFill>
                </a:rPr>
                <a:t>Energias</a:t>
              </a:r>
              <a:endParaRPr lang="pt-BR" sz="2000" b="1" dirty="0">
                <a:solidFill>
                  <a:schemeClr val="bg2">
                    <a:lumMod val="25000"/>
                  </a:schemeClr>
                </a:solidFill>
              </a:endParaRPr>
            </a:p>
          </p:txBody>
        </p:sp>
        <p:sp>
          <p:nvSpPr>
            <p:cNvPr id="6" name="CaixaDeTexto 5"/>
            <p:cNvSpPr txBox="1"/>
            <p:nvPr/>
          </p:nvSpPr>
          <p:spPr>
            <a:xfrm>
              <a:off x="2868361" y="2387814"/>
              <a:ext cx="1512168" cy="400110"/>
            </a:xfrm>
            <a:prstGeom prst="rect">
              <a:avLst/>
            </a:prstGeom>
            <a:noFill/>
          </p:spPr>
          <p:txBody>
            <a:bodyPr wrap="square" rtlCol="0">
              <a:spAutoFit/>
            </a:bodyPr>
            <a:lstStyle/>
            <a:p>
              <a:pPr algn="ctr"/>
              <a:r>
                <a:rPr lang="pt-BR" sz="2000" b="1" dirty="0" smtClean="0">
                  <a:solidFill>
                    <a:schemeClr val="bg2">
                      <a:lumMod val="25000"/>
                    </a:schemeClr>
                  </a:solidFill>
                </a:rPr>
                <a:t>Fluidos</a:t>
              </a:r>
              <a:endParaRPr lang="pt-BR" sz="2000" b="1" dirty="0">
                <a:solidFill>
                  <a:schemeClr val="bg2">
                    <a:lumMod val="25000"/>
                  </a:schemeClr>
                </a:solidFill>
              </a:endParaRPr>
            </a:p>
          </p:txBody>
        </p:sp>
        <p:sp>
          <p:nvSpPr>
            <p:cNvPr id="8" name="CaixaDeTexto 7"/>
            <p:cNvSpPr txBox="1"/>
            <p:nvPr/>
          </p:nvSpPr>
          <p:spPr>
            <a:xfrm>
              <a:off x="3084477" y="2992068"/>
              <a:ext cx="2270302" cy="707886"/>
            </a:xfrm>
            <a:prstGeom prst="rect">
              <a:avLst/>
            </a:prstGeom>
            <a:noFill/>
          </p:spPr>
          <p:txBody>
            <a:bodyPr wrap="square" rtlCol="0">
              <a:spAutoFit/>
            </a:bodyPr>
            <a:lstStyle/>
            <a:p>
              <a:pPr algn="ctr"/>
              <a:r>
                <a:rPr lang="pt-BR" sz="2000" b="1" dirty="0" smtClean="0">
                  <a:solidFill>
                    <a:schemeClr val="bg2">
                      <a:lumMod val="25000"/>
                    </a:schemeClr>
                  </a:solidFill>
                </a:rPr>
                <a:t>Vibrações e pensamentos</a:t>
              </a:r>
              <a:endParaRPr lang="pt-BR" sz="2000" b="1" dirty="0">
                <a:solidFill>
                  <a:schemeClr val="bg2">
                    <a:lumMod val="25000"/>
                  </a:schemeClr>
                </a:solidFill>
              </a:endParaRPr>
            </a:p>
          </p:txBody>
        </p:sp>
        <p:sp>
          <p:nvSpPr>
            <p:cNvPr id="11" name="CaixaDeTexto 10"/>
            <p:cNvSpPr txBox="1"/>
            <p:nvPr/>
          </p:nvSpPr>
          <p:spPr>
            <a:xfrm>
              <a:off x="5707286" y="3048321"/>
              <a:ext cx="2808312" cy="461665"/>
            </a:xfrm>
            <a:prstGeom prst="rect">
              <a:avLst/>
            </a:prstGeom>
            <a:noFill/>
          </p:spPr>
          <p:txBody>
            <a:bodyPr wrap="square" rtlCol="0">
              <a:spAutoFit/>
            </a:bodyPr>
            <a:lstStyle/>
            <a:p>
              <a:pPr algn="ctr"/>
              <a:r>
                <a:rPr lang="pt-BR" sz="2400" b="1" dirty="0" smtClean="0">
                  <a:solidFill>
                    <a:schemeClr val="bg2">
                      <a:lumMod val="25000"/>
                    </a:schemeClr>
                  </a:solidFill>
                </a:rPr>
                <a:t>Metabolização</a:t>
              </a:r>
              <a:endParaRPr lang="pt-BR" sz="2400" b="1" dirty="0">
                <a:solidFill>
                  <a:schemeClr val="bg2">
                    <a:lumMod val="25000"/>
                  </a:schemeClr>
                </a:solidFill>
              </a:endParaRPr>
            </a:p>
          </p:txBody>
        </p:sp>
        <p:sp>
          <p:nvSpPr>
            <p:cNvPr id="14" name="Seta para a esquerda e para a direita 13"/>
            <p:cNvSpPr/>
            <p:nvPr/>
          </p:nvSpPr>
          <p:spPr>
            <a:xfrm>
              <a:off x="5258075" y="3137190"/>
              <a:ext cx="792088" cy="297010"/>
            </a:xfrm>
            <a:prstGeom prst="lef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15811375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Absorção de fluido magnético: alimento mental</a:t>
            </a:r>
            <a:endParaRPr lang="pt-BR" dirty="0"/>
          </a:p>
        </p:txBody>
      </p:sp>
      <p:sp>
        <p:nvSpPr>
          <p:cNvPr id="3" name="Espaço Reservado para Conteúdo 2"/>
          <p:cNvSpPr>
            <a:spLocks noGrp="1"/>
          </p:cNvSpPr>
          <p:nvPr>
            <p:ph idx="1"/>
          </p:nvPr>
        </p:nvSpPr>
        <p:spPr>
          <a:xfrm>
            <a:off x="539552" y="2027712"/>
            <a:ext cx="8280920" cy="2121368"/>
          </a:xfrm>
        </p:spPr>
        <p:txBody>
          <a:bodyPr/>
          <a:lstStyle/>
          <a:p>
            <a:r>
              <a:rPr lang="pt-BR" dirty="0" smtClean="0"/>
              <a:t>“No lar, na via pública, no trabalho, nas diversões, cada criatura recebe o </a:t>
            </a:r>
            <a:r>
              <a:rPr lang="pt-BR" b="1" dirty="0" smtClean="0"/>
              <a:t>alimento mental </a:t>
            </a:r>
            <a:r>
              <a:rPr lang="pt-BR" dirty="0" smtClean="0"/>
              <a:t>que lhe é trazido por aqueles </a:t>
            </a:r>
            <a:r>
              <a:rPr lang="pt-BR" b="1" dirty="0" smtClean="0"/>
              <a:t>com quem convive</a:t>
            </a:r>
            <a:r>
              <a:rPr lang="pt-BR" dirty="0" smtClean="0"/>
              <a:t>, temperado com o magnetismo pessoal de cada um [...].” </a:t>
            </a:r>
          </a:p>
          <a:p>
            <a:pPr lvl="4"/>
            <a:r>
              <a:rPr lang="pt-BR" dirty="0" smtClean="0"/>
              <a:t>(ANDRÉ LUIZ. </a:t>
            </a:r>
            <a:r>
              <a:rPr lang="pt-BR" i="1" dirty="0" smtClean="0"/>
              <a:t>Missionários da luz</a:t>
            </a:r>
            <a:r>
              <a:rPr lang="pt-BR" dirty="0" smtClean="0"/>
              <a:t>, cap. 14)</a:t>
            </a:r>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028" y="4149080"/>
            <a:ext cx="4257220" cy="2365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73841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Absorção de fluido magnético: respiração</a:t>
            </a:r>
            <a:endParaRPr lang="pt-BR" dirty="0"/>
          </a:p>
        </p:txBody>
      </p:sp>
      <p:sp>
        <p:nvSpPr>
          <p:cNvPr id="3" name="Espaço Reservado para Conteúdo 2"/>
          <p:cNvSpPr>
            <a:spLocks noGrp="1"/>
          </p:cNvSpPr>
          <p:nvPr>
            <p:ph idx="1"/>
          </p:nvPr>
        </p:nvSpPr>
        <p:spPr>
          <a:xfrm>
            <a:off x="539552" y="2027712"/>
            <a:ext cx="4896544" cy="4641648"/>
          </a:xfrm>
        </p:spPr>
        <p:txBody>
          <a:bodyPr/>
          <a:lstStyle/>
          <a:p>
            <a:r>
              <a:rPr lang="pt-BR" dirty="0" smtClean="0"/>
              <a:t>“Desconhece você, porventura, que o próprio homem encarnado recebe mais de setenta por cento da alimentação comum através de princípios atmosféricos, captados pelos condutos respiratórios?” </a:t>
            </a:r>
          </a:p>
          <a:p>
            <a:pPr lvl="4"/>
            <a:r>
              <a:rPr lang="pt-BR" dirty="0" smtClean="0"/>
              <a:t>(ANDRÉ LUIZ. </a:t>
            </a:r>
            <a:r>
              <a:rPr lang="pt-BR" i="1" dirty="0" smtClean="0"/>
              <a:t>Missionários da Luz</a:t>
            </a:r>
            <a:r>
              <a:rPr lang="pt-BR" dirty="0" smtClean="0"/>
              <a:t>, cap. 11)</a:t>
            </a:r>
          </a:p>
        </p:txBody>
      </p:sp>
      <p:pic>
        <p:nvPicPr>
          <p:cNvPr id="6" name="Imagem 5"/>
          <p:cNvPicPr>
            <a:picLocks noChangeAspect="1"/>
          </p:cNvPicPr>
          <p:nvPr/>
        </p:nvPicPr>
        <p:blipFill>
          <a:blip r:embed="rId3"/>
          <a:stretch>
            <a:fillRect/>
          </a:stretch>
        </p:blipFill>
        <p:spPr>
          <a:xfrm>
            <a:off x="5594514" y="3196408"/>
            <a:ext cx="3225958" cy="2304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50620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Absorção do fluido magnético: estudos</a:t>
            </a:r>
            <a:endParaRPr lang="pt-BR" dirty="0"/>
          </a:p>
        </p:txBody>
      </p:sp>
      <p:sp>
        <p:nvSpPr>
          <p:cNvPr id="3" name="Espaço Reservado para Conteúdo 2"/>
          <p:cNvSpPr>
            <a:spLocks noGrp="1"/>
          </p:cNvSpPr>
          <p:nvPr>
            <p:ph idx="1"/>
          </p:nvPr>
        </p:nvSpPr>
        <p:spPr>
          <a:xfrm>
            <a:off x="4283968" y="2027712"/>
            <a:ext cx="4536503" cy="4641648"/>
          </a:xfrm>
        </p:spPr>
        <p:txBody>
          <a:bodyPr>
            <a:normAutofit/>
          </a:bodyPr>
          <a:lstStyle/>
          <a:p>
            <a:r>
              <a:rPr lang="pt-BR" dirty="0" smtClean="0"/>
              <a:t>“O pensamento, portanto, produz uma espécie de efeito físico que reage sobre o moral, [...] podendo-se dizer que, em tais reuniões, ele (o homem) recupera as perdas fluídicas que sofre todos os dias pela irradiação do pensamento, como recupera, por meio dos alimentos, as perdas do corpo material [...].”</a:t>
            </a:r>
          </a:p>
          <a:p>
            <a:pPr lvl="4"/>
            <a:r>
              <a:rPr lang="pt-BR" dirty="0" smtClean="0"/>
              <a:t>(ALLAN KARDEC. </a:t>
            </a:r>
            <a:r>
              <a:rPr lang="pt-BR" i="1" dirty="0" smtClean="0"/>
              <a:t>A Gênese</a:t>
            </a:r>
            <a:r>
              <a:rPr lang="pt-BR" dirty="0" smtClean="0"/>
              <a:t>, cap. 14, item 20)</a:t>
            </a:r>
          </a:p>
        </p:txBody>
      </p:sp>
      <p:pic>
        <p:nvPicPr>
          <p:cNvPr id="4" name="Imagem 3"/>
          <p:cNvPicPr>
            <a:picLocks noChangeAspect="1"/>
          </p:cNvPicPr>
          <p:nvPr/>
        </p:nvPicPr>
        <p:blipFill>
          <a:blip r:embed="rId3"/>
          <a:stretch>
            <a:fillRect/>
          </a:stretch>
        </p:blipFill>
        <p:spPr>
          <a:xfrm>
            <a:off x="421121" y="2965859"/>
            <a:ext cx="3598746" cy="2765353"/>
          </a:xfrm>
          <a:prstGeom prst="rect">
            <a:avLst/>
          </a:prstGeom>
        </p:spPr>
      </p:pic>
    </p:spTree>
    <p:extLst>
      <p:ext uri="{BB962C8B-B14F-4D97-AF65-F5344CB8AC3E}">
        <p14:creationId xmlns:p14="http://schemas.microsoft.com/office/powerpoint/2010/main" val="6095958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400" dirty="0" smtClean="0"/>
              <a:t>Absorção do fluido magnético: ação de boas palavras e bons pensamentos</a:t>
            </a:r>
            <a:endParaRPr lang="pt-BR" sz="4400" dirty="0"/>
          </a:p>
        </p:txBody>
      </p:sp>
      <p:sp>
        <p:nvSpPr>
          <p:cNvPr id="3" name="Espaço Reservado para Conteúdo 2"/>
          <p:cNvSpPr>
            <a:spLocks noGrp="1"/>
          </p:cNvSpPr>
          <p:nvPr>
            <p:ph idx="1"/>
          </p:nvPr>
        </p:nvSpPr>
        <p:spPr>
          <a:xfrm>
            <a:off x="539552" y="2027712"/>
            <a:ext cx="4968552" cy="4641648"/>
          </a:xfrm>
        </p:spPr>
        <p:txBody>
          <a:bodyPr/>
          <a:lstStyle/>
          <a:p>
            <a:r>
              <a:rPr lang="pt-BR" dirty="0" smtClean="0"/>
              <a:t>“Quando se diz que um médico opera a cura de um doente, por meio de boas palavras, enuncia-se uma verdade absoluta, pois que </a:t>
            </a:r>
            <a:r>
              <a:rPr lang="pt-BR" b="1" dirty="0" smtClean="0"/>
              <a:t>um pensamento bondoso traz consigo fluidos reparadores que atuam sobre o físico, tanto quanto sobre o moral</a:t>
            </a:r>
            <a:r>
              <a:rPr lang="pt-BR" dirty="0" smtClean="0"/>
              <a:t>.” </a:t>
            </a:r>
          </a:p>
          <a:p>
            <a:pPr lvl="4"/>
            <a:r>
              <a:rPr lang="pt-BR" dirty="0" smtClean="0"/>
              <a:t>(ALLAN KARDEC. </a:t>
            </a:r>
            <a:r>
              <a:rPr lang="pt-BR" i="1" dirty="0" smtClean="0"/>
              <a:t>A Gênese</a:t>
            </a:r>
            <a:r>
              <a:rPr lang="pt-BR" dirty="0" smtClean="0"/>
              <a:t>, cap. 14, item 20)</a:t>
            </a:r>
          </a:p>
        </p:txBody>
      </p:sp>
      <p:pic>
        <p:nvPicPr>
          <p:cNvPr id="4" name="Imagem 3"/>
          <p:cNvPicPr>
            <a:picLocks noChangeAspect="1"/>
          </p:cNvPicPr>
          <p:nvPr/>
        </p:nvPicPr>
        <p:blipFill rotWithShape="1">
          <a:blip r:embed="rId3"/>
          <a:srcRect l="20790" r="45190" b="51841"/>
          <a:stretch/>
        </p:blipFill>
        <p:spPr>
          <a:xfrm>
            <a:off x="5745898" y="3124400"/>
            <a:ext cx="3074574"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67316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fluido magnético pode ser transmitido</a:t>
            </a:r>
            <a:endParaRPr lang="pt-BR" dirty="0"/>
          </a:p>
        </p:txBody>
      </p:sp>
      <p:sp>
        <p:nvSpPr>
          <p:cNvPr id="3" name="Espaço Reservado para Conteúdo 2"/>
          <p:cNvSpPr>
            <a:spLocks noGrp="1"/>
          </p:cNvSpPr>
          <p:nvPr>
            <p:ph idx="1"/>
          </p:nvPr>
        </p:nvSpPr>
        <p:spPr>
          <a:xfrm>
            <a:off x="539552" y="4725144"/>
            <a:ext cx="8280920" cy="1944216"/>
          </a:xfrm>
        </p:spPr>
        <p:txBody>
          <a:bodyPr/>
          <a:lstStyle/>
          <a:p>
            <a:r>
              <a:rPr lang="pt-BR" dirty="0" smtClean="0"/>
              <a:t>“O fluido vital se transmite </a:t>
            </a:r>
            <a:r>
              <a:rPr lang="pt-BR" b="1" dirty="0" smtClean="0"/>
              <a:t>de um indivíduo a outro</a:t>
            </a:r>
            <a:r>
              <a:rPr lang="pt-BR" dirty="0" smtClean="0"/>
              <a:t>. Aquele que o tiver em maior porção pode dá-lo a um que o tenha de menos e em certos casos prolongar a vida prestes a extinguir-se.” </a:t>
            </a:r>
          </a:p>
          <a:p>
            <a:pPr lvl="4"/>
            <a:r>
              <a:rPr lang="pt-BR" dirty="0" smtClean="0"/>
              <a:t>(ALLAN KARDEC. </a:t>
            </a:r>
            <a:r>
              <a:rPr lang="pt-BR" i="1" dirty="0" smtClean="0"/>
              <a:t>O Livro dos Espíritos</a:t>
            </a:r>
            <a:r>
              <a:rPr lang="pt-BR" dirty="0" smtClean="0"/>
              <a:t>, </a:t>
            </a:r>
            <a:r>
              <a:rPr lang="pt-BR" dirty="0" err="1" smtClean="0"/>
              <a:t>perg</a:t>
            </a:r>
            <a:r>
              <a:rPr lang="pt-BR" dirty="0" smtClean="0"/>
              <a:t>. 70)</a:t>
            </a:r>
          </a:p>
        </p:txBody>
      </p:sp>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0028" y="2060848"/>
            <a:ext cx="3659968" cy="2499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02740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passe: exemplo de transmissão do fluido magnético</a:t>
            </a:r>
            <a:endParaRPr lang="pt-BR" dirty="0"/>
          </a:p>
        </p:txBody>
      </p:sp>
      <p:sp>
        <p:nvSpPr>
          <p:cNvPr id="3" name="Espaço Reservado para Conteúdo 2"/>
          <p:cNvSpPr>
            <a:spLocks noGrp="1"/>
          </p:cNvSpPr>
          <p:nvPr>
            <p:ph idx="1"/>
          </p:nvPr>
        </p:nvSpPr>
        <p:spPr>
          <a:xfrm>
            <a:off x="539552" y="2027712"/>
            <a:ext cx="5400600" cy="4641648"/>
          </a:xfrm>
        </p:spPr>
        <p:txBody>
          <a:bodyPr/>
          <a:lstStyle/>
          <a:p>
            <a:r>
              <a:rPr lang="pt-BR" dirty="0" smtClean="0"/>
              <a:t>“Assim como a transfusão de sangue representa uma renovação das forças físicas, </a:t>
            </a:r>
            <a:r>
              <a:rPr lang="pt-BR" b="1" dirty="0" smtClean="0"/>
              <a:t>o passe é uma transfusão de energias psíquicas</a:t>
            </a:r>
            <a:r>
              <a:rPr lang="pt-BR" dirty="0" smtClean="0"/>
              <a:t>, com a diferença de que os recursos orgânicos são retirados de um reservatório limitado, e os elementos psíquicos o são do reservatório ilimitado das forças espirituais.” </a:t>
            </a:r>
          </a:p>
          <a:p>
            <a:pPr lvl="4"/>
            <a:r>
              <a:rPr lang="pt-BR" dirty="0" smtClean="0"/>
              <a:t>(EMMANUEL. </a:t>
            </a:r>
            <a:r>
              <a:rPr lang="pt-BR" i="1" dirty="0" smtClean="0"/>
              <a:t>O Consolador</a:t>
            </a:r>
            <a:r>
              <a:rPr lang="pt-BR" dirty="0" smtClean="0"/>
              <a:t>, perg.98)</a:t>
            </a:r>
          </a:p>
        </p:txBody>
      </p:sp>
      <p:pic>
        <p:nvPicPr>
          <p:cNvPr id="4" name="Imagem 3"/>
          <p:cNvPicPr>
            <a:picLocks noChangeAspect="1"/>
          </p:cNvPicPr>
          <p:nvPr/>
        </p:nvPicPr>
        <p:blipFill>
          <a:blip r:embed="rId3"/>
          <a:stretch>
            <a:fillRect/>
          </a:stretch>
        </p:blipFill>
        <p:spPr>
          <a:xfrm>
            <a:off x="6297521" y="2603075"/>
            <a:ext cx="2516188" cy="34909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28389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passe</a:t>
            </a:r>
            <a:endParaRPr lang="pt-BR" dirty="0"/>
          </a:p>
        </p:txBody>
      </p:sp>
      <p:sp>
        <p:nvSpPr>
          <p:cNvPr id="3" name="Espaço Reservado para Conteúdo 2"/>
          <p:cNvSpPr>
            <a:spLocks noGrp="1"/>
          </p:cNvSpPr>
          <p:nvPr>
            <p:ph idx="1"/>
          </p:nvPr>
        </p:nvSpPr>
        <p:spPr>
          <a:xfrm>
            <a:off x="5076056" y="2027712"/>
            <a:ext cx="3744416" cy="4641648"/>
          </a:xfrm>
        </p:spPr>
        <p:txBody>
          <a:bodyPr/>
          <a:lstStyle/>
          <a:p>
            <a:r>
              <a:rPr lang="pt-BR" sz="2800" dirty="0" smtClean="0"/>
              <a:t>“O passe é uma transfusão de energias, alterando o campo celular.”</a:t>
            </a:r>
          </a:p>
          <a:p>
            <a:pPr lvl="4"/>
            <a:r>
              <a:rPr lang="pt-BR" dirty="0" smtClean="0"/>
              <a:t>(ANDRÉ LUIZ. </a:t>
            </a:r>
            <a:r>
              <a:rPr lang="pt-BR" i="1" dirty="0" smtClean="0"/>
              <a:t>Nos domínios da mediunidade</a:t>
            </a:r>
            <a:r>
              <a:rPr lang="pt-BR" dirty="0" smtClean="0"/>
              <a:t>, cap. 17)</a:t>
            </a:r>
          </a:p>
        </p:txBody>
      </p:sp>
      <p:pic>
        <p:nvPicPr>
          <p:cNvPr id="4" name="Imagem 3"/>
          <p:cNvPicPr>
            <a:picLocks noChangeAspect="1"/>
          </p:cNvPicPr>
          <p:nvPr/>
        </p:nvPicPr>
        <p:blipFill>
          <a:blip r:embed="rId3"/>
          <a:stretch>
            <a:fillRect/>
          </a:stretch>
        </p:blipFill>
        <p:spPr>
          <a:xfrm>
            <a:off x="539552" y="2806158"/>
            <a:ext cx="4104456" cy="3084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38347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Por que aplicar o passe</a:t>
            </a:r>
            <a:endParaRPr lang="pt-BR" dirty="0"/>
          </a:p>
        </p:txBody>
      </p:sp>
      <p:sp>
        <p:nvSpPr>
          <p:cNvPr id="3" name="Espaço Reservado para Conteúdo 2"/>
          <p:cNvSpPr>
            <a:spLocks noGrp="1"/>
          </p:cNvSpPr>
          <p:nvPr>
            <p:ph idx="1"/>
          </p:nvPr>
        </p:nvSpPr>
        <p:spPr>
          <a:xfrm>
            <a:off x="539552" y="2027712"/>
            <a:ext cx="4896544" cy="4641648"/>
          </a:xfrm>
        </p:spPr>
        <p:txBody>
          <a:bodyPr>
            <a:normAutofit/>
          </a:bodyPr>
          <a:lstStyle/>
          <a:p>
            <a:r>
              <a:rPr lang="pt-BR" dirty="0" smtClean="0"/>
              <a:t>“[...] </a:t>
            </a:r>
            <a:r>
              <a:rPr lang="pt-BR" b="1" dirty="0" smtClean="0"/>
              <a:t>tem como principal objetivo auxiliar a restauração do equilíbrio orgânico do paciente</a:t>
            </a:r>
            <a:r>
              <a:rPr lang="pt-BR" dirty="0" smtClean="0"/>
              <a:t>. </a:t>
            </a:r>
          </a:p>
          <a:p>
            <a:r>
              <a:rPr lang="pt-BR" dirty="0" smtClean="0"/>
              <a:t>Por orgânico, aqui, entenda-se a estrutura completa do indivíduo – quando:</a:t>
            </a:r>
          </a:p>
          <a:p>
            <a:pPr lvl="1"/>
            <a:r>
              <a:rPr lang="pt-BR" dirty="0" smtClean="0"/>
              <a:t>desencarnado, Espírito e </a:t>
            </a:r>
            <a:r>
              <a:rPr lang="pt-BR" dirty="0" err="1" smtClean="0"/>
              <a:t>perispírito</a:t>
            </a:r>
            <a:r>
              <a:rPr lang="pt-BR" dirty="0" smtClean="0"/>
              <a:t>; </a:t>
            </a:r>
          </a:p>
          <a:p>
            <a:pPr lvl="1"/>
            <a:r>
              <a:rPr lang="pt-BR" dirty="0" smtClean="0"/>
              <a:t>quando encarnado, corpo físico, duplo </a:t>
            </a:r>
            <a:r>
              <a:rPr lang="pt-BR" dirty="0" err="1" smtClean="0"/>
              <a:t>etérico</a:t>
            </a:r>
            <a:r>
              <a:rPr lang="pt-BR" dirty="0" smtClean="0"/>
              <a:t>, </a:t>
            </a:r>
            <a:r>
              <a:rPr lang="pt-BR" dirty="0" err="1" smtClean="0"/>
              <a:t>perispírito</a:t>
            </a:r>
            <a:r>
              <a:rPr lang="pt-BR" dirty="0" smtClean="0"/>
              <a:t> e Espírito.”</a:t>
            </a:r>
          </a:p>
          <a:p>
            <a:pPr lvl="4"/>
            <a:r>
              <a:rPr lang="pt-BR" dirty="0" smtClean="0"/>
              <a:t>(LUIZ CARLOS DE M. GURGEL. </a:t>
            </a:r>
            <a:r>
              <a:rPr lang="pt-BR" i="1" dirty="0" smtClean="0"/>
              <a:t>O Passe Espírita</a:t>
            </a:r>
            <a:r>
              <a:rPr lang="pt-BR" dirty="0" smtClean="0"/>
              <a:t>.)</a:t>
            </a:r>
          </a:p>
        </p:txBody>
      </p:sp>
      <p:pic>
        <p:nvPicPr>
          <p:cNvPr id="4" name="Imagem 3"/>
          <p:cNvPicPr>
            <a:picLocks noChangeAspect="1"/>
          </p:cNvPicPr>
          <p:nvPr/>
        </p:nvPicPr>
        <p:blipFill>
          <a:blip r:embed="rId3"/>
          <a:stretch>
            <a:fillRect/>
          </a:stretch>
        </p:blipFill>
        <p:spPr>
          <a:xfrm>
            <a:off x="5509591" y="2361067"/>
            <a:ext cx="3316511" cy="3974937"/>
          </a:xfrm>
          <a:prstGeom prst="rect">
            <a:avLst/>
          </a:prstGeom>
        </p:spPr>
      </p:pic>
    </p:spTree>
    <p:extLst>
      <p:ext uri="{BB962C8B-B14F-4D97-AF65-F5344CB8AC3E}">
        <p14:creationId xmlns:p14="http://schemas.microsoft.com/office/powerpoint/2010/main" val="6126846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Eficácia do passe</a:t>
            </a:r>
            <a:endParaRPr lang="pt-BR" dirty="0"/>
          </a:p>
        </p:txBody>
      </p:sp>
      <p:sp>
        <p:nvSpPr>
          <p:cNvPr id="3" name="Espaço Reservado para Conteúdo 2"/>
          <p:cNvSpPr>
            <a:spLocks noGrp="1"/>
          </p:cNvSpPr>
          <p:nvPr>
            <p:ph idx="1"/>
          </p:nvPr>
        </p:nvSpPr>
        <p:spPr>
          <a:xfrm>
            <a:off x="539552" y="2027712"/>
            <a:ext cx="4680520" cy="4641648"/>
          </a:xfrm>
        </p:spPr>
        <p:txBody>
          <a:bodyPr/>
          <a:lstStyle/>
          <a:p>
            <a:r>
              <a:rPr lang="pt-BR" dirty="0" smtClean="0"/>
              <a:t>“O passe poderá obedecer à fórmula que forneça maior porcentagem de confiança, não só a quem o dá, como a quem o recebe.”</a:t>
            </a:r>
          </a:p>
          <a:p>
            <a:pPr lvl="4"/>
            <a:r>
              <a:rPr lang="pt-BR" dirty="0" smtClean="0"/>
              <a:t>(EMMANUEL. </a:t>
            </a:r>
            <a:r>
              <a:rPr lang="pt-BR" i="1" dirty="0" smtClean="0"/>
              <a:t>O Consolador</a:t>
            </a:r>
            <a:r>
              <a:rPr lang="pt-BR" dirty="0" smtClean="0"/>
              <a:t>, perg.99)</a:t>
            </a:r>
          </a:p>
        </p:txBody>
      </p:sp>
      <p:pic>
        <p:nvPicPr>
          <p:cNvPr id="4" name="Imagem 3"/>
          <p:cNvPicPr>
            <a:picLocks noChangeAspect="1"/>
          </p:cNvPicPr>
          <p:nvPr/>
        </p:nvPicPr>
        <p:blipFill rotWithShape="1">
          <a:blip r:embed="rId3"/>
          <a:srcRect l="13363" r="23464"/>
          <a:stretch/>
        </p:blipFill>
        <p:spPr>
          <a:xfrm>
            <a:off x="5652120" y="2937951"/>
            <a:ext cx="3168352" cy="28211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59373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Renovação do pensamento</a:t>
            </a:r>
            <a:endParaRPr lang="pt-BR" dirty="0"/>
          </a:p>
        </p:txBody>
      </p:sp>
      <p:sp>
        <p:nvSpPr>
          <p:cNvPr id="6" name="Espaço Reservado para Conteúdo 5"/>
          <p:cNvSpPr>
            <a:spLocks noGrp="1"/>
          </p:cNvSpPr>
          <p:nvPr>
            <p:ph idx="1"/>
          </p:nvPr>
        </p:nvSpPr>
        <p:spPr>
          <a:xfrm>
            <a:off x="4067944" y="2027712"/>
            <a:ext cx="4752528" cy="4641648"/>
          </a:xfrm>
        </p:spPr>
        <p:txBody>
          <a:bodyPr/>
          <a:lstStyle/>
          <a:p>
            <a:r>
              <a:rPr lang="pt-BR" dirty="0" smtClean="0"/>
              <a:t>“Renovemos o pensamento e tudo se modificará conosco. Na assistência magnética, os recursos espirituais se entrosam entre a emissão e a recepção, ajudando a criatura necessitada para que ela ajude a si mesma.”</a:t>
            </a:r>
          </a:p>
          <a:p>
            <a:pPr lvl="4"/>
            <a:r>
              <a:rPr lang="pt-BR" dirty="0" smtClean="0"/>
              <a:t>(ANDRÉ LUIZ. </a:t>
            </a:r>
            <a:r>
              <a:rPr lang="pt-BR" i="1" dirty="0" smtClean="0"/>
              <a:t>Nos Domínios da Mediunidade</a:t>
            </a:r>
            <a:r>
              <a:rPr lang="pt-BR" dirty="0" smtClean="0"/>
              <a:t>, </a:t>
            </a:r>
            <a:r>
              <a:rPr lang="pt-BR" dirty="0" smtClean="0"/>
              <a:t/>
            </a:r>
            <a:br>
              <a:rPr lang="pt-BR" dirty="0" smtClean="0"/>
            </a:br>
            <a:r>
              <a:rPr lang="pt-BR" dirty="0" smtClean="0"/>
              <a:t>cap</a:t>
            </a:r>
            <a:r>
              <a:rPr lang="pt-BR" dirty="0" smtClean="0"/>
              <a:t>. 17 ) </a:t>
            </a:r>
            <a:endParaRPr lang="pt-BR" dirty="0"/>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733051"/>
            <a:ext cx="3240360" cy="3240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171259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878</TotalTime>
  <Words>2955</Words>
  <Application>Microsoft Macintosh PowerPoint</Application>
  <PresentationFormat>Apresentação na tela (4:3)</PresentationFormat>
  <Paragraphs>124</Paragraphs>
  <Slides>16</Slides>
  <Notes>15</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16</vt:i4>
      </vt:variant>
    </vt:vector>
  </HeadingPairs>
  <TitlesOfParts>
    <vt:vector size="22" baseType="lpstr">
      <vt:lpstr>.LucidaGrandeUI</vt:lpstr>
      <vt:lpstr>Calibri</vt:lpstr>
      <vt:lpstr>Maiandra GD</vt:lpstr>
      <vt:lpstr>Poor Richard</vt:lpstr>
      <vt:lpstr>Arial</vt:lpstr>
      <vt:lpstr>Tema do Office</vt:lpstr>
      <vt:lpstr>O poder da fluidoterapia: o passe</vt:lpstr>
      <vt:lpstr>As curas de Jesus</vt:lpstr>
      <vt:lpstr>Magnetismo lei do Universo</vt:lpstr>
      <vt:lpstr>O que é o magnetismo</vt:lpstr>
      <vt:lpstr>Atração de recursos espirituais  para a cura</vt:lpstr>
      <vt:lpstr>Criações mentais</vt:lpstr>
      <vt:lpstr>Absorção de fluido magnético: alimento mental</vt:lpstr>
      <vt:lpstr>Absorção de fluido magnético: respiração</vt:lpstr>
      <vt:lpstr>Absorção do fluido magnético: estudos</vt:lpstr>
      <vt:lpstr>Absorção do fluido magnético: ação de boas palavras e bons pensamentos</vt:lpstr>
      <vt:lpstr>O fluido magnético pode ser transmitido</vt:lpstr>
      <vt:lpstr>O passe: exemplo de transmissão do fluido magnético</vt:lpstr>
      <vt:lpstr>O passe</vt:lpstr>
      <vt:lpstr>Por que aplicar o passe</vt:lpstr>
      <vt:lpstr>Eficácia do passe</vt:lpstr>
      <vt:lpstr>Renovação do pensamento</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poder da fluidoterapia:</dc:title>
  <dc:creator>Paula</dc:creator>
  <cp:lastModifiedBy>Adriano Alves</cp:lastModifiedBy>
  <cp:revision>125</cp:revision>
  <dcterms:created xsi:type="dcterms:W3CDTF">2012-05-09T13:11:44Z</dcterms:created>
  <dcterms:modified xsi:type="dcterms:W3CDTF">2017-05-04T13:04:19Z</dcterms:modified>
</cp:coreProperties>
</file>