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66" r:id="rId4"/>
    <p:sldId id="269" r:id="rId5"/>
    <p:sldId id="259" r:id="rId6"/>
    <p:sldId id="257" r:id="rId7"/>
    <p:sldId id="260" r:id="rId8"/>
    <p:sldId id="261" r:id="rId9"/>
    <p:sldId id="268" r:id="rId10"/>
    <p:sldId id="263" r:id="rId11"/>
    <p:sldId id="262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3" autoAdjust="0"/>
    <p:restoredTop sz="82472"/>
  </p:normalViewPr>
  <p:slideViewPr>
    <p:cSldViewPr showGuides="1">
      <p:cViewPr varScale="1">
        <p:scale>
          <a:sx n="124" d="100"/>
          <a:sy n="124" d="100"/>
        </p:scale>
        <p:origin x="3184" y="168"/>
      </p:cViewPr>
      <p:guideLst>
        <p:guide orient="horz" pos="143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>
        <p:scale>
          <a:sx n="110" d="100"/>
          <a:sy n="110" d="100"/>
        </p:scale>
        <p:origin x="-1326" y="146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B94BC70D-FC8B-5143-AC1C-BA5FA87DB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562DA97-307C-8B49-BBFB-0F55895CB6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4678F40-A7A1-364A-92B0-59BE1FEF54F9}" type="datetimeFigureOut">
              <a:rPr lang="pt-BR"/>
              <a:pPr>
                <a:defRPr/>
              </a:pPr>
              <a:t>06/11/2023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E94495-6105-874B-904D-B046546AB5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D772B83-341F-E243-A10C-98F04C74B2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1955EF7-F098-8946-9EC4-DA53638F8106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A99E251-AB4F-C44F-AC4B-DF73FAC5E1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FBA7848-11F2-8B49-A266-622538B5BDC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2FFF3D5-8E4A-BD4F-A7D4-6954894CC12E}" type="datetimeFigureOut">
              <a:rPr lang="pt-BR"/>
              <a:pPr>
                <a:defRPr/>
              </a:pPr>
              <a:t>06/11/2023</a:t>
            </a:fld>
            <a:endParaRPr lang="pt-BR" dirty="0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40FBDF4C-7C64-1F4B-AE55-9B5954D03B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dirty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9A3C54E1-C616-1F4D-85B7-75ACCF3D9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8CC6C8-6CEA-BC48-A317-FFCE9399BD0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66FD7896-2D34-B643-8734-1B958E023A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25FC2D-FCC6-6F48-A2DE-A1022D0999F8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25FC2D-FCC6-6F48-A2DE-A1022D0999F8}" type="slidenum">
              <a:rPr lang="pt-BR" altLang="pt-BR" smtClean="0"/>
              <a:pPr/>
              <a:t>1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016934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86D5E793-429D-D74A-BC16-7970477CB8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8270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82184376-75ED-AD4E-8428-827D11D1E3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altLang="pt-BR" dirty="0"/>
              <a:t>Iniciar dirigindo a 1ª pergunta aos presentes. Certamente, todos terão respondido positivamente.</a:t>
            </a:r>
          </a:p>
          <a:p>
            <a:pPr>
              <a:spcBef>
                <a:spcPct val="0"/>
              </a:spcBef>
            </a:pPr>
            <a:r>
              <a:rPr lang="pt-BR" altLang="pt-BR" dirty="0"/>
              <a:t>Em seguida, colher algumas respostas para a 2ª pergunta, as quais poderão ser variadas e, para ilustrar essa multiplicidade de fontes de felicidade, exibir o vídeo do próximo slide.</a:t>
            </a:r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A8F30700-0938-0044-A293-71E592873A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6B8289-ACA4-074D-B59D-A3AB8A3262FB}" type="slidenum">
              <a:rPr lang="pt-BR" altLang="pt-BR"/>
              <a:pPr eaLnBrk="1" hangingPunct="1"/>
              <a:t>2</a:t>
            </a:fld>
            <a:endParaRPr lang="pt-BR" altLang="pt-B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Não devemos complicar a busca da nossa felicidade. Podemos encontrá-la nas coisas mais simples.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25FC2D-FCC6-6F48-A2DE-A1022D0999F8}" type="slidenum">
              <a:rPr lang="pt-BR" altLang="pt-BR" smtClean="0"/>
              <a:pPr/>
              <a:t>3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117054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 virtude de ainda habitarmos um mundo de provas e expiações, não podemos gozar de plena felicidade. Porém, enquanto aqui estivermos, está em nossas mãos suavizarmos as dores e os desafios que nos são impostos, extraindo daí motivos para uma felicidade relativa.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25FC2D-FCC6-6F48-A2DE-A1022D0999F8}" type="slidenum">
              <a:rPr lang="pt-BR" altLang="pt-BR" smtClean="0"/>
              <a:pPr/>
              <a:t>4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676765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Imagem de Slide 1">
            <a:extLst>
              <a:ext uri="{FF2B5EF4-FFF2-40B4-BE49-F238E27FC236}">
                <a16:creationId xmlns:a16="http://schemas.microsoft.com/office/drawing/2014/main" id="{36E8664C-9A57-F245-B80C-3FBC2B90AB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8270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ço Reservado para Anotações 2">
            <a:extLst>
              <a:ext uri="{FF2B5EF4-FFF2-40B4-BE49-F238E27FC236}">
                <a16:creationId xmlns:a16="http://schemas.microsoft.com/office/drawing/2014/main" id="{5BD6797B-9874-3F4D-891E-8D7C732633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altLang="pt-BR" dirty="0"/>
              <a:t>Na questão 933 de </a:t>
            </a:r>
            <a:r>
              <a:rPr lang="pt-BR" altLang="pt-BR" i="1" dirty="0"/>
              <a:t>O Livro dos Espíritos</a:t>
            </a:r>
            <a:r>
              <a:rPr lang="pt-BR" altLang="pt-BR" dirty="0"/>
              <a:t>, os Espíritos Superiores afirmam que “De ordinário, o homem só é infeliz pela importância que liga às coisas deste mundo.” André Luiz abre o capítulo destacando aquela que talvez seja fonte de infelicidade para grande parcela de criaturas encarnadas: a não aceitação de si mesmo(a)! Por isso, a primeira recomendação do autor espiritual (que se conecta com a q. 920 citada no slide anterior) é que cada um de nós se aceite como é e que doe ao mundo o melhor de si.</a:t>
            </a:r>
          </a:p>
        </p:txBody>
      </p:sp>
      <p:sp>
        <p:nvSpPr>
          <p:cNvPr id="18436" name="Espaço Reservado para Número de Slide 3">
            <a:extLst>
              <a:ext uri="{FF2B5EF4-FFF2-40B4-BE49-F238E27FC236}">
                <a16:creationId xmlns:a16="http://schemas.microsoft.com/office/drawing/2014/main" id="{1E5A81B1-506E-0440-97B3-C38CDEEBE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760E586-BBA4-B748-8CD7-6F7CE4D995CD}" type="slidenum">
              <a:rPr lang="pt-BR" altLang="pt-BR"/>
              <a:pPr eaLnBrk="1" hangingPunct="1"/>
              <a:t>5</a:t>
            </a:fld>
            <a:endParaRPr lang="pt-BR" altLang="pt-B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Imagem de Slide 1">
            <a:extLst>
              <a:ext uri="{FF2B5EF4-FFF2-40B4-BE49-F238E27FC236}">
                <a16:creationId xmlns:a16="http://schemas.microsoft.com/office/drawing/2014/main" id="{AC3AD05B-024B-694D-AF10-2765A4069F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8270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ço Reservado para Anotações 2">
            <a:extLst>
              <a:ext uri="{FF2B5EF4-FFF2-40B4-BE49-F238E27FC236}">
                <a16:creationId xmlns:a16="http://schemas.microsoft.com/office/drawing/2014/main" id="{C49689FF-CD7F-DC44-9C08-814165E364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altLang="pt-BR" dirty="0"/>
              <a:t>Se a infelicidade tem origem na importância que se dá às coisas deste mundo, a felicidade está nas coisas que transcendem o mundo material. Nesse aspecto, fazer os outros felizes é sem dúvidas uma fonte de felicidade para si mesmo(a). Por isso, devemos desejar e concorrer para que o outro esteja bem.</a:t>
            </a:r>
          </a:p>
        </p:txBody>
      </p:sp>
      <p:sp>
        <p:nvSpPr>
          <p:cNvPr id="19460" name="Espaço Reservado para Número de Slide 3">
            <a:extLst>
              <a:ext uri="{FF2B5EF4-FFF2-40B4-BE49-F238E27FC236}">
                <a16:creationId xmlns:a16="http://schemas.microsoft.com/office/drawing/2014/main" id="{5835F9BA-583E-6341-88AE-BD9C91CAB3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5DCE335-0AF6-F744-BFC2-70BA5FFF6A1F}" type="slidenum">
              <a:rPr lang="pt-BR" altLang="pt-BR"/>
              <a:pPr eaLnBrk="1" hangingPunct="1"/>
              <a:t>6</a:t>
            </a:fld>
            <a:endParaRPr lang="pt-BR" altLang="pt-B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>
            <a:extLst>
              <a:ext uri="{FF2B5EF4-FFF2-40B4-BE49-F238E27FC236}">
                <a16:creationId xmlns:a16="http://schemas.microsoft.com/office/drawing/2014/main" id="{30DFC287-BF20-E44A-AC19-BB295F0875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8270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Espaço Reservado para Anotações 2">
            <a:extLst>
              <a:ext uri="{FF2B5EF4-FFF2-40B4-BE49-F238E27FC236}">
                <a16:creationId xmlns:a16="http://schemas.microsoft.com/office/drawing/2014/main" id="{CF6697F8-5FFD-9442-81DD-215BC6BFC6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altLang="pt-BR" dirty="0"/>
              <a:t>Que bela imagem utilizada pelo mentor! A felicidade é como uma pessoa que pode viajar e passear por muitos lugares, mas tem residência fixa. Podemos demonstrar felicidade, falar de felicidade, mas só seremos verdadeiramente felizes se tivermos a consciência tranquila. (</a:t>
            </a:r>
            <a:r>
              <a:rPr lang="pt-BR" altLang="pt-BR" i="1" dirty="0"/>
              <a:t>O Livro dos Espíritos</a:t>
            </a:r>
            <a:r>
              <a:rPr lang="pt-BR" altLang="pt-BR" dirty="0"/>
              <a:t>, q. 922.)</a:t>
            </a:r>
          </a:p>
        </p:txBody>
      </p:sp>
      <p:sp>
        <p:nvSpPr>
          <p:cNvPr id="21508" name="Espaço Reservado para Número de Slide 3">
            <a:extLst>
              <a:ext uri="{FF2B5EF4-FFF2-40B4-BE49-F238E27FC236}">
                <a16:creationId xmlns:a16="http://schemas.microsoft.com/office/drawing/2014/main" id="{26390381-4431-6C46-BF1F-421CA686CC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43D2839-F2E0-4148-8C8C-AC528181331E}" type="slidenum">
              <a:rPr lang="pt-BR" altLang="pt-BR"/>
              <a:pPr eaLnBrk="1" hangingPunct="1"/>
              <a:t>7</a:t>
            </a:fld>
            <a:endParaRPr lang="pt-BR" altLang="pt-B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>
            <a:extLst>
              <a:ext uri="{FF2B5EF4-FFF2-40B4-BE49-F238E27FC236}">
                <a16:creationId xmlns:a16="http://schemas.microsoft.com/office/drawing/2014/main" id="{071489AF-09FA-A94D-8075-3ADEDF8C33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8270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Espaço Reservado para Anotações 2">
            <a:extLst>
              <a:ext uri="{FF2B5EF4-FFF2-40B4-BE49-F238E27FC236}">
                <a16:creationId xmlns:a16="http://schemas.microsoft.com/office/drawing/2014/main" id="{443363E1-E08C-694F-8324-4D1B2BBDC1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altLang="pt-BR" dirty="0"/>
              <a:t>Sentimento de culpa é fonte de profunda infelicidade e pode ser a causa inclusive de enfermidades físicas. O trabalho no bem pode ser a cura para essa doença da alma, proporcionando alegria e oportunidade de reparação do erro cometido, ainda que não diretamente à pessoa ofendida.</a:t>
            </a:r>
          </a:p>
        </p:txBody>
      </p:sp>
      <p:sp>
        <p:nvSpPr>
          <p:cNvPr id="22532" name="Espaço Reservado para Número de Slide 3">
            <a:extLst>
              <a:ext uri="{FF2B5EF4-FFF2-40B4-BE49-F238E27FC236}">
                <a16:creationId xmlns:a16="http://schemas.microsoft.com/office/drawing/2014/main" id="{1E70DF20-76DC-EC42-B6F1-48C877FC3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6458797-0747-F14C-823E-05266FB980FE}" type="slidenum">
              <a:rPr lang="pt-BR" altLang="pt-BR"/>
              <a:pPr eaLnBrk="1" hangingPunct="1"/>
              <a:t>8</a:t>
            </a:fld>
            <a:endParaRPr lang="pt-BR" altLang="pt-B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Imagem de Slide 1">
            <a:extLst>
              <a:ext uri="{FF2B5EF4-FFF2-40B4-BE49-F238E27FC236}">
                <a16:creationId xmlns:a16="http://schemas.microsoft.com/office/drawing/2014/main" id="{8D5C4DE7-DA73-9541-B259-7383A9DBD1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8270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Espaço Reservado para Anotações 2">
            <a:extLst>
              <a:ext uri="{FF2B5EF4-FFF2-40B4-BE49-F238E27FC236}">
                <a16:creationId xmlns:a16="http://schemas.microsoft.com/office/drawing/2014/main" id="{58479CC7-D55A-E440-9035-22ED08CCCA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altLang="pt-BR" dirty="0"/>
              <a:t>Toda ocupação útil é válida para nosso crescimento e aprendizado. No entanto, ao depositarmos amor no trabalho, esse trabalho será fonte de felicidade para nós, pelo simples fato de cumprirmos diligentemente nosso dever.</a:t>
            </a:r>
          </a:p>
        </p:txBody>
      </p:sp>
      <p:sp>
        <p:nvSpPr>
          <p:cNvPr id="23556" name="Espaço Reservado para Número de Slide 3">
            <a:extLst>
              <a:ext uri="{FF2B5EF4-FFF2-40B4-BE49-F238E27FC236}">
                <a16:creationId xmlns:a16="http://schemas.microsoft.com/office/drawing/2014/main" id="{E51CAA2D-7BCD-2143-BDD0-694CCF3AC6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7303359-4AD6-2B48-B85F-4116B8F90115}" type="slidenum">
              <a:rPr lang="pt-BR" altLang="pt-BR"/>
              <a:pPr eaLnBrk="1" hangingPunct="1"/>
              <a:t>9</a:t>
            </a:fld>
            <a:endParaRPr lang="pt-BR" altLang="pt-B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Imagem de Slide 1">
            <a:extLst>
              <a:ext uri="{FF2B5EF4-FFF2-40B4-BE49-F238E27FC236}">
                <a16:creationId xmlns:a16="http://schemas.microsoft.com/office/drawing/2014/main" id="{5CD99433-47CF-AA44-8EE4-482EA4545B3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8270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ço Reservado para Anotações 2">
            <a:extLst>
              <a:ext uri="{FF2B5EF4-FFF2-40B4-BE49-F238E27FC236}">
                <a16:creationId xmlns:a16="http://schemas.microsoft.com/office/drawing/2014/main" id="{F491747E-4F8B-A547-AFAB-BB5CADB4F6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dirty="0"/>
              <a:t>Morbo: </a:t>
            </a:r>
            <a:r>
              <a:rPr lang="pt-BR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estado patológico; doença, enfermidade.</a:t>
            </a:r>
            <a:endParaRPr lang="pt-BR" altLang="pt-BR" dirty="0"/>
          </a:p>
          <a:p>
            <a:pPr>
              <a:spcBef>
                <a:spcPct val="0"/>
              </a:spcBef>
            </a:pPr>
            <a:r>
              <a:rPr lang="pt-BR" altLang="pt-BR" dirty="0"/>
              <a:t>A lamentação não apenas é fonte de infelicidade, como também é habito deletério para a saúde mental e física. Tomemos a decisão de parar de se lamentar como uma medida de saúde integral que nos aproximará da felicidade.</a:t>
            </a:r>
          </a:p>
        </p:txBody>
      </p:sp>
      <p:sp>
        <p:nvSpPr>
          <p:cNvPr id="25604" name="Espaço Reservado para Número de Slide 3">
            <a:extLst>
              <a:ext uri="{FF2B5EF4-FFF2-40B4-BE49-F238E27FC236}">
                <a16:creationId xmlns:a16="http://schemas.microsoft.com/office/drawing/2014/main" id="{4B19A9E1-5634-3D4C-95A5-9353A0114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4D8934D-B1E2-BF42-AC6F-1200D5CB2EB2}" type="slidenum">
              <a:rPr lang="pt-BR" altLang="pt-BR"/>
              <a:pPr eaLnBrk="1" hangingPunct="1"/>
              <a:t>10</a:t>
            </a:fld>
            <a:endParaRPr lang="pt-BR" altLang="pt-B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>
            <a:extLst>
              <a:ext uri="{FF2B5EF4-FFF2-40B4-BE49-F238E27FC236}">
                <a16:creationId xmlns:a16="http://schemas.microsoft.com/office/drawing/2014/main" id="{55DF15B4-5F15-4543-9A5F-47C4CB8565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8270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Espaço Reservado para Anotações 2">
            <a:extLst>
              <a:ext uri="{FF2B5EF4-FFF2-40B4-BE49-F238E27FC236}">
                <a16:creationId xmlns:a16="http://schemas.microsoft.com/office/drawing/2014/main" id="{F936BECE-5B19-6549-98D8-0AD6489DDB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altLang="pt-BR" dirty="0"/>
              <a:t>De fato, a pessoa orgulhosa não tem paz e não é feliz, pois está constantemente insatisfeita e em conflito com os outros e consigo mesma. Com a pessoa humilde se dá o oposto e o caminho para a humildade é o autoconhecimento.</a:t>
            </a:r>
          </a:p>
        </p:txBody>
      </p:sp>
      <p:sp>
        <p:nvSpPr>
          <p:cNvPr id="24580" name="Espaço Reservado para Número de Slide 3">
            <a:extLst>
              <a:ext uri="{FF2B5EF4-FFF2-40B4-BE49-F238E27FC236}">
                <a16:creationId xmlns:a16="http://schemas.microsoft.com/office/drawing/2014/main" id="{90364CD7-4018-5846-9ABE-0E81531A0B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59FA9E-563F-004C-9DFF-FB7D38943994}" type="slidenum">
              <a:rPr lang="pt-BR" altLang="pt-BR"/>
              <a:pPr eaLnBrk="1" hangingPunct="1"/>
              <a:t>11</a:t>
            </a:fld>
            <a:endParaRPr lang="pt-BR" altLang="pt-B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Imagem de Slide 1">
            <a:extLst>
              <a:ext uri="{FF2B5EF4-FFF2-40B4-BE49-F238E27FC236}">
                <a16:creationId xmlns:a16="http://schemas.microsoft.com/office/drawing/2014/main" id="{D2CDBBBB-5C91-E344-908C-124B6D1826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8270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Espaço Reservado para Anotações 2">
            <a:extLst>
              <a:ext uri="{FF2B5EF4-FFF2-40B4-BE49-F238E27FC236}">
                <a16:creationId xmlns:a16="http://schemas.microsoft.com/office/drawing/2014/main" id="{B4E1AF4D-7541-2440-9920-5682ABAB12B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altLang="pt-BR" dirty="0"/>
              <a:t>André Luiz encerra o capítulo com esse convite ao otimismo. Lembremos que os dias cinzentos e chuvosos passam e são sucedidos por dias melhores se nos mantivermos confiantes e esperançosos, aproveitando as oportunidades suaves e dolorosas para nossa elevação espiritual.</a:t>
            </a:r>
          </a:p>
        </p:txBody>
      </p:sp>
      <p:sp>
        <p:nvSpPr>
          <p:cNvPr id="26628" name="Espaço Reservado para Número de Slide 3">
            <a:extLst>
              <a:ext uri="{FF2B5EF4-FFF2-40B4-BE49-F238E27FC236}">
                <a16:creationId xmlns:a16="http://schemas.microsoft.com/office/drawing/2014/main" id="{B36E90D1-2EE6-4B4F-9A6A-3E9AF5ADB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FA11D06-32B0-924A-BAAA-EBB13C41DE98}" type="slidenum">
              <a:rPr lang="pt-BR" altLang="pt-BR"/>
              <a:pPr eaLnBrk="1" hangingPunct="1"/>
              <a:t>12</a:t>
            </a:fld>
            <a:endParaRPr lang="pt-BR" alt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ulher com a mão na cabeça&#10;&#10;Descrição gerada automaticamente com confiança baixa">
            <a:extLst>
              <a:ext uri="{FF2B5EF4-FFF2-40B4-BE49-F238E27FC236}">
                <a16:creationId xmlns:a16="http://schemas.microsoft.com/office/drawing/2014/main" id="{0B250945-5515-D118-0027-7FE5E99B84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" y="0"/>
            <a:ext cx="9139783" cy="68611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4315295"/>
            <a:ext cx="7738814" cy="2542705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7784" y="3573016"/>
            <a:ext cx="4101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896919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8758" y="2286002"/>
            <a:ext cx="7633742" cy="4189613"/>
          </a:xfrm>
        </p:spPr>
        <p:txBody>
          <a:bodyPr anchor="ctr"/>
          <a:lstStyle>
            <a:lvl1pPr algn="just">
              <a:lnSpc>
                <a:spcPct val="100000"/>
              </a:lnSpc>
              <a:spcBef>
                <a:spcPts val="900"/>
              </a:spcBef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 algn="just">
              <a:lnSpc>
                <a:spcPct val="100000"/>
              </a:lnSpc>
              <a:spcBef>
                <a:spcPts val="600"/>
              </a:spcBef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 algn="just">
              <a:lnSpc>
                <a:spcPct val="100000"/>
              </a:lnSpc>
              <a:spcBef>
                <a:spcPts val="500"/>
              </a:spcBef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 algn="just">
              <a:lnSpc>
                <a:spcPct val="100000"/>
              </a:lnSpc>
              <a:spcBef>
                <a:spcPts val="400"/>
              </a:spcBef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 marL="719138" indent="0" algn="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tabLst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70829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Retângulo&#10;&#10;Descrição gerada automaticamente com confiança média">
            <a:extLst>
              <a:ext uri="{FF2B5EF4-FFF2-40B4-BE49-F238E27FC236}">
                <a16:creationId xmlns:a16="http://schemas.microsoft.com/office/drawing/2014/main" id="{23C9AFFE-7BFF-ED85-341D-62B0EE0FDD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" y="0"/>
            <a:ext cx="9139783" cy="68611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5873116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6DE3-2CEE-874A-B8A8-B816FA39D487}" type="datetimeFigureOut">
              <a:rPr lang="pt-BR" smtClean="0"/>
              <a:t>06/11/2023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1496-87CE-D84A-A526-69484113B8A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3183699"/>
      </p:ext>
    </p:extLst>
  </p:cSld>
  <p:clrMapOvr>
    <a:masterClrMapping/>
  </p:clrMapOvr>
  <p:transition spd="med">
    <p:pull/>
  </p:transition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6DE3-2CEE-874A-B8A8-B816FA39D487}" type="datetimeFigureOut">
              <a:rPr lang="pt-BR" smtClean="0"/>
              <a:t>06/11/2023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1496-87CE-D84A-A526-69484113B8A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5598588"/>
      </p:ext>
    </p:extLst>
  </p:cSld>
  <p:clrMapOvr>
    <a:masterClrMapping/>
  </p:clrMapOvr>
  <p:transition spd="med">
    <p:pull/>
  </p:transition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6DE3-2CEE-874A-B8A8-B816FA39D487}" type="datetimeFigureOut">
              <a:rPr lang="pt-BR" smtClean="0"/>
              <a:t>06/11/2023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1496-87CE-D84A-A526-69484113B8A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6072402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6DE3-2CEE-874A-B8A8-B816FA39D487}" type="datetimeFigureOut">
              <a:rPr lang="pt-BR" smtClean="0"/>
              <a:t>06/11/2023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1496-87CE-D84A-A526-69484113B8A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7354337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49C56DE3-2CEE-874A-B8A8-B816FA39D487}" type="datetimeFigureOut">
              <a:rPr lang="pt-BR" smtClean="0"/>
              <a:t>06/11/2023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ECDA1496-87CE-D84A-A526-69484113B8A0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25489954"/>
      </p:ext>
    </p:extLst>
  </p:cSld>
  <p:clrMapOvr>
    <a:masterClrMapping/>
  </p:clrMapOvr>
  <p:transition spd="med">
    <p:pull/>
  </p:transition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49C56DE3-2CEE-874A-B8A8-B816FA39D487}" type="datetimeFigureOut">
              <a:rPr lang="pt-BR" smtClean="0"/>
              <a:t>06/11/2023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ECDA1496-87CE-D84A-A526-69484113B8A0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55349084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6DE3-2CEE-874A-B8A8-B816FA39D487}" type="datetimeFigureOut">
              <a:rPr lang="pt-BR" smtClean="0"/>
              <a:t>06/11/2023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1496-87CE-D84A-A526-69484113B8A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0945610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6DE3-2CEE-874A-B8A8-B816FA39D487}" type="datetimeFigureOut">
              <a:rPr lang="pt-BR" smtClean="0"/>
              <a:t>06/11/2023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1496-87CE-D84A-A526-69484113B8A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7361003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743234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768562840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Mulher com os braços para cima&#10;&#10;Descrição gerada automaticamente com confiança baixa">
            <a:extLst>
              <a:ext uri="{FF2B5EF4-FFF2-40B4-BE49-F238E27FC236}">
                <a16:creationId xmlns:a16="http://schemas.microsoft.com/office/drawing/2014/main" id="{DB112B5F-0EE9-3FB2-D7C1-45F6B1A20A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" y="0"/>
            <a:ext cx="9139783" cy="686116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C56DE3-2CEE-874A-B8A8-B816FA39D487}" type="datetimeFigureOut">
              <a:rPr lang="pt-BR" smtClean="0"/>
              <a:t>06/11/2023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CDA1496-87CE-D84A-A526-69484113B8A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93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686" r:id="rId12"/>
    <p:sldLayoutId id="2147483656" r:id="rId13"/>
  </p:sldLayoutIdLst>
  <p:transition spd="med">
    <p:pull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 panose="02000503020000020003" pitchFamily="2" charset="0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 panose="02000503020000020003" pitchFamily="2" charset="0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 panose="02000503020000020003" pitchFamily="2" charset="0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 panose="02000503020000020003" pitchFamily="2" charset="0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 panose="02000503020000020003" pitchFamily="2" charset="0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676B8D89-F8B0-6847-AD10-0C7379411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8892" y="4315295"/>
            <a:ext cx="7738814" cy="2210049"/>
          </a:xfrm>
        </p:spPr>
        <p:txBody>
          <a:bodyPr/>
          <a:lstStyle/>
          <a:p>
            <a:r>
              <a:rPr lang="pt-BR" sz="6600" dirty="0"/>
              <a:t>Em torno da felicidade</a:t>
            </a:r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77528800-9C17-AF45-BFCD-1EBF2BB3B3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b"/>
          <a:lstStyle/>
          <a:p>
            <a:r>
              <a:rPr lang="pt-BR" dirty="0"/>
              <a:t>Sinal Verde</a:t>
            </a:r>
          </a:p>
        </p:txBody>
      </p:sp>
      <p:sp>
        <p:nvSpPr>
          <p:cNvPr id="14" name="Subtítulo 6">
            <a:extLst>
              <a:ext uri="{FF2B5EF4-FFF2-40B4-BE49-F238E27FC236}">
                <a16:creationId xmlns:a16="http://schemas.microsoft.com/office/drawing/2014/main" id="{C4AD947C-2D2D-BF49-9337-29B34A09C2BB}"/>
              </a:ext>
            </a:extLst>
          </p:cNvPr>
          <p:cNvSpPr txBox="1">
            <a:spLocks/>
          </p:cNvSpPr>
          <p:nvPr/>
        </p:nvSpPr>
        <p:spPr>
          <a:xfrm>
            <a:off x="2627784" y="6115721"/>
            <a:ext cx="4101030" cy="625647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500" b="1" i="0" kern="1200" cap="all" spc="300" baseline="0">
                <a:solidFill>
                  <a:schemeClr val="tx2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35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sz="1200" b="0" cap="none" spc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Grupo Espírita Guillon Ribeiro</a:t>
            </a:r>
          </a:p>
          <a:p>
            <a:pPr>
              <a:spcBef>
                <a:spcPts val="0"/>
              </a:spcBef>
            </a:pPr>
            <a:r>
              <a:rPr lang="pt-BR" sz="1200" b="0" cap="none" spc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Escola de Evangelização de Pacientes</a:t>
            </a:r>
          </a:p>
        </p:txBody>
      </p:sp>
    </p:spTree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CC657B-CBCF-BD47-A299-2DFDE7B85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4800" dirty="0"/>
              <a:t>Onde podemos encontrar a felicidade?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F70E9233-73AF-D94F-B5B6-97376CE01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43E7478-D9FA-3748-B5BF-921AECAC3997}"/>
              </a:ext>
            </a:extLst>
          </p:cNvPr>
          <p:cNvSpPr txBox="1">
            <a:spLocks/>
          </p:cNvSpPr>
          <p:nvPr/>
        </p:nvSpPr>
        <p:spPr>
          <a:xfrm>
            <a:off x="2432197" y="1052736"/>
            <a:ext cx="5128327" cy="14219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0" kern="1200" cap="all" spc="6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/>
              <a:t>Quem quer ser </a:t>
            </a:r>
            <a:br>
              <a:rPr lang="pt-BR" sz="4800" dirty="0"/>
            </a:br>
            <a:r>
              <a:rPr lang="pt-BR" sz="4800" dirty="0"/>
              <a:t>feliz?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00013C4-CA98-EB41-840B-FA917477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Analise o vídeo</a:t>
            </a:r>
          </a:p>
        </p:txBody>
      </p:sp>
      <p:pic>
        <p:nvPicPr>
          <p:cNvPr id="6" name="Felicidade">
            <a:hlinkClick r:id="" action="ppaction://media"/>
            <a:extLst>
              <a:ext uri="{FF2B5EF4-FFF2-40B4-BE49-F238E27FC236}">
                <a16:creationId xmlns:a16="http://schemas.microsoft.com/office/drawing/2014/main" id="{0EF8903E-78C2-CC4B-80B4-69A64A99F5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8758" y="1988840"/>
            <a:ext cx="7633742" cy="429398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890ED-5FD5-6146-98A0-E0D736F96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felicidade completa é possível na Terra?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EE35FF-D576-3C4E-9A4B-4E3A7AB34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“Não, por isso que a vida lhe foi dada como prova ou expiação. Dele [ser humano], porém, depende a suavização de seus males e o ser tão feliz quanto possível na Terra.”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q. 920.)</a:t>
            </a:r>
          </a:p>
          <a:p>
            <a:r>
              <a:rPr lang="pt-BR" dirty="0"/>
              <a:t>O que seria a felicidade?</a:t>
            </a:r>
          </a:p>
          <a:p>
            <a:pPr lvl="1"/>
            <a:r>
              <a:rPr lang="pt-BR" dirty="0"/>
              <a:t>“Com relação à vida material, é a posse do necessário. Com relação à vida moral, a consciência tranquila e a fé no futuro.”</a:t>
            </a:r>
          </a:p>
          <a:p>
            <a:pPr lvl="4"/>
            <a:r>
              <a:rPr lang="pt-BR" dirty="0"/>
              <a:t>(ALLAN KARDEC. </a:t>
            </a:r>
            <a:r>
              <a:rPr lang="pt-BR" i="1" dirty="0"/>
              <a:t>O Livro dos Espíritos</a:t>
            </a:r>
            <a:r>
              <a:rPr lang="pt-BR" dirty="0"/>
              <a:t>, q. 922.)</a:t>
            </a:r>
          </a:p>
        </p:txBody>
      </p:sp>
    </p:spTree>
    <p:extLst>
      <p:ext uri="{BB962C8B-B14F-4D97-AF65-F5344CB8AC3E}">
        <p14:creationId xmlns:p14="http://schemas.microsoft.com/office/powerpoint/2010/main" val="1253594407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8EC074-3F9B-F04E-B647-B9955E4C2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Aceitação de si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DCFA63-27B4-D648-B7EA-6FE04A8CE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2"/>
            <a:ext cx="4137298" cy="4189613"/>
          </a:xfrm>
        </p:spPr>
        <p:txBody>
          <a:bodyPr/>
          <a:lstStyle/>
          <a:p>
            <a:r>
              <a:rPr lang="pt-BR" dirty="0"/>
              <a:t>“Em matéria de felicidade convém não esquecer que nos transformamos sempre naquilo que amamos.</a:t>
            </a:r>
          </a:p>
          <a:p>
            <a:r>
              <a:rPr lang="pt-BR" dirty="0"/>
              <a:t>Quem se aceita como é, doando de si à vida o melhor que tem, caminha mais facilmente para ser feliz como espera ser.”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26.)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F67F9C9-710B-7947-8C25-256DD2D70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0" y="3193358"/>
            <a:ext cx="3175000" cy="237490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ECE47CD3-1AF0-FF4E-AA50-9C2206089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4904" y="3773573"/>
            <a:ext cx="4041450" cy="270204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62D6D8D-6E82-C744-9767-1C537F15D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 que a nossa felicidade de baseia?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B05E94-3215-D84E-81EC-369E0A459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3"/>
            <a:ext cx="7633742" cy="1487570"/>
          </a:xfrm>
        </p:spPr>
        <p:txBody>
          <a:bodyPr>
            <a:normAutofit/>
          </a:bodyPr>
          <a:lstStyle/>
          <a:p>
            <a:r>
              <a:rPr lang="pt-BR" dirty="0"/>
              <a:t>“A nossa felicidade será naturalmente proporcional em relação à felicidade que fizermos para os outros. A alegria do próximo começa muitas vezes no sorriso que você lhe queira dar.”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26.)</a:t>
            </a:r>
          </a:p>
        </p:txBody>
      </p:sp>
    </p:spTree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F6A19F-CB9D-D241-9939-2593613D6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Consciência tranquila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6B308D-915B-774C-AEA1-61DBD1401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3"/>
            <a:ext cx="7633742" cy="1492132"/>
          </a:xfrm>
        </p:spPr>
        <p:txBody>
          <a:bodyPr/>
          <a:lstStyle/>
          <a:p>
            <a:r>
              <a:rPr lang="pt-BR" dirty="0"/>
              <a:t>“A felicidade pode exibir-se, passear, falar e comunicar-se na vida externa, mas reside com endereço exato na consciência tranquila.”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26.)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8FBCE73-6F77-AD44-B413-670CBE6CF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879" y="3935615"/>
            <a:ext cx="5397500" cy="254000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1AB3CC-55D2-474E-979B-CDF70BBAE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trabalho cura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B5721A-F740-0C45-864C-24CF77333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2"/>
            <a:ext cx="3777258" cy="4189613"/>
          </a:xfrm>
        </p:spPr>
        <p:txBody>
          <a:bodyPr/>
          <a:lstStyle/>
          <a:p>
            <a:r>
              <a:rPr lang="pt-BR" dirty="0"/>
              <a:t>“Se você aspira a ser feliz e traz ainda consigo determi-nados complexos de culpa, comece a desejar a própria libertação, abraçando no trabalho em favor dos semelhantes o processo de reparação desse ou daquele dano que você haja causado em prejuízo de alguém.”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26.)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701E578D-223B-6448-9BCB-273C0E932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0115" y="3096611"/>
            <a:ext cx="3422385" cy="2568394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F87E06-6D33-D643-B6CE-965D28F85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Mas basta apenas trabalhar?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0A6EA1-1A0D-ED4E-B123-B190BECD3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2286002"/>
            <a:ext cx="4000500" cy="4189613"/>
          </a:xfrm>
        </p:spPr>
        <p:txBody>
          <a:bodyPr/>
          <a:lstStyle/>
          <a:p>
            <a:r>
              <a:rPr lang="pt-BR" dirty="0"/>
              <a:t>“Amor é a força da vida e trabalho vinculado ao amor é a usina geradora da felicidade.”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26.)</a:t>
            </a:r>
          </a:p>
          <a:p>
            <a:r>
              <a:rPr lang="pt-BR" dirty="0"/>
              <a:t>“Quando o trabalhador converte o trabalho em alegria, o trabalho se transforma na alegria do trabalhador.”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17.)</a:t>
            </a:r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644C0F53-8A06-1B42-B572-7F82F8000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758" y="3230332"/>
            <a:ext cx="3461930" cy="230095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26F489-5806-494D-A8A5-D6589BE18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Lamentação: um grande obstáculo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3438D2-01B1-BA44-A597-415FBB0CE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2"/>
            <a:ext cx="4353322" cy="4189613"/>
          </a:xfrm>
        </p:spPr>
        <p:txBody>
          <a:bodyPr>
            <a:normAutofit/>
          </a:bodyPr>
          <a:lstStyle/>
          <a:p>
            <a:r>
              <a:rPr lang="pt-BR" dirty="0"/>
              <a:t>“Se você parar de se lamentar, notará que a felicidade está chamando o seu coração para vida nova.”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26.)</a:t>
            </a:r>
          </a:p>
          <a:p>
            <a:r>
              <a:rPr lang="pt-BR" dirty="0"/>
              <a:t>“Lamentar não é atitude saudável. [...] A lamentação, qual ocorre com a queixa sistemática, é morbo portador de destruição, de desalento e morte.”</a:t>
            </a:r>
          </a:p>
          <a:p>
            <a:pPr lvl="4"/>
            <a:r>
              <a:rPr lang="pt-BR" dirty="0"/>
              <a:t>(JOANNA DE ÂNGELIS. </a:t>
            </a:r>
            <a:r>
              <a:rPr lang="pt-BR" i="1" dirty="0"/>
              <a:t>Momentos Enriquecedores</a:t>
            </a:r>
            <a:r>
              <a:rPr lang="pt-BR" dirty="0"/>
              <a:t>, cap. “Lamentações”.)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CA3957B8-8302-824F-9F60-75AC8FFF7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6606" y="2667658"/>
            <a:ext cx="2975894" cy="342630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12EC0-1FA5-604B-B225-45AF359E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Autoconhecimento e humildade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596877-08B1-2248-B800-E00DFD02D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3"/>
            <a:ext cx="7633742" cy="1142998"/>
          </a:xfrm>
        </p:spPr>
        <p:txBody>
          <a:bodyPr/>
          <a:lstStyle/>
          <a:p>
            <a:r>
              <a:rPr lang="pt-BR" dirty="0"/>
              <a:t>“Estude a si mesmo,  observando que o autoconhecimento traz humildade e sem humildade é impossível ser feliz.”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26.)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9AAD92F-3523-154F-BFD2-99B52B7D65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4829" y="3645023"/>
            <a:ext cx="5181600" cy="2830591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748A3-C2F8-C049-B458-7149A1575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Nada é só ruim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E52488-8320-4447-8AEF-96D62C174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2"/>
            <a:ext cx="4137298" cy="4189613"/>
          </a:xfrm>
        </p:spPr>
        <p:txBody>
          <a:bodyPr/>
          <a:lstStyle/>
          <a:p>
            <a:r>
              <a:rPr lang="pt-BR" dirty="0"/>
              <a:t>“Quando o céu estiver em cinza, a derramar-se em chuva, medite na colheita farta que chegará do campo e na beleza das flores que surgirão no jardim.”</a:t>
            </a:r>
          </a:p>
          <a:p>
            <a:pPr lvl="4"/>
            <a:r>
              <a:rPr lang="pt-BR" dirty="0"/>
              <a:t>(ANDRÉ LUIZ. </a:t>
            </a:r>
            <a:r>
              <a:rPr lang="pt-BR" i="1" dirty="0"/>
              <a:t>Sinal Verde</a:t>
            </a:r>
            <a:r>
              <a:rPr lang="pt-BR" dirty="0"/>
              <a:t>, cap. 26.)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3AC51767-783D-4342-BFF3-5B0D0D4E5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8106" y="3156660"/>
            <a:ext cx="3264394" cy="2448296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Selo">
  <a:themeElements>
    <a:clrScheme name="Laranja Amarelo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el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l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{A86C82CD-B561-9347-9E19-DA015292DFEC}tf10001071</Template>
  <TotalTime>3787</TotalTime>
  <Words>1137</Words>
  <Application>Microsoft Macintosh PowerPoint</Application>
  <PresentationFormat>Apresentação na tela (4:3)</PresentationFormat>
  <Paragraphs>67</Paragraphs>
  <Slides>12</Slides>
  <Notes>12</Notes>
  <HiddenSlides>0</HiddenSlides>
  <MMClips>1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9" baseType="lpstr">
      <vt:lpstr>Arial</vt:lpstr>
      <vt:lpstr>Avenir Book</vt:lpstr>
      <vt:lpstr>Calibri</vt:lpstr>
      <vt:lpstr>Gill Sans MT</vt:lpstr>
      <vt:lpstr>Impact</vt:lpstr>
      <vt:lpstr>Roboto</vt:lpstr>
      <vt:lpstr>Selo</vt:lpstr>
      <vt:lpstr>Em torno da felicidade</vt:lpstr>
      <vt:lpstr>Onde podemos encontrar a felicidade?</vt:lpstr>
      <vt:lpstr>Analise o vídeo</vt:lpstr>
      <vt:lpstr>felicidade completa é possível na Terra?</vt:lpstr>
      <vt:lpstr>Aceitação de si</vt:lpstr>
      <vt:lpstr>Em que a nossa felicidade de baseia?</vt:lpstr>
      <vt:lpstr>Consciência tranquila</vt:lpstr>
      <vt:lpstr>O trabalho cura</vt:lpstr>
      <vt:lpstr>Mas basta apenas trabalhar?</vt:lpstr>
      <vt:lpstr>Lamentação: um grande obstáculo</vt:lpstr>
      <vt:lpstr>Autoconhecimento e humildade</vt:lpstr>
      <vt:lpstr>Nada é só ruim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Floral Background</dc:title>
  <dc:creator>www.powerpointstyles.com</dc:creator>
  <cp:lastModifiedBy>Adriano Arruda Alves</cp:lastModifiedBy>
  <cp:revision>127</cp:revision>
  <dcterms:created xsi:type="dcterms:W3CDTF">2009-03-23T15:23:24Z</dcterms:created>
  <dcterms:modified xsi:type="dcterms:W3CDTF">2023-11-07T00:36:21Z</dcterms:modified>
</cp:coreProperties>
</file>