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8"/>
  </p:notes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9" r:id="rId10"/>
    <p:sldId id="264" r:id="rId11"/>
    <p:sldId id="267" r:id="rId12"/>
    <p:sldId id="265" r:id="rId13"/>
    <p:sldId id="272" r:id="rId14"/>
    <p:sldId id="270" r:id="rId15"/>
    <p:sldId id="271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54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8302"/>
    <a:srgbClr val="7DD330"/>
    <a:srgbClr val="00CC00"/>
    <a:srgbClr val="0C7CD2"/>
    <a:srgbClr val="1F7EE7"/>
    <a:srgbClr val="AE1517"/>
    <a:srgbClr val="CC0000"/>
    <a:srgbClr val="CA69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80" autoAdjust="0"/>
    <p:restoredTop sz="84551"/>
  </p:normalViewPr>
  <p:slideViewPr>
    <p:cSldViewPr showGuides="1">
      <p:cViewPr varScale="1">
        <p:scale>
          <a:sx n="127" d="100"/>
          <a:sy n="127" d="100"/>
        </p:scale>
        <p:origin x="1736" y="184"/>
      </p:cViewPr>
      <p:guideLst>
        <p:guide orient="horz" pos="2160"/>
        <p:guide pos="2880"/>
        <p:guide pos="546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56" d="100"/>
          <a:sy n="56" d="100"/>
        </p:scale>
        <p:origin x="-25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C4886E-94D2-43C6-B0CB-043598E372B0}" type="datetimeFigureOut">
              <a:rPr lang="pt-BR" smtClean="0"/>
              <a:t>06/11/2023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1283B-17B4-469B-B479-5BEE5A6354C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6835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1283B-17B4-469B-B479-5BEE5A6354CA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9936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Embora tenhamos usado como imagem de capa e na deste slide a figura de uma criança, a pessoa melindrosa, mesmo adulta, demonstra também uma imaturidade emocional, pois se ofende geralmente por coisas insignificantes ou facilmente contornáveis.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1283B-17B4-469B-B479-5BEE5A6354CA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7057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Como vimos [slide anterior], conceitualmente, o melindre é uma forma de ressentimento e ressentir (ou “re-sentir”) é ficar remoendo uma situação que nos desagradou, ao invés de seguir no rumo do entendimento.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1283B-17B4-469B-B479-5BEE5A6354C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9989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Muito didática a explicação de Emmanuel: cultivar melindres é como acumular pedras na bagagem do coração e que não servem para nada além de dificultar e atrasar caminhada. Assim como mantemos o corpo e a cama limpos para repousarmos ao fim do dia, devemos manter a mente e o coração higienizados dos detritos emocionais do melindre.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1283B-17B4-469B-B479-5BEE5A6354CA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7377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autor espiritual destaca que a pessoa melindrosa mantém o coração sempre atribulado, pois não consegue esquecer e superar as divergências; consegue desgastar e afastar as mais sinceras amizades, em virtude de sua postura defensiva; e agrava as dificuldades que lhe surgem no caminho, ao invés de superá-las, pois têm facilidade para criar e acumular problemas.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1283B-17B4-469B-B479-5BEE5A6354CA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0461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Criando novos problemas em virtude de sua capacidade de se ofender facilmente, afasta-se cada vez mais da resolução dos conflitos. Por não reconhecer a própria condição, tem dificuldade em rever seus próprios atos. Tal dificuldade representa uma barreira para o perdão, pois sustenta que só o outro está errado, que só o outro tem que ceder, que só o outro deve abrir mão de seu ponto de vista. Por tudo isso, a pessoa melindrosa nunca tem paz interior.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1283B-17B4-469B-B479-5BEE5A6354CA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6023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Como todos os vícios morais, o melindre tem origem no orgulho e no egoísmo, que impede a pessoa de suportar opiniões divergentes, levando-a a negar outros pontos de vista e a irritar-se ou queixar-se com tudo e de tudo o que lhe desagrada.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1283B-17B4-469B-B479-5BEE5A6354CA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59009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Ninguém pensa igual a ninguém e é justamente isso que nos impulsiona o progresso! Leonardo Boff diz que “Todo ponto de vista é a vista de um ponto.” Sendo assim, nossa vista é sempre incompleta e depende da dos outros para que seja mais ampla, isto é, para que ampliemos nossa visão de mundo.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1283B-17B4-469B-B479-5BEE5A6354CA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53389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Uma característica muito comum da pessoa melindrosa é o hábito de reclamar. Quando diante de um conflito, reclamam se sua opinião não prevalece e, assim, distancia-se da resolução, quando não agravam o problema.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1283B-17B4-469B-B479-5BEE5A6354CA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0783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Se alguém falhou com você, esforce-se para ser indulgente, tentando tolerar e compreender a dificuldade alheia, pois essa postura nos favorece a calma e nos aproxima do entendimento, acolhendo a pessoa que lhe ofendeu.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1283B-17B4-469B-B479-5BEE5A6354CA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057456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Emmanuel assevera que, diante das ofensas, seja por ignorância, seja por má-fé, devemos não recebê-las (como não devemos acumular pedras na bagagem), mas sim nos dedicar ao trabalho e ao esforço próprio, pois tais situações são provas que nos são impostas para nosso crescimento espiritual.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1283B-17B4-469B-B479-5BEE5A6354CA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08460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Por isso, o exercício do perdão é essencial para combater o melindre.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1283B-17B4-469B-B479-5BEE5A6354CA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58953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 se não formos capazes de perdoar, ou de esquecer uma ofensa, ainda nos resta uma atitude que, segundo André Luiz  numa outra obra, nos ajudará a combater o melindre: silenciar!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1283B-17B4-469B-B479-5BEE5A6354CA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8436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Se todos nos esforçássemos para agir assim (cooperar ao invés de se aborrecer), quantos problemas seriam evitados e quanto trabalho no bem seria realizado!</a:t>
            </a:r>
          </a:p>
          <a:p>
            <a:r>
              <a:rPr lang="pt-BR" dirty="0"/>
              <a:t>Tenhamos a certeza de que na vida sempre encontraremos pessoas simpáticas e hostis, passaremos por momentos de alegria e de dificuldades. Pessoas e circunstâncias desafiadoras nos ajudarão a crescer espiritualmente, se soubermos reconhecê-las como mediadoras do nosso progresso pessoal.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1283B-17B4-469B-B479-5BEE5A6354CA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16100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Com mais moderação e menos melindre evitaríamos muitas discussões, desentendimentos e brigas: males que são quase sempre evitáveis.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1283B-17B4-469B-B479-5BEE5A6354CA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90842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Por fim, guardemos as recomendações de Emmanuel e procuremos exercitá-las para nosso próprio aproveitamento.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1283B-17B4-469B-B479-5BEE5A6354CA}" type="slidenum">
              <a:rPr lang="pt-BR" smtClean="0"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7404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Menina com roupa rosa&#10;&#10;Descrição gerada automaticamente">
            <a:extLst>
              <a:ext uri="{FF2B5EF4-FFF2-40B4-BE49-F238E27FC236}">
                <a16:creationId xmlns:a16="http://schemas.microsoft.com/office/drawing/2014/main" id="{0FE5FFD8-A4CE-75DB-3E7A-193AE7DC05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6" y="0"/>
            <a:ext cx="9139783" cy="68611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2080" y="3428999"/>
            <a:ext cx="3490478" cy="2268559"/>
          </a:xfrm>
        </p:spPr>
        <p:txBody>
          <a:bodyPr anchor="t">
            <a:normAutofit/>
          </a:bodyPr>
          <a:lstStyle>
            <a:lvl1pPr algn="r">
              <a:defRPr sz="4400"/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92080" y="2132856"/>
            <a:ext cx="3490478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 b="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724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Menina com roupa rosa&#10;&#10;Descrição gerada automaticamente com confiança média">
            <a:extLst>
              <a:ext uri="{FF2B5EF4-FFF2-40B4-BE49-F238E27FC236}">
                <a16:creationId xmlns:a16="http://schemas.microsoft.com/office/drawing/2014/main" id="{BC473866-3E21-EFCC-5B64-2D8E265ABA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66"/>
            <a:ext cx="9139783" cy="68611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295" y="808057"/>
            <a:ext cx="6321657" cy="1077229"/>
          </a:xfrm>
        </p:spPr>
        <p:txBody>
          <a:bodyPr/>
          <a:lstStyle>
            <a:lvl1pPr algn="l">
              <a:defRPr/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9295" y="2049878"/>
            <a:ext cx="6321657" cy="4547474"/>
          </a:xfrm>
        </p:spPr>
        <p:txBody>
          <a:bodyPr anchor="ctr"/>
          <a:lstStyle>
            <a:lvl1pPr marL="0" indent="0" algn="just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  <a:defRPr sz="2200"/>
            </a:lvl1pPr>
            <a:lvl2pPr marL="447675" indent="-223838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tabLst/>
              <a:defRPr sz="2000" b="0" i="0">
                <a:latin typeface="Arial Nova Light" panose="020B0304020202020204" pitchFamily="34" charset="0"/>
              </a:defRPr>
            </a:lvl2pPr>
            <a:lvl3pPr marL="763588" indent="-225425" algn="just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tabLst/>
              <a:defRPr sz="1800">
                <a:solidFill>
                  <a:schemeClr val="accent6">
                    <a:lumMod val="20000"/>
                    <a:lumOff val="80000"/>
                  </a:schemeClr>
                </a:solidFill>
              </a:defRPr>
            </a:lvl3pPr>
            <a:lvl4pPr marL="1069975" indent="-174625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tabLst/>
              <a:defRPr sz="1600"/>
            </a:lvl4pPr>
            <a:lvl5pPr marL="1371600" indent="0" algn="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14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804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2756" y="3199028"/>
            <a:ext cx="6252069" cy="1372971"/>
          </a:xfrm>
        </p:spPr>
        <p:txBody>
          <a:bodyPr anchor="t">
            <a:normAutofit/>
          </a:bodyPr>
          <a:lstStyle>
            <a:lvl1pPr algn="l">
              <a:defRPr sz="3600"/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2356" y="1989577"/>
            <a:ext cx="6252069" cy="1079384"/>
          </a:xfrm>
        </p:spPr>
        <p:txBody>
          <a:bodyPr tIns="0" anchor="b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4924" y="3023993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1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426" y="805818"/>
            <a:ext cx="5882780" cy="108170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65406" y="2056800"/>
            <a:ext cx="2855547" cy="399314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679" y="2056800"/>
            <a:ext cx="2859527" cy="399314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TextBox 18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73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TextBox 23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3589" y="805818"/>
            <a:ext cx="5880617" cy="107702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3589" y="2054563"/>
            <a:ext cx="2857364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62510" y="2851330"/>
            <a:ext cx="2858443" cy="319861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679" y="2054563"/>
            <a:ext cx="285952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84680" y="2851330"/>
            <a:ext cx="2859526" cy="319861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28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TextBox 15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733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852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TextBox 21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83" y="1296618"/>
            <a:ext cx="2120703" cy="1889075"/>
          </a:xfrm>
        </p:spPr>
        <p:txBody>
          <a:bodyPr anchor="b">
            <a:normAutofit/>
          </a:bodyPr>
          <a:lstStyle>
            <a:lvl1pPr algn="l"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8538" y="805818"/>
            <a:ext cx="3755668" cy="5244126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2" y="3186155"/>
            <a:ext cx="2120703" cy="2386397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89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TextBox 12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82987" y="3229"/>
            <a:ext cx="3727769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6671" y="1296618"/>
            <a:ext cx="2603212" cy="188630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4" y="3182928"/>
            <a:ext cx="2603794" cy="2386394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05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57" y="808057"/>
            <a:ext cx="5885350" cy="1077229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20792" y="2049878"/>
            <a:ext cx="5723414" cy="400006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546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TextBox 22"/>
          <p:cNvSpPr txBox="1"/>
          <p:nvPr/>
        </p:nvSpPr>
        <p:spPr>
          <a:xfrm rot="5400000">
            <a:off x="7688343" y="480678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9317" y="805818"/>
            <a:ext cx="99488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64598" y="970410"/>
            <a:ext cx="4715441" cy="507953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626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88489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52867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61317" y="808057"/>
            <a:ext cx="587801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6236" y="2049878"/>
            <a:ext cx="5713092" cy="40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28294" y="5272451"/>
            <a:ext cx="2662729" cy="179188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smtClean="0"/>
              <a:pPr/>
              <a:t>11/6/23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58177" y="3658900"/>
            <a:ext cx="5885352" cy="183663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2136" y="164594"/>
            <a:ext cx="638312" cy="322850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4884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55" r:id="rId12"/>
    <p:sldLayoutId id="2147483660" r:id="rId13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800" b="1" i="0" kern="1200" cap="none">
          <a:solidFill>
            <a:schemeClr val="tx1"/>
          </a:solidFill>
          <a:effectLst/>
          <a:latin typeface="Barlow" pitchFamily="2" charset="77"/>
          <a:ea typeface="+mj-ea"/>
          <a:cs typeface="+mj-cs"/>
        </a:defRPr>
      </a:lvl1pPr>
    </p:titleStyle>
    <p:bodyStyle>
      <a:lvl1pPr marL="258366" indent="-258366" algn="l" defTabSz="685800" rtl="0" eaLnBrk="1" latinLnBrk="0" hangingPunct="1">
        <a:lnSpc>
          <a:spcPct val="120000"/>
        </a:lnSpc>
        <a:spcBef>
          <a:spcPts val="750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Arial Nova" panose="020F0502020204030204" pitchFamily="34" charset="0"/>
          <a:ea typeface="+mn-ea"/>
          <a:cs typeface="Arial Nova" panose="020F0502020204030204" pitchFamily="34" charset="0"/>
        </a:defRPr>
      </a:lvl1pPr>
      <a:lvl2pPr marL="5965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Arial Nova" panose="020F0502020204030204" pitchFamily="34" charset="0"/>
          <a:ea typeface="+mn-ea"/>
          <a:cs typeface="Arial Nova" panose="020F0502020204030204" pitchFamily="34" charset="0"/>
        </a:defRPr>
      </a:lvl2pPr>
      <a:lvl3pPr marL="9441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Arial Nova" panose="020F0502020204030204" pitchFamily="34" charset="0"/>
          <a:ea typeface="+mn-ea"/>
          <a:cs typeface="Arial Nova" panose="020F0502020204030204" pitchFamily="34" charset="0"/>
        </a:defRPr>
      </a:lvl3pPr>
      <a:lvl4pPr marL="12823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Arial Nova" panose="020F0502020204030204" pitchFamily="34" charset="0"/>
          <a:ea typeface="+mn-ea"/>
          <a:cs typeface="Arial Nova" panose="020F0502020204030204" pitchFamily="34" charset="0"/>
        </a:defRPr>
      </a:lvl4pPr>
      <a:lvl5pPr marL="16299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Arial Nova" panose="020F0502020204030204" pitchFamily="34" charset="0"/>
          <a:ea typeface="+mn-ea"/>
          <a:cs typeface="Arial Nova" panose="020F0502020204030204" pitchFamily="34" charset="0"/>
        </a:defRPr>
      </a:lvl5pPr>
      <a:lvl6pPr marL="1975104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322576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670048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01752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699792" y="278092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5" name="Título 1"/>
          <p:cNvSpPr>
            <a:spLocks noGrp="1"/>
          </p:cNvSpPr>
          <p:nvPr>
            <p:ph type="ctrTitle"/>
          </p:nvPr>
        </p:nvSpPr>
        <p:spPr>
          <a:xfrm>
            <a:off x="5292080" y="3428999"/>
            <a:ext cx="3490478" cy="2268559"/>
          </a:xfrm>
        </p:spPr>
        <p:txBody>
          <a:bodyPr/>
          <a:lstStyle/>
          <a:p>
            <a:r>
              <a:rPr lang="pt-BR" dirty="0"/>
              <a:t>Melindres</a:t>
            </a:r>
          </a:p>
        </p:txBody>
      </p:sp>
      <p:sp>
        <p:nvSpPr>
          <p:cNvPr id="6" name="Subtítulo 2"/>
          <p:cNvSpPr>
            <a:spLocks noGrp="1"/>
          </p:cNvSpPr>
          <p:nvPr>
            <p:ph type="subTitle" idx="1"/>
          </p:nvPr>
        </p:nvSpPr>
        <p:spPr>
          <a:xfrm>
            <a:off x="5292080" y="2160774"/>
            <a:ext cx="3490478" cy="1160213"/>
          </a:xfrm>
        </p:spPr>
        <p:txBody>
          <a:bodyPr/>
          <a:lstStyle/>
          <a:p>
            <a:r>
              <a:rPr lang="pt-BR" dirty="0"/>
              <a:t>Sinal Verde</a:t>
            </a: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9372FD47-D100-DD85-A300-CCF5C54360B9}"/>
              </a:ext>
            </a:extLst>
          </p:cNvPr>
          <p:cNvSpPr txBox="1">
            <a:spLocks/>
          </p:cNvSpPr>
          <p:nvPr/>
        </p:nvSpPr>
        <p:spPr>
          <a:xfrm>
            <a:off x="5292725" y="5877272"/>
            <a:ext cx="3489325" cy="771228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685800" rtl="0" eaLnBrk="1" latinLnBrk="0" hangingPunct="1">
              <a:lnSpc>
                <a:spcPct val="120000"/>
              </a:lnSpc>
              <a:spcBef>
                <a:spcPts val="750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b="0" kern="120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 Nova" panose="020F0502020204030204" pitchFamily="34" charset="0"/>
                <a:ea typeface="+mn-ea"/>
                <a:cs typeface="Arial Nova" panose="020F0502020204030204" pitchFamily="34" charset="0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500" kern="1200">
                <a:solidFill>
                  <a:schemeClr val="tx1"/>
                </a:solidFill>
                <a:effectLst/>
                <a:latin typeface="Arial Nova" panose="020F0502020204030204" pitchFamily="34" charset="0"/>
                <a:ea typeface="+mn-ea"/>
                <a:cs typeface="Arial Nova" panose="020F0502020204030204" pitchFamily="34" charset="0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350" kern="1200">
                <a:solidFill>
                  <a:schemeClr val="tx1"/>
                </a:solidFill>
                <a:effectLst/>
                <a:latin typeface="Arial Nova" panose="020F0502020204030204" pitchFamily="34" charset="0"/>
                <a:ea typeface="+mn-ea"/>
                <a:cs typeface="Arial Nova" panose="020F0502020204030204" pitchFamily="34" charset="0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effectLst/>
                <a:latin typeface="Arial Nova" panose="020F0502020204030204" pitchFamily="34" charset="0"/>
                <a:ea typeface="+mn-ea"/>
                <a:cs typeface="Arial Nova" panose="020F0502020204030204" pitchFamily="34" charset="0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effectLst/>
                <a:latin typeface="Arial Nova" panose="020F0502020204030204" pitchFamily="34" charset="0"/>
                <a:ea typeface="+mn-ea"/>
                <a:cs typeface="Arial Nova" panose="020F0502020204030204" pitchFamily="34" charset="0"/>
              </a:defRPr>
            </a:lvl5pPr>
            <a:lvl6pPr marL="17145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120000"/>
              </a:lnSpc>
              <a:spcBef>
                <a:spcPts val="375"/>
              </a:spcBef>
              <a:spcAft>
                <a:spcPts val="45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schemeClr val="accent6"/>
                </a:solidFill>
              </a:rPr>
              <a:t>Escola de Evangelização de Pacientes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schemeClr val="accent6"/>
                </a:solidFill>
              </a:rPr>
              <a:t>Grupo Espírita Guillon Ribeiro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5A2C247B-1434-5409-16E1-8E4F76003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295" y="808057"/>
            <a:ext cx="6321657" cy="1077229"/>
          </a:xfrm>
        </p:spPr>
        <p:txBody>
          <a:bodyPr/>
          <a:lstStyle/>
          <a:p>
            <a:r>
              <a:rPr lang="pt-BR" dirty="0"/>
              <a:t>O que é melindre?</a:t>
            </a:r>
            <a:br>
              <a:rPr lang="pt-BR" dirty="0"/>
            </a:br>
            <a:endParaRPr lang="pt-BR" dirty="0"/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96214CBA-4DCF-C2FB-82AD-DA0F7D967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575" y="4338306"/>
            <a:ext cx="6321425" cy="2259344"/>
          </a:xfrm>
        </p:spPr>
        <p:txBody>
          <a:bodyPr/>
          <a:lstStyle/>
          <a:p>
            <a:r>
              <a:rPr lang="pt-BR" b="1" dirty="0"/>
              <a:t>Definição</a:t>
            </a:r>
          </a:p>
          <a:p>
            <a:pPr lvl="1"/>
            <a:r>
              <a:rPr lang="pt-BR" dirty="0"/>
              <a:t>disposição para se ressentir, se ofender (geralmente por coisa insignificante);</a:t>
            </a:r>
          </a:p>
          <a:p>
            <a:pPr lvl="1"/>
            <a:r>
              <a:rPr lang="pt-BR" dirty="0"/>
              <a:t>suscetibilidade.</a:t>
            </a:r>
          </a:p>
          <a:p>
            <a:pPr lvl="4"/>
            <a:r>
              <a:rPr lang="pt-BR" dirty="0"/>
              <a:t>(Dicionário Eletrônico Houaiss da Língua Portuguesa)</a:t>
            </a:r>
          </a:p>
        </p:txBody>
      </p:sp>
      <p:pic>
        <p:nvPicPr>
          <p:cNvPr id="1030" name="Picture 6" descr="http://4.bp.blogspot.com/-3OY1Yva1xGU/Ts_sEpyGM4I/AAAAAAAAAkY/opsaTc2UQx0/s1600/958396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5779" y="2064212"/>
            <a:ext cx="3389015" cy="2259344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154070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679295" y="808057"/>
            <a:ext cx="6321657" cy="1077229"/>
          </a:xfrm>
        </p:spPr>
        <p:txBody>
          <a:bodyPr/>
          <a:lstStyle/>
          <a:p>
            <a:r>
              <a:rPr lang="pt-BR" dirty="0"/>
              <a:t>O melindre e o ressentimento</a:t>
            </a:r>
          </a:p>
        </p:txBody>
      </p:sp>
      <p:sp>
        <p:nvSpPr>
          <p:cNvPr id="13" name="Espaço Reservado para Conteúdo 12">
            <a:extLst>
              <a:ext uri="{FF2B5EF4-FFF2-40B4-BE49-F238E27FC236}">
                <a16:creationId xmlns:a16="http://schemas.microsoft.com/office/drawing/2014/main" id="{E5E040AE-DE2B-E338-5B02-3979E1548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295" y="2049878"/>
            <a:ext cx="6321657" cy="4547474"/>
          </a:xfrm>
        </p:spPr>
        <p:txBody>
          <a:bodyPr/>
          <a:lstStyle/>
          <a:p>
            <a:r>
              <a:rPr lang="pt-BR" dirty="0"/>
              <a:t>“Não cultive ressentimentos</a:t>
            </a:r>
            <a:r>
              <a:rPr lang="pt-BR" baseline="30000" dirty="0"/>
              <a:t>1</a:t>
            </a:r>
            <a:r>
              <a:rPr lang="pt-BR" dirty="0"/>
              <a:t>.</a:t>
            </a:r>
          </a:p>
          <a:p>
            <a:r>
              <a:rPr lang="pt-BR" dirty="0"/>
              <a:t>Melindrar-se é um modo de perder as melhores situações.”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23.)</a:t>
            </a:r>
          </a:p>
          <a:p>
            <a:pPr lvl="4"/>
            <a:endParaRPr lang="pt-BR" dirty="0"/>
          </a:p>
          <a:p>
            <a:pPr lvl="4"/>
            <a:endParaRPr lang="pt-BR" dirty="0"/>
          </a:p>
          <a:p>
            <a:pPr lvl="4"/>
            <a:endParaRPr lang="pt-BR" dirty="0"/>
          </a:p>
          <a:p>
            <a:pPr lvl="4"/>
            <a:endParaRPr lang="pt-BR" dirty="0"/>
          </a:p>
          <a:p>
            <a:pPr lvl="4"/>
            <a:endParaRPr lang="pt-BR" dirty="0"/>
          </a:p>
          <a:p>
            <a:pPr lvl="4"/>
            <a:r>
              <a:rPr lang="pt-BR" dirty="0"/>
              <a:t>1. tornar a sentir; sentir muito; ofender(-se), magoar(-se), melindrar(-se).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1131" y="3789040"/>
            <a:ext cx="6618312" cy="1985494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56713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948C3A-BDDC-160F-5DEA-35D7820D8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Detrito emocional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629D7A-13D4-7F7B-E3EC-530AAD95D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“Sobretudo, combate a tendência ao melindre pessoal com a mesma persistência empregada no serviço de </a:t>
            </a:r>
            <a:r>
              <a:rPr lang="pt-BR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higiene do leito em que repousas</a:t>
            </a:r>
            <a:r>
              <a:rPr lang="pt-BR" dirty="0"/>
              <a:t>. Muita ofensa registrada é peso inútil ao coração. Guardar o sarcasmo ou o insulto dos outros não será o mesmo que cultivar espinhos alheios em nossa casa?”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Fonte Viva</a:t>
            </a:r>
            <a:r>
              <a:rPr lang="pt-BR" dirty="0"/>
              <a:t>, cap. 47.)</a:t>
            </a:r>
          </a:p>
          <a:p>
            <a:r>
              <a:rPr lang="pt-BR" dirty="0"/>
              <a:t>“Quem vive de se ferir, acaba na condição de espinheiro.”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23.)</a:t>
            </a:r>
          </a:p>
        </p:txBody>
      </p:sp>
    </p:spTree>
    <p:extLst>
      <p:ext uri="{BB962C8B-B14F-4D97-AF65-F5344CB8AC3E}">
        <p14:creationId xmlns:p14="http://schemas.microsoft.com/office/powerpoint/2010/main" val="1195361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9295" y="808057"/>
            <a:ext cx="6321657" cy="1077229"/>
          </a:xfrm>
        </p:spPr>
        <p:txBody>
          <a:bodyPr/>
          <a:lstStyle/>
          <a:p>
            <a:r>
              <a:rPr lang="pt-BR" dirty="0"/>
              <a:t>O que o melindre ocasiona?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3D5D6DD7-AFD2-99F9-4E60-49FB2A4C0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575" y="2049463"/>
            <a:ext cx="4116561" cy="4548187"/>
          </a:xfrm>
        </p:spPr>
        <p:txBody>
          <a:bodyPr/>
          <a:lstStyle/>
          <a:p>
            <a:r>
              <a:rPr lang="pt-BR" dirty="0"/>
              <a:t>Melindres:</a:t>
            </a:r>
          </a:p>
          <a:p>
            <a:pPr lvl="1"/>
            <a:r>
              <a:rPr lang="pt-BR" dirty="0"/>
              <a:t>deixam o coração conturbado;</a:t>
            </a:r>
          </a:p>
          <a:p>
            <a:pPr lvl="1"/>
            <a:r>
              <a:rPr lang="pt-BR" dirty="0"/>
              <a:t>arrasam as melhores amizades;</a:t>
            </a:r>
          </a:p>
          <a:p>
            <a:pPr lvl="1"/>
            <a:r>
              <a:rPr lang="pt-BR" dirty="0"/>
              <a:t>agravam as dificuldades.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23.)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3800" y="2742406"/>
            <a:ext cx="2401888" cy="3162300"/>
          </a:xfrm>
          <a:prstGeom prst="rect">
            <a:avLst/>
          </a:prstGeom>
          <a:ln w="19050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09598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9295" y="808057"/>
            <a:ext cx="6321657" cy="1077229"/>
          </a:xfrm>
        </p:spPr>
        <p:txBody>
          <a:bodyPr>
            <a:normAutofit/>
          </a:bodyPr>
          <a:lstStyle/>
          <a:p>
            <a:r>
              <a:rPr lang="pt-BR" dirty="0"/>
              <a:t>O que se perde com o melindre?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D9ADC929-084B-8B44-8169-D5276C848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295" y="2049878"/>
            <a:ext cx="6321657" cy="4547474"/>
          </a:xfrm>
        </p:spPr>
        <p:txBody>
          <a:bodyPr/>
          <a:lstStyle/>
          <a:p>
            <a:r>
              <a:rPr lang="pt-BR" dirty="0"/>
              <a:t>A pessoa melindrosa perde a oportunidade de</a:t>
            </a:r>
          </a:p>
          <a:p>
            <a:pPr lvl="1"/>
            <a:r>
              <a:rPr lang="pt-BR" dirty="0"/>
              <a:t>resolução do conflito;</a:t>
            </a:r>
          </a:p>
          <a:p>
            <a:pPr lvl="1"/>
            <a:r>
              <a:rPr lang="pt-BR" dirty="0"/>
              <a:t>rever a própria postura;</a:t>
            </a:r>
          </a:p>
          <a:p>
            <a:pPr lvl="1"/>
            <a:r>
              <a:rPr lang="pt-BR" dirty="0"/>
              <a:t>perdoar;</a:t>
            </a:r>
          </a:p>
          <a:p>
            <a:pPr lvl="1"/>
            <a:r>
              <a:rPr lang="pt-BR" dirty="0"/>
              <a:t>compreensão da fala do outro a partir de seu ponto de vista;</a:t>
            </a:r>
          </a:p>
          <a:p>
            <a:pPr lvl="1"/>
            <a:r>
              <a:rPr lang="pt-BR" dirty="0"/>
              <a:t>ter paz interior (estado permanente de conflitos mentais).</a:t>
            </a:r>
          </a:p>
        </p:txBody>
      </p:sp>
    </p:spTree>
    <p:extLst>
      <p:ext uri="{BB962C8B-B14F-4D97-AF65-F5344CB8AC3E}">
        <p14:creationId xmlns:p14="http://schemas.microsoft.com/office/powerpoint/2010/main" val="209598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9295" y="808057"/>
            <a:ext cx="6321657" cy="1077229"/>
          </a:xfrm>
        </p:spPr>
        <p:txBody>
          <a:bodyPr/>
          <a:lstStyle/>
          <a:p>
            <a:r>
              <a:rPr lang="pt-BR" dirty="0"/>
              <a:t>Qual é a origem do melindre?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D2B339B0-4BE1-62D3-312D-D876F90A3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575" y="2049463"/>
            <a:ext cx="4116561" cy="4548187"/>
          </a:xfrm>
        </p:spPr>
        <p:txBody>
          <a:bodyPr/>
          <a:lstStyle/>
          <a:p>
            <a:r>
              <a:rPr lang="pt-BR" dirty="0"/>
              <a:t>“O </a:t>
            </a:r>
            <a:r>
              <a:rPr lang="pt-BR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orgulho</a:t>
            </a:r>
            <a:r>
              <a:rPr lang="pt-BR" dirty="0"/>
              <a:t> nos induz a julgar-nos mais do que somos; a não suportarmos uma comparação que nos possa rebaixar; a nos considerarmos tão acima dos nossos irmãos que o menor paralelo nos irrita e aborrece.”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</a:t>
            </a:r>
            <a:br>
              <a:rPr lang="pt-BR" dirty="0"/>
            </a:br>
            <a:r>
              <a:rPr lang="pt-BR" dirty="0"/>
              <a:t>cap. 9, item 9.)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75894A63-5813-268E-7329-88E01A7E1D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8572" y="2738214"/>
            <a:ext cx="2547116" cy="3170684"/>
          </a:xfrm>
          <a:prstGeom prst="rect">
            <a:avLst/>
          </a:prstGeom>
          <a:ln w="19050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09598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9295" y="808057"/>
            <a:ext cx="6321657" cy="1077229"/>
          </a:xfrm>
        </p:spPr>
        <p:txBody>
          <a:bodyPr/>
          <a:lstStyle/>
          <a:p>
            <a:r>
              <a:rPr lang="pt-BR" dirty="0"/>
              <a:t>Todo mundo tem de pensar igual?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63A67D31-1EC9-7ABA-A25A-85E9E09F2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575" y="2049463"/>
            <a:ext cx="6321425" cy="2675681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“Dê aos outros a liberdade de pensar, tanto quanto você é livre para pensar como deseja.</a:t>
            </a:r>
          </a:p>
          <a:p>
            <a:r>
              <a:rPr lang="pt-BR" dirty="0"/>
              <a:t>Cada pessoa vê os problemas da vida em ângulo diferente.</a:t>
            </a:r>
          </a:p>
          <a:p>
            <a:r>
              <a:rPr lang="pt-BR" dirty="0"/>
              <a:t>Muita vez, uma opinião diversa da sua pode ser de grande auxílio em sua experiência ou negócio, se você se dispuser a estudá-la.”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23.)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4557ED7D-7A92-B522-205A-08D0479C34C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6111" y="4881788"/>
            <a:ext cx="3908351" cy="1715861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09598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E37CE3-807D-8B50-FC08-7682CB56D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295" y="808057"/>
            <a:ext cx="6321657" cy="1077229"/>
          </a:xfrm>
        </p:spPr>
        <p:txBody>
          <a:bodyPr/>
          <a:lstStyle/>
          <a:p>
            <a:r>
              <a:rPr lang="pt-BR" dirty="0"/>
              <a:t>Não reclame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20FE00-1005-77AA-8396-4B30B5DFC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575" y="2049464"/>
            <a:ext cx="6321425" cy="2524452"/>
          </a:xfrm>
        </p:spPr>
        <p:txBody>
          <a:bodyPr/>
          <a:lstStyle/>
          <a:p>
            <a:r>
              <a:rPr lang="pt-BR" dirty="0"/>
              <a:t>“Quem reclama, agrava as dificuldades.”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23.)</a:t>
            </a:r>
          </a:p>
          <a:p>
            <a:r>
              <a:rPr lang="pt-BR" dirty="0"/>
              <a:t>“Não vale a pena melindrar-se, remoendo insatisfação.”</a:t>
            </a:r>
          </a:p>
          <a:p>
            <a:pPr lvl="4"/>
            <a:r>
              <a:rPr lang="pt-BR" dirty="0"/>
              <a:t>(JOANNA DE ÂNGELIS. </a:t>
            </a:r>
            <a:r>
              <a:rPr lang="pt-BR" i="1" dirty="0"/>
              <a:t>Vida Feliz</a:t>
            </a:r>
            <a:r>
              <a:rPr lang="pt-BR" dirty="0"/>
              <a:t>, cap. 75.)</a:t>
            </a:r>
          </a:p>
        </p:txBody>
      </p:sp>
      <p:pic>
        <p:nvPicPr>
          <p:cNvPr id="1026" name="Picture 2" descr="Insatisfação com a vida profissional: como lidar? - Portal">
            <a:extLst>
              <a:ext uri="{FF2B5EF4-FFF2-40B4-BE49-F238E27FC236}">
                <a16:creationId xmlns:a16="http://schemas.microsoft.com/office/drawing/2014/main" id="{25BBF41F-68F3-ADFD-AD81-DF1E8FD05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9574" y="4573915"/>
            <a:ext cx="6321425" cy="2023735"/>
          </a:xfrm>
          <a:prstGeom prst="rect">
            <a:avLst/>
          </a:prstGeom>
          <a:noFill/>
          <a:ln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499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9295" y="808057"/>
            <a:ext cx="6321657" cy="1077229"/>
          </a:xfrm>
        </p:spPr>
        <p:txBody>
          <a:bodyPr/>
          <a:lstStyle/>
          <a:p>
            <a:r>
              <a:rPr lang="pt-BR" dirty="0"/>
              <a:t>Seja indulgente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5B477D3D-E037-C9AF-74F6-6342408ED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3249" y="2049463"/>
            <a:ext cx="3717751" cy="4548187"/>
          </a:xfrm>
        </p:spPr>
        <p:txBody>
          <a:bodyPr/>
          <a:lstStyle/>
          <a:p>
            <a:r>
              <a:rPr lang="pt-BR" dirty="0"/>
              <a:t>“Sede indulgentes, meus amigos, porquanto a indulgência atrai, acalma, ergue, ao passo que o rigor desanima, afasta e irrita.”</a:t>
            </a:r>
          </a:p>
          <a:p>
            <a:pPr lvl="1"/>
            <a:r>
              <a:rPr lang="pt-BR" dirty="0"/>
              <a:t>José, Espírito protetor. (Bordéus, 1863.)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</a:t>
            </a:r>
            <a:br>
              <a:rPr lang="pt-BR" dirty="0"/>
            </a:br>
            <a:r>
              <a:rPr lang="pt-BR" dirty="0"/>
              <a:t>cap. 10, item 16.)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5576" y="3137752"/>
            <a:ext cx="3096344" cy="2371607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09598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9295" y="808057"/>
            <a:ext cx="6321657" cy="1077229"/>
          </a:xfrm>
        </p:spPr>
        <p:txBody>
          <a:bodyPr/>
          <a:lstStyle/>
          <a:p>
            <a:r>
              <a:rPr lang="pt-BR" dirty="0"/>
              <a:t>Não se ofenda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75F8D4CE-98A9-0513-203D-DDE7E30EF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295" y="2049878"/>
            <a:ext cx="6321657" cy="4547474"/>
          </a:xfrm>
        </p:spPr>
        <p:txBody>
          <a:bodyPr/>
          <a:lstStyle/>
          <a:p>
            <a:r>
              <a:rPr lang="pt-PT" dirty="0"/>
              <a:t>“Existem, porém, no mundo, as </a:t>
            </a:r>
            <a:r>
              <a:rPr lang="pt-PT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pedradas da ignorância e da má-fé</a:t>
            </a:r>
            <a:r>
              <a:rPr lang="pt-PT" dirty="0"/>
              <a:t>, partidas dos sentimentos inferiores, e convém que o cristão esteja preparado e sereno, de modo a não recebê-las com sensibilidade doentia, mas com o </a:t>
            </a:r>
            <a:r>
              <a:rPr lang="pt-PT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propósito de trabalho e esforço próprio</a:t>
            </a:r>
            <a:r>
              <a:rPr lang="pt-PT" dirty="0"/>
              <a:t>, conhecendo que as mesmas fazem parte do seu plano de vida temporária, onde veio para </a:t>
            </a:r>
            <a:r>
              <a:rPr lang="pt-PT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se educar</a:t>
            </a:r>
            <a:r>
              <a:rPr lang="pt-PT" dirty="0"/>
              <a:t>, colaborando ao mesmo tempo na educação de seus semelhantes.”</a:t>
            </a:r>
          </a:p>
          <a:p>
            <a:pPr lvl="4"/>
            <a:r>
              <a:rPr lang="pt-PT" dirty="0"/>
              <a:t>(EMMANUEL. </a:t>
            </a:r>
            <a:r>
              <a:rPr lang="pt-PT" i="1" dirty="0"/>
              <a:t>O Consolador</a:t>
            </a:r>
            <a:r>
              <a:rPr lang="pt-PT" dirty="0"/>
              <a:t>,  q. 252.)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938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9295" y="808057"/>
            <a:ext cx="6321657" cy="1077229"/>
          </a:xfrm>
        </p:spPr>
        <p:txBody>
          <a:bodyPr/>
          <a:lstStyle/>
          <a:p>
            <a:r>
              <a:rPr lang="pt-BR" dirty="0"/>
              <a:t>Perdoe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90C11956-B169-AB54-60C8-5D2D0627B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3848" y="2049463"/>
            <a:ext cx="4797152" cy="4548187"/>
          </a:xfrm>
        </p:spPr>
        <p:txBody>
          <a:bodyPr/>
          <a:lstStyle/>
          <a:p>
            <a:r>
              <a:rPr lang="pt-BR" dirty="0"/>
              <a:t>“O ódio e o rancor denotam alma sem elevação, nem grandeza. O esquecimento das ofensas é próprio da alma elevada, que paira acima dos golpes que lhe possam desferir.</a:t>
            </a:r>
          </a:p>
          <a:p>
            <a:r>
              <a:rPr lang="pt-BR" dirty="0"/>
              <a:t>Uma é sempre ansiosa, de sombria suscetibilidade e cheia de fel; a outra é calma, toda mansidão e caridade.”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cap. 10, item 4.)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377" y="3164358"/>
            <a:ext cx="2318395" cy="2318395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09598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301770-757A-4054-E8EF-C7B23E947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Silencie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E8BE63-9D26-D2D8-96EE-FF986CAE7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“Quando te encontrares em qualquer dificuldade emocional, recorda o silêncio como instrumento divino de construção e paz. [...]</a:t>
            </a:r>
          </a:p>
          <a:p>
            <a:r>
              <a:rPr lang="pt-BR" dirty="0"/>
              <a:t>Ressentido, ele te ajudará a lutar contra o melindre.”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Anuário Espírita</a:t>
            </a:r>
            <a:r>
              <a:rPr lang="pt-BR" dirty="0"/>
              <a:t>, edição 1978.)</a:t>
            </a:r>
          </a:p>
        </p:txBody>
      </p:sp>
    </p:spTree>
    <p:extLst>
      <p:ext uri="{BB962C8B-B14F-4D97-AF65-F5344CB8AC3E}">
        <p14:creationId xmlns:p14="http://schemas.microsoft.com/office/powerpoint/2010/main" val="2841071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83C8D4-4897-B05E-983E-79117FD2C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295" y="808057"/>
            <a:ext cx="6321657" cy="1077229"/>
          </a:xfrm>
        </p:spPr>
        <p:txBody>
          <a:bodyPr/>
          <a:lstStyle/>
          <a:p>
            <a:r>
              <a:rPr lang="pt-BR" dirty="0"/>
              <a:t>Não se aborreça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DFA4B4-D87B-5C41-3F1B-BB7F66D68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295" y="2049878"/>
            <a:ext cx="6321657" cy="4547474"/>
          </a:xfrm>
        </p:spPr>
        <p:txBody>
          <a:bodyPr/>
          <a:lstStyle/>
          <a:p>
            <a:r>
              <a:rPr lang="pt-BR" dirty="0"/>
              <a:t>“Não se aborreça, coopere.”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23.)</a:t>
            </a:r>
          </a:p>
          <a:p>
            <a:r>
              <a:rPr lang="pt-BR" dirty="0"/>
              <a:t>“Toda marcha está sujeita a tropeços e dificuldades, que constituem desafio e emulação para o avanço.</a:t>
            </a:r>
          </a:p>
          <a:p>
            <a:pPr marL="2446338"/>
            <a:r>
              <a:rPr lang="pt-BR" dirty="0"/>
              <a:t>Uma jornada sem problemas torna-se monótona e desmotivadora.</a:t>
            </a:r>
          </a:p>
          <a:p>
            <a:pPr marL="2446338"/>
            <a:r>
              <a:rPr lang="pt-BR" dirty="0"/>
              <a:t>Tu cresces em razão das lutas que enfrentas.”</a:t>
            </a:r>
          </a:p>
          <a:p>
            <a:pPr lvl="4"/>
            <a:r>
              <a:rPr lang="pt-BR" dirty="0"/>
              <a:t>(JOANNA DE ÂNGELIS. </a:t>
            </a:r>
            <a:r>
              <a:rPr lang="pt-BR" i="1" dirty="0"/>
              <a:t>Vida Feliz</a:t>
            </a:r>
            <a:r>
              <a:rPr lang="pt-BR" dirty="0"/>
              <a:t>, cap. 75.)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C4E2CB3-8C5D-8D40-7D12-AC926F020E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4437112"/>
            <a:ext cx="3024336" cy="2016224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182382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EC4F74-2739-190A-D620-46A70530D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Males evitáveis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E6B60D-CDBC-4654-E8BB-76AB451C34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“Remontando-se à origem dos males terrestres, reconhecer-se-á que muitos são consequência natural do caráter e do proceder dos que os suportam. [...]</a:t>
            </a:r>
          </a:p>
          <a:p>
            <a:r>
              <a:rPr lang="pt-BR" dirty="0"/>
              <a:t>Quantas dissensões e funestas disputas se teriam evitado com um pouco de moderação e menos suscetibilidade!”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Evangelho Segundo o Espiritismo</a:t>
            </a:r>
            <a:r>
              <a:rPr lang="pt-BR" dirty="0"/>
              <a:t>, cap. 5, </a:t>
            </a:r>
            <a:br>
              <a:rPr lang="pt-BR" dirty="0"/>
            </a:br>
            <a:r>
              <a:rPr lang="pt-BR" dirty="0"/>
              <a:t>item 4.)</a:t>
            </a:r>
          </a:p>
        </p:txBody>
      </p:sp>
    </p:spTree>
    <p:extLst>
      <p:ext uri="{BB962C8B-B14F-4D97-AF65-F5344CB8AC3E}">
        <p14:creationId xmlns:p14="http://schemas.microsoft.com/office/powerpoint/2010/main" val="3982850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9295" y="808057"/>
            <a:ext cx="6321657" cy="1077229"/>
          </a:xfrm>
        </p:spPr>
        <p:txBody>
          <a:bodyPr/>
          <a:lstStyle/>
          <a:p>
            <a:r>
              <a:rPr lang="pt-BR" dirty="0"/>
              <a:t>Exercícios salutares</a:t>
            </a:r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E87F6A2A-20A6-B1F5-13C1-D99C34227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295" y="2049878"/>
            <a:ext cx="6321657" cy="4547474"/>
          </a:xfrm>
        </p:spPr>
        <p:txBody>
          <a:bodyPr>
            <a:normAutofit/>
          </a:bodyPr>
          <a:lstStyle/>
          <a:p>
            <a:r>
              <a:rPr lang="pt-BR" dirty="0"/>
              <a:t>“... todo instante de turvação ou desequilíbrio, é instrumento de teste para avaliação de nosso próprio aproveitamento. [...]</a:t>
            </a:r>
          </a:p>
          <a:p>
            <a:pPr lvl="1"/>
            <a:r>
              <a:rPr lang="pt-BR" dirty="0"/>
              <a:t>... diante da crítica, estamos convocados à demons-tração de benevolência; </a:t>
            </a:r>
          </a:p>
          <a:p>
            <a:pPr lvl="1"/>
            <a:r>
              <a:rPr lang="pt-BR" dirty="0"/>
              <a:t>diante da censura, é preciso exercer a bondade;</a:t>
            </a:r>
          </a:p>
          <a:p>
            <a:pPr lvl="1"/>
            <a:r>
              <a:rPr lang="pt-BR" dirty="0"/>
              <a:t>à frente do pessimismo, somos induzidos a cultivar a esperança; </a:t>
            </a:r>
          </a:p>
          <a:p>
            <a:pPr lvl="1"/>
            <a:r>
              <a:rPr lang="pt-BR" dirty="0"/>
              <a:t>ante a condenação, somos indicados à bênção; </a:t>
            </a:r>
          </a:p>
          <a:p>
            <a:pPr lvl="1"/>
            <a:r>
              <a:rPr lang="pt-BR" dirty="0"/>
              <a:t>e que, renteando com quaisquer aparências do mal, é imperioso pensar no bem, dispondo-nos a servi-lo.”</a:t>
            </a:r>
          </a:p>
          <a:p>
            <a:pPr lvl="4"/>
            <a:r>
              <a:rPr lang="pt-BR" dirty="0"/>
              <a:t>(EMMANUEL. </a:t>
            </a:r>
            <a:r>
              <a:rPr lang="pt-BR" i="1" dirty="0"/>
              <a:t>Rumo certo</a:t>
            </a:r>
            <a:r>
              <a:rPr lang="pt-BR" dirty="0"/>
              <a:t>, cap. 19.)</a:t>
            </a:r>
          </a:p>
        </p:txBody>
      </p:sp>
    </p:spTree>
    <p:extLst>
      <p:ext uri="{BB962C8B-B14F-4D97-AF65-F5344CB8AC3E}">
        <p14:creationId xmlns:p14="http://schemas.microsoft.com/office/powerpoint/2010/main" val="209598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Vermelho Violet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178B2DAB-5DDE-4060-A857-D2E1CDA9250F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{961BC412-DB37-9742-BF39-B55A9CDC7B3C}tf16401378</Template>
  <TotalTime>2343</TotalTime>
  <Words>1645</Words>
  <Application>Microsoft Macintosh PowerPoint</Application>
  <PresentationFormat>Apresentação na tela (4:3)</PresentationFormat>
  <Paragraphs>116</Paragraphs>
  <Slides>16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6" baseType="lpstr">
      <vt:lpstr>Arial</vt:lpstr>
      <vt:lpstr>Arial Nova</vt:lpstr>
      <vt:lpstr>Arial Nova Cond</vt:lpstr>
      <vt:lpstr>Arial Nova Light</vt:lpstr>
      <vt:lpstr>Barlow</vt:lpstr>
      <vt:lpstr>Calibri</vt:lpstr>
      <vt:lpstr>MS Shell Dlg 2</vt:lpstr>
      <vt:lpstr>Wingdings</vt:lpstr>
      <vt:lpstr>Wingdings 3</vt:lpstr>
      <vt:lpstr>Madison</vt:lpstr>
      <vt:lpstr>Melindres</vt:lpstr>
      <vt:lpstr>O que é melindre? </vt:lpstr>
      <vt:lpstr>O melindre e o ressentimento</vt:lpstr>
      <vt:lpstr>Detrito emocional</vt:lpstr>
      <vt:lpstr>O que o melindre ocasiona?</vt:lpstr>
      <vt:lpstr>O que se perde com o melindre?</vt:lpstr>
      <vt:lpstr>Qual é a origem do melindre?</vt:lpstr>
      <vt:lpstr>Todo mundo tem de pensar igual?</vt:lpstr>
      <vt:lpstr>Não reclame</vt:lpstr>
      <vt:lpstr>Seja indulgente</vt:lpstr>
      <vt:lpstr>Não se ofenda</vt:lpstr>
      <vt:lpstr>Perdoe</vt:lpstr>
      <vt:lpstr>Silencie</vt:lpstr>
      <vt:lpstr>Não se aborreça</vt:lpstr>
      <vt:lpstr>Males evitáveis</vt:lpstr>
      <vt:lpstr>Exercícios salutares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 Circles</dc:title>
  <dc:creator>www.powerpointstyles.com</dc:creator>
  <dc:description>Image credit to Michal Marcol / FreeDigitalPhotos.net</dc:description>
  <cp:lastModifiedBy>Adriano Arruda Alves</cp:lastModifiedBy>
  <cp:revision>89</cp:revision>
  <dcterms:created xsi:type="dcterms:W3CDTF">2009-03-23T15:23:24Z</dcterms:created>
  <dcterms:modified xsi:type="dcterms:W3CDTF">2023-11-07T00:32:55Z</dcterms:modified>
</cp:coreProperties>
</file>