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65" r:id="rId3"/>
    <p:sldId id="266" r:id="rId4"/>
    <p:sldId id="272" r:id="rId5"/>
    <p:sldId id="267" r:id="rId6"/>
    <p:sldId id="268" r:id="rId7"/>
    <p:sldId id="258" r:id="rId8"/>
    <p:sldId id="269" r:id="rId9"/>
    <p:sldId id="260" r:id="rId10"/>
    <p:sldId id="261" r:id="rId11"/>
    <p:sldId id="262" r:id="rId12"/>
    <p:sldId id="270" r:id="rId13"/>
    <p:sldId id="271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E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1"/>
    <p:restoredTop sz="85562"/>
  </p:normalViewPr>
  <p:slideViewPr>
    <p:cSldViewPr showGuides="1">
      <p:cViewPr varScale="1">
        <p:scale>
          <a:sx n="129" d="100"/>
          <a:sy n="129" d="100"/>
        </p:scale>
        <p:origin x="31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8153D-F47C-4A37-A5DE-D70E0538B88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C13F-41BF-44CC-853A-7DFA23F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7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Nesta mensagem ditada por </a:t>
            </a:r>
            <a:r>
              <a:rPr lang="pt-BR" i="1" dirty="0"/>
              <a:t>Lázaro </a:t>
            </a:r>
            <a:r>
              <a:rPr lang="pt-BR" dirty="0"/>
              <a:t>(Paris, 1863.), e contida no Cap. 17 – Sede perfeitos, vemos que o dever é lei da vida, ou seja, toda criatura possui compromissos a realizar perante si mesmo e perante o próximo.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594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Mas Lázaro se refere ao dever moral, que vai muito além do dever profissional. O indivíduo pode realizar um trabalho, sem necessariamente cumprir com seu dever moral; enquanto outro pode extrapolar suas atribuições profissionais, bem cumprindo também seu dever moral. Vejamos um exemplo (próximo slide)...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61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Nessa ocasião, os policiais poderiam simplesmente ter cumprido a lei, mas foram além de suas atribuições e atenderam ao chamado do dever moral.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5004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Retomando o exemplo dado (slide anterior): os policiais não receberam condecorações por terem cumprido o dever moral, nem teriam sofrido qualquer punição, caso não o tivessem feito. Cada um é livre para atender o chamado da consciência, vencendo as imperfeições pessoais e as convenções sociais.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58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Importante destacar que o dever COMEÇA quando ameaçamos a felicidade ou a tranquilidade do próximo, ou seja, se alguém pode vir a ser prejudicado com nossa omissão ou ação, é sinal de que devemos mudar de rumo. É necessário um exercício de empatia: lembre-se do exemplo do policial que se colocou no lugar do pai infeliz.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0073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Aquele que executa uma pequena tarefa com excelência, que se dedica ao seu desenvolvimento constante, naturalmente se habilita a desempenhar tarefas mais complexas, por já possuir o conhecimento necessário e por demonstrar aos superiores a capacidade para desempenhá-las.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150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André Luiz destaca que ao autodesenvolvimento, necessário para melhor desempenhar as tarefas, devemos aliar o esforço para aprimorarmos nossa capacidade de trabalharmos em equipe.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51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De fato, um funcionário que cumpre regularmente sua jornada de trabalho, mas que é desonesto em outro setor, é aquele que tem a aparência do bom trabalhador. Nosso íntimo revelará que somos verdadeiramente no cumprimento de nosso dever. “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Reconhece-se o verdadeiro espírita pela sua transformação moral e pelos esforços que emprega para domar suas inclinações más.” (</a:t>
            </a:r>
            <a:r>
              <a:rPr lang="pt-BR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cap. 17, item 4.)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225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Rejeitar ou exercer mal um trabalho é uma agressão a si mesmo e não apenas a quem seria beneficiado com ele.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174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“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dever cresce e irradia sob mais elevada forma, em cada um dos estágios superiores da Humanidade. Jamais cessa a obrigação moral da criatura para com Deus.’ – Lázaro.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cap. 17, item 7.)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C13F-41BF-44CC-853A-7DFA23FABC0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8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upo de pessoas andando&#10;&#10;Descrição gerada automaticamente com confiança média">
            <a:extLst>
              <a:ext uri="{FF2B5EF4-FFF2-40B4-BE49-F238E27FC236}">
                <a16:creationId xmlns:a16="http://schemas.microsoft.com/office/drawing/2014/main" id="{A828FF14-F033-D6D7-3082-5FC001B754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3043D0-64FF-4B4D-BF32-26E53B66E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3789040"/>
            <a:ext cx="5328590" cy="1354460"/>
          </a:xfrm>
        </p:spPr>
        <p:txBody>
          <a:bodyPr rIns="288000" anchor="t">
            <a:noAutofit/>
          </a:bodyPr>
          <a:lstStyle>
            <a:lvl1pPr algn="r">
              <a:lnSpc>
                <a:spcPct val="80000"/>
              </a:lnSpc>
              <a:defRPr sz="54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599AC7-FEE9-364C-95B2-17B0A4190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8142" y="3789040"/>
            <a:ext cx="2770249" cy="1354460"/>
          </a:xfrm>
        </p:spPr>
        <p:txBody>
          <a:bodyPr lIns="288000" anchor="ctr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97062515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Aplicativo&#10;&#10;Descrição gerada automaticamente">
            <a:extLst>
              <a:ext uri="{FF2B5EF4-FFF2-40B4-BE49-F238E27FC236}">
                <a16:creationId xmlns:a16="http://schemas.microsoft.com/office/drawing/2014/main" id="{14BA2FE5-5C18-4B9A-5672-8997FE44E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B73EE63-8362-FC43-8FA2-021BEDF5C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6" y="365126"/>
            <a:ext cx="7534596" cy="1325563"/>
          </a:xfrm>
        </p:spPr>
        <p:txBody>
          <a:bodyPr lIns="180000" rIns="90000">
            <a:normAutofit/>
          </a:bodyPr>
          <a:lstStyle>
            <a:lvl1pPr>
              <a:defRPr sz="4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010BC9-EFEA-384B-9407-BAAA0EEAB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6" y="1825624"/>
            <a:ext cx="7534596" cy="4667249"/>
          </a:xfrm>
        </p:spPr>
        <p:txBody>
          <a:bodyPr lIns="180000" anchor="ctr"/>
          <a:lstStyle>
            <a:lvl1pPr marL="222250" indent="-222250" algn="just">
              <a:lnSpc>
                <a:spcPct val="100000"/>
              </a:lnSpc>
              <a:spcBef>
                <a:spcPts val="900"/>
              </a:spcBef>
              <a:buClr>
                <a:srgbClr val="00B0F0"/>
              </a:buClr>
              <a:buFont typeface="Lucida Grande" panose="020B0600040502020204" pitchFamily="34" charset="0"/>
              <a:buChar char="▸"/>
              <a:tabLst/>
              <a:defRPr sz="2200"/>
            </a:lvl1pPr>
            <a:lvl2pPr marL="539750" indent="-196850" algn="just">
              <a:lnSpc>
                <a:spcPct val="100000"/>
              </a:lnSpc>
              <a:spcBef>
                <a:spcPts val="600"/>
              </a:spcBef>
              <a:buClr>
                <a:srgbClr val="00B0F0"/>
              </a:buClr>
              <a:buFont typeface="Lucida Grande" panose="020B0600040502020204" pitchFamily="34" charset="0"/>
              <a:buChar char="▸"/>
              <a:tabLst/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 marL="892175" indent="-206375" algn="just">
              <a:lnSpc>
                <a:spcPct val="100000"/>
              </a:lnSpc>
              <a:spcBef>
                <a:spcPts val="500"/>
              </a:spcBef>
              <a:buClr>
                <a:srgbClr val="00B0F0"/>
              </a:buClr>
              <a:buFont typeface="Lucida Grande" panose="020B0600040502020204" pitchFamily="34" charset="0"/>
              <a:buChar char="▸"/>
              <a:tabLst/>
              <a:defRPr sz="1800"/>
            </a:lvl3pPr>
            <a:lvl4pPr marL="1200150" indent="-171450" algn="just">
              <a:lnSpc>
                <a:spcPct val="100000"/>
              </a:lnSpc>
              <a:spcBef>
                <a:spcPts val="400"/>
              </a:spcBef>
              <a:buClr>
                <a:srgbClr val="00B0F0"/>
              </a:buClr>
              <a:buFont typeface="Lucida Grande" panose="020B0600040502020204" pitchFamily="34" charset="0"/>
              <a:buChar char="▸"/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 marL="53975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01425190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D7A5D-9323-724A-B506-961D78DE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906B57-71C0-D549-82B2-DE13CCB5F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2E41C-BFF8-0946-BBB4-B88FF0363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DFCDFA-C754-0D4D-9C19-7FC2B0C66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75845F-FD9E-EF4E-B2A9-471665F9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7794919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AFF0E-5EA2-2B45-ACFF-B51C8D082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497C18-F69A-7144-AFE4-6C49429E5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588F829-90A6-E243-948B-85772EFD1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527101-0E79-644F-892A-A1E5BC7C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D9AD09-FF67-364E-BB1A-06B4A077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C54E8D-7B00-5E4F-84E7-8291D013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387251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339BC-7CA9-C442-8D52-EBBF89907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D49FFB-625E-784F-B8AD-750FEB6AF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A84423-7CD2-8340-BB4B-586E9780C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52A0DE9-9222-E24A-903F-44A0511C0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310AD29-32C4-EC42-830C-CF8544FF6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7B25374-FF7E-6043-B3D1-8DB5A24C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0BAC3D-17A1-A242-8E24-015EC2A2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E10A7B-B89F-4246-8B1A-991A38924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59633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1F6AA-1269-FA45-9648-B2A30A16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0AB2FD-B9FE-E24A-B214-F5F31991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1EBAA3-BE88-0542-AFD9-F9B1F9A0F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DF575C-6ED7-8148-BC71-D1A02743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4364530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200C1A3-08D7-0045-8707-EB47B941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EE65E4-DBFC-C149-96F5-C6A1DEA8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970731-D988-E542-8055-CED03D10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712096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BA533F-E152-7E47-9074-FAE4E6072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E3371A-3998-C44E-B42A-D0FB52373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9C2599-B8E3-4F45-AEDC-A3D98EED6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D3DDF4-1C74-174B-B800-DE7321E1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8DD9A4-3D60-6A47-94BE-EFDD0528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EAB2D4-375C-064B-9596-F36EECEA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048111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153EDD-FA3A-3545-9D34-D5524468D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EDCE57-AE11-954F-A14A-5395BCBB37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976D6E-8D4D-3B48-AF0A-2A7026056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C899C3-1BBC-4E43-BE91-2728BBC7E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907BCB-711E-3E43-9900-9AC571C8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ADE0BF-1562-8C44-9D9F-409F930DB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804465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623A9-7C7F-FF41-9A32-4D82501A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807CB5-622E-1248-AB74-17776F26F4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A9DF51-A694-024D-8F9A-0B527F51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2E296C-D120-D64C-830D-565FDD6F2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2E1A1A-E600-F845-8DC3-3B8511FAD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92142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CFF91F3-09FA-5245-BBCA-295395AAD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C8A911-1D20-0B41-B0C2-198C86E6B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98E322-DD7D-574C-A61C-5B3500DD5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7873D6-1E38-CE48-8EB9-9CEA928DE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982ADE-8ACC-774F-9F95-203D90CF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46602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8CABEFC-3490-0149-8314-5269E9CC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EB52CF-DE87-FC41-8238-DF06C1BB9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56F538-1F3E-7144-9DB8-3D89E44E5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DF84D-BD93-4A81-98A5-9DCE6FD45D5E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C9CCCA-91EE-8049-98B3-C272CFB9F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82E6D7-5DB6-FB45-A285-67936F4A9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AFB40-6559-497E-9497-5ADEBCD05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72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over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SignPainter-HouseScript" panose="02000006070000020004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lo.bo/1FauE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3861048"/>
            <a:ext cx="5328590" cy="1354460"/>
          </a:xfrm>
        </p:spPr>
        <p:txBody>
          <a:bodyPr anchor="ctr"/>
          <a:lstStyle/>
          <a:p>
            <a:r>
              <a:rPr lang="pt-BR" dirty="0"/>
              <a:t>Dever e trabalho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68142" y="3861048"/>
            <a:ext cx="2770249" cy="1354460"/>
          </a:xfrm>
        </p:spPr>
        <p:txBody>
          <a:bodyPr lIns="180000"/>
          <a:lstStyle/>
          <a:p>
            <a:r>
              <a:rPr lang="pt-BR" dirty="0"/>
              <a:t>Sinal Verde</a:t>
            </a:r>
          </a:p>
        </p:txBody>
      </p:sp>
    </p:spTree>
    <p:extLst>
      <p:ext uri="{BB962C8B-B14F-4D97-AF65-F5344CB8AC3E}">
        <p14:creationId xmlns:p14="http://schemas.microsoft.com/office/powerpoint/2010/main" val="3971261134"/>
      </p:ext>
    </p:extLst>
  </p:cSld>
  <p:clrMapOvr>
    <a:masterClrMapping/>
  </p:clrMapOvr>
  <p:transition spd="slow">
    <p:cover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o dever?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FF3884-B832-6441-882F-E0FE09FD2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6" y="1825624"/>
            <a:ext cx="4294236" cy="4667249"/>
          </a:xfrm>
        </p:spPr>
        <p:txBody>
          <a:bodyPr anchor="ctr"/>
          <a:lstStyle/>
          <a:p>
            <a:r>
              <a:rPr lang="pt-BR" dirty="0"/>
              <a:t>“O dever é a obrigação moral da criatura para consigo mesma, primeiro, e, em seguida, para com os outros. </a:t>
            </a:r>
          </a:p>
          <a:p>
            <a:r>
              <a:rPr lang="pt-BR" dirty="0"/>
              <a:t>O dever é a lei da vida. </a:t>
            </a:r>
          </a:p>
          <a:p>
            <a:r>
              <a:rPr lang="pt-BR" dirty="0"/>
              <a:t>Com ele deparamos nas mais ínfimas particularidades, como nos atos mais elevados.”</a:t>
            </a:r>
          </a:p>
          <a:p>
            <a:pPr lvl="4"/>
            <a:r>
              <a:rPr lang="pt-BR" dirty="0"/>
              <a:t>(ALLAN KARDEC. O Evangelho Segundo o Espiritismo, cap. 17, item 7.)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6073" y="3017598"/>
            <a:ext cx="3044398" cy="2283299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03648573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 que tipo de dever estamos falando?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086B570-EAA0-3F4A-984F-BED8858E4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64" y="1825624"/>
            <a:ext cx="3672408" cy="4667249"/>
          </a:xfrm>
        </p:spPr>
        <p:txBody>
          <a:bodyPr/>
          <a:lstStyle/>
          <a:p>
            <a:r>
              <a:rPr lang="pt-BR" dirty="0"/>
              <a:t>“Quero aqui falar apenas do </a:t>
            </a:r>
            <a:r>
              <a:rPr lang="pt-BR" b="1" dirty="0"/>
              <a:t>dever moral</a:t>
            </a:r>
            <a:r>
              <a:rPr lang="pt-BR" dirty="0"/>
              <a:t> e não do dever que as profissões impõem.”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17, item 7.)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2899108"/>
            <a:ext cx="3364704" cy="2520280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1021838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74224-0344-644E-841F-A552B4A92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Um exemplo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DE6A0E-9616-774A-BAD6-C954D4F09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>
                <a:latin typeface="Avenir Black" panose="02000503020000020003" pitchFamily="2" charset="0"/>
              </a:rPr>
              <a:t>Policiais se comovem, pagam fiança e fazem compras para ladrão no DF</a:t>
            </a:r>
          </a:p>
          <a:p>
            <a:pPr marL="0" indent="0">
              <a:buNone/>
            </a:pPr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Ele disse que não tinha comida em casa e tentou furtar carne para o filho. Cena foi flagrada por câmera de segurança, e dono de mercado denunciou.</a:t>
            </a:r>
          </a:p>
          <a:p>
            <a:pPr marL="3468688" indent="0">
              <a:buNone/>
            </a:pPr>
            <a:r>
              <a:rPr lang="pt-BR" sz="1600" dirty="0"/>
              <a:t>“Ele cuida da casa e do menino pela manhã e à tarde vai atrás de bicos, mas não conseguiu nada nos últimos dois meses. A gente sabe que o crime não é certo, mas eu me ponho no lugar. Imaginei a minha filha passando fome. O que eu não faria nessa situação?”, questionou um dos policiais.</a:t>
            </a:r>
          </a:p>
          <a:p>
            <a:pPr marL="3468688" indent="0" algn="r">
              <a:buNone/>
            </a:pPr>
            <a:r>
              <a:rPr lang="pt-BR" sz="1400" dirty="0">
                <a:solidFill>
                  <a:schemeClr val="bg1">
                    <a:lumMod val="65000"/>
                  </a:schemeClr>
                </a:solidFill>
              </a:rPr>
              <a:t>(Fonte: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https://glo.bo/1FauEer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</a:rPr>
              <a:t>. Acesso em 20/03/2019.)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D35D40D-8B61-9948-84BE-D9D2E41E55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3933056"/>
            <a:ext cx="2952328" cy="220948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958501816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Dificuldades para o cumprimento do dever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7A8B94B-4E5A-CA4E-B930-822E4F990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“Na ordem dos sentimentos, o dever é muito difícil de cumprir-se, por se achar em antagonismo com as atrações do interesse e do coração. </a:t>
            </a:r>
          </a:p>
          <a:p>
            <a:r>
              <a:rPr lang="pt-BR" dirty="0"/>
              <a:t>Não têm testemunhas as suas vitórias e não estão sujeitas à repressão suas derrotas. </a:t>
            </a:r>
          </a:p>
          <a:p>
            <a:r>
              <a:rPr lang="pt-BR" dirty="0"/>
              <a:t>O dever íntimo do homem fica entregue ao seu livre-arbítrio.</a:t>
            </a:r>
          </a:p>
          <a:p>
            <a:r>
              <a:rPr lang="pt-BR" dirty="0"/>
              <a:t>O aguilhão da consciência, guardião da probidade interior, o adverte e sustenta; mas, muitas vezes, mostra-se impotente diante dos sofismas da paixão.”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17, item 7.)</a:t>
            </a:r>
          </a:p>
        </p:txBody>
      </p:sp>
    </p:spTree>
    <p:extLst>
      <p:ext uri="{BB962C8B-B14F-4D97-AF65-F5344CB8AC3E}">
        <p14:creationId xmlns:p14="http://schemas.microsoft.com/office/powerpoint/2010/main" val="273658181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determinar o dever? Onde começa e onde termina?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C180CB9-A994-0A48-A9DC-D8DD0A72B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6" y="1825624"/>
            <a:ext cx="4294236" cy="4667249"/>
          </a:xfrm>
        </p:spPr>
        <p:txBody>
          <a:bodyPr/>
          <a:lstStyle/>
          <a:p>
            <a:r>
              <a:rPr lang="pt-BR" dirty="0"/>
              <a:t>“O dever principia, para cada um de vós, exatamente no ponto em que ameaçais a felicidade ou a tranquilidade do vosso próximo; acaba no limite que não desejais ninguém transponha com relação a vós.”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17, item 7.)</a:t>
            </a:r>
          </a:p>
        </p:txBody>
      </p:sp>
      <p:pic>
        <p:nvPicPr>
          <p:cNvPr id="3076" name="Picture 4" descr="http://1.bp.blogspot.com/-ou8EKSOqukw/T0U8I6jBtlI/AAAAAAAABeM/YePWJfl_JqM/s1600/Desenho-de-duas-pessoas-conversando-amigavelmente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0572" y="2654297"/>
            <a:ext cx="3009900" cy="3009901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154725639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Obediência = obrigação cumprida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595CFEB4-1DE9-6442-B2E5-B74B6C929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825624"/>
            <a:ext cx="4248472" cy="4667249"/>
          </a:xfrm>
        </p:spPr>
        <p:txBody>
          <a:bodyPr/>
          <a:lstStyle/>
          <a:p>
            <a:r>
              <a:rPr lang="pt-BR" dirty="0"/>
              <a:t>“Obediência digna tem o nome de obrigação cumprida no dicionário da realidade. Quem executa com alegria as tarefas consideradas </a:t>
            </a:r>
            <a:r>
              <a:rPr lang="pt-BR" dirty="0" err="1"/>
              <a:t>meno-res</a:t>
            </a:r>
            <a:r>
              <a:rPr lang="pt-BR" dirty="0"/>
              <a:t>, espontaneamente se promove às tarefas </a:t>
            </a:r>
            <a:r>
              <a:rPr lang="pt-BR" dirty="0" err="1"/>
              <a:t>conside-radas</a:t>
            </a:r>
            <a:r>
              <a:rPr lang="pt-BR" dirty="0"/>
              <a:t> maiores.”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17.)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3152462"/>
            <a:ext cx="3024336" cy="2013571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24086855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dever do trabalho em equipe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726EB55-CBC5-B944-B96D-F98234E8C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6" y="1825624"/>
            <a:ext cx="7534596" cy="2196549"/>
          </a:xfrm>
        </p:spPr>
        <p:txBody>
          <a:bodyPr/>
          <a:lstStyle/>
          <a:p>
            <a:r>
              <a:rPr lang="pt-BR" dirty="0"/>
              <a:t>“O compromisso de trabalho inclui o dever de associar-se a criatura ao esforço de equipe na obra a realizar.”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17.)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210059D-5C2B-5F4F-AA57-E07DB903B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3861048"/>
            <a:ext cx="3698652" cy="2470700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702533321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o Espírito encarnado se aperfeiçoa?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A541F8B-63B7-2D4A-B34E-8B19A64A8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 luta e o trabalho são tão imprescindíveis ao aperfeiçoamento do espírito, como o pão material é indispensável à manutenção do corpo físico. </a:t>
            </a:r>
          </a:p>
          <a:p>
            <a:r>
              <a:rPr lang="pt-BR" dirty="0"/>
              <a:t>É trabalhando e lutando, sofrendo e aprendendo, que a alma adquire as experiências necessárias na sua marcha para a perfeição.”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131.)</a:t>
            </a:r>
          </a:p>
          <a:p>
            <a:pPr marL="3068638" indent="-212725"/>
            <a:r>
              <a:rPr lang="pt-BR" dirty="0"/>
              <a:t>“A câmara fotográfica nos retrata por fora, mas o trabalho nos retrata por dentro.”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17.)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4654042"/>
            <a:ext cx="2448272" cy="1838831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240868550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trabalho dignifica!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7F917CD-D284-B248-BA89-070CB9118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6" y="1825624"/>
            <a:ext cx="7534596" cy="1963416"/>
          </a:xfrm>
        </p:spPr>
        <p:txBody>
          <a:bodyPr>
            <a:normAutofit/>
          </a:bodyPr>
          <a:lstStyle/>
          <a:p>
            <a:r>
              <a:rPr lang="pt-BR" dirty="0"/>
              <a:t>“Quem escarnece da obra que lhe honorifica a existência, desprestigia a si mesmo. [...]</a:t>
            </a:r>
          </a:p>
          <a:p>
            <a:r>
              <a:rPr lang="pt-BR" dirty="0"/>
              <a:t>Quando o trabalhador converte o trabalho em alegria, o trabalho se transforma na alegria do trabalhador.”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17.)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3149" y="3912835"/>
            <a:ext cx="3440050" cy="2580038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240868550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Salvação de si mesmo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AF71171-E122-284D-AB45-79961A5FA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“Considerando esse aspecto real do problema de ‘salvação da alma’, somos compelidos a reconhecer que, se a Providência Divina movimentou todos os recursos indispensáveis ao progresso material do homem físico na Terra, o Evangelho de Jesus é a dádiva suprema do Céu para a redenção do homem espiritual, em marcha para o amor e sabedoria universais.”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255.)</a:t>
            </a:r>
          </a:p>
        </p:txBody>
      </p:sp>
    </p:spTree>
    <p:extLst>
      <p:ext uri="{BB962C8B-B14F-4D97-AF65-F5344CB8AC3E}">
        <p14:creationId xmlns:p14="http://schemas.microsoft.com/office/powerpoint/2010/main" val="4240868550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Recomendação 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F5F7464-D9EA-4346-BF3C-9AAFB7488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6" y="1825624"/>
            <a:ext cx="3862188" cy="4667249"/>
          </a:xfrm>
        </p:spPr>
        <p:txBody>
          <a:bodyPr/>
          <a:lstStyle/>
          <a:p>
            <a:r>
              <a:rPr lang="pt-BR" dirty="0"/>
              <a:t>“Trabalhai sempre. Essa é a lei para vós outros e para nós que já nos afastamos do âmbito limitado do circulo carnal. Esforcemo-nos constantemente.”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226.)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2746" y="2940196"/>
            <a:ext cx="3337726" cy="243810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155703029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todos trabalham...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75D5646-1C92-0249-A8AD-8DBB117B4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dirty="0"/>
              <a:t>Um confrade entusiasta elogiava o Chico à queima-roupa, ao fim de movimentada sessão pública, e o Médium desapontado, exclamou:</a:t>
            </a:r>
          </a:p>
          <a:p>
            <a:pPr marL="0" indent="0">
              <a:buNone/>
            </a:pPr>
            <a:r>
              <a:rPr lang="pt-BR" dirty="0"/>
              <a:t>— Não me elogie desta maneira. Isso é desconcertante. Não passo de um verme neste mundo.</a:t>
            </a:r>
          </a:p>
          <a:p>
            <a:pPr marL="0" indent="0">
              <a:buNone/>
            </a:pPr>
            <a:r>
              <a:rPr lang="pt-BR" dirty="0"/>
              <a:t>Emmanuel, junto dele, ouvindo a afirmação, falou-lhe paternal:</a:t>
            </a:r>
          </a:p>
          <a:p>
            <a:pPr marL="0" indent="0">
              <a:buNone/>
            </a:pPr>
            <a:r>
              <a:rPr lang="pt-BR" dirty="0"/>
              <a:t>— O verme é um excelente funcionário da Lei, preparando o êxito da sementeira pelo trabalho constante no solo e funciona, ativo, na transmutação dos detritos da terra, com extrema fidelidade ao papel de humilde e valioso servidor da natureza... Não insulte o verme, pois, comparando-se a ele, porquanto muito nos cabe ainda aprender para sermos fiéis a Deus, na posição evolutiva que já conseguimos alcançar...</a:t>
            </a:r>
          </a:p>
          <a:p>
            <a:pPr marL="0" indent="0">
              <a:buNone/>
            </a:pPr>
            <a:r>
              <a:rPr lang="pt-BR" dirty="0"/>
              <a:t>O Médium transmitiu aos circunstantes o ensinamento que recebeu, ensinamento esse que tem sido igualmente assunto de interesse em nossas meditações.</a:t>
            </a:r>
          </a:p>
          <a:p>
            <a:pPr lvl="4"/>
            <a:r>
              <a:rPr lang="pt-BR" dirty="0"/>
              <a:t>(RAMIRO GAMA. </a:t>
            </a:r>
            <a:r>
              <a:rPr lang="pt-BR" i="1" dirty="0"/>
              <a:t>Lindos Casos de Chico Xavier</a:t>
            </a:r>
            <a:r>
              <a:rPr lang="pt-BR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583277065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3562</TotalTime>
  <Words>1382</Words>
  <Application>Microsoft Macintosh PowerPoint</Application>
  <PresentationFormat>Apresentação na tela (4:3)</PresentationFormat>
  <Paragraphs>73</Paragraphs>
  <Slides>13</Slides>
  <Notes>10</Notes>
  <HiddenSlides>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Avenir Black</vt:lpstr>
      <vt:lpstr>Avenir Book</vt:lpstr>
      <vt:lpstr>Calibri</vt:lpstr>
      <vt:lpstr>Lucida Grande</vt:lpstr>
      <vt:lpstr>SignPainter-HouseScript</vt:lpstr>
      <vt:lpstr>Tema do Office</vt:lpstr>
      <vt:lpstr>Dever e trabalho</vt:lpstr>
      <vt:lpstr>O que é o dever?</vt:lpstr>
      <vt:lpstr>De que tipo de dever estamos falando?</vt:lpstr>
      <vt:lpstr>Um exemplo</vt:lpstr>
      <vt:lpstr>Dificuldades para o cumprimento do dever</vt:lpstr>
      <vt:lpstr>Como determinar o dever? Onde começa e onde termina?</vt:lpstr>
      <vt:lpstr>Obediência = obrigação cumprida</vt:lpstr>
      <vt:lpstr>O dever do trabalho em equipe</vt:lpstr>
      <vt:lpstr>Como o Espírito encarnado se aperfeiçoa?</vt:lpstr>
      <vt:lpstr>O trabalho dignifica!</vt:lpstr>
      <vt:lpstr>Salvação de si mesmo</vt:lpstr>
      <vt:lpstr>Recomendação </vt:lpstr>
      <vt:lpstr>E todos trabalham...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5 - Dever e trabalho</dc:title>
  <dc:creator>Paula</dc:creator>
  <cp:lastModifiedBy>Adriano Arruda Alves</cp:lastModifiedBy>
  <cp:revision>45</cp:revision>
  <dcterms:created xsi:type="dcterms:W3CDTF">2013-04-03T19:56:38Z</dcterms:created>
  <dcterms:modified xsi:type="dcterms:W3CDTF">2023-11-07T00:22:02Z</dcterms:modified>
</cp:coreProperties>
</file>