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7" r:id="rId2"/>
    <p:sldId id="256" r:id="rId3"/>
    <p:sldId id="266" r:id="rId4"/>
    <p:sldId id="257" r:id="rId5"/>
    <p:sldId id="258" r:id="rId6"/>
    <p:sldId id="259" r:id="rId7"/>
    <p:sldId id="260" r:id="rId8"/>
    <p:sldId id="270" r:id="rId9"/>
    <p:sldId id="261" r:id="rId10"/>
    <p:sldId id="263" r:id="rId11"/>
    <p:sldId id="268" r:id="rId12"/>
    <p:sldId id="269" r:id="rId13"/>
    <p:sldId id="264" r:id="rId14"/>
    <p:sldId id="265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88" userDrawn="1">
          <p15:clr>
            <a:srgbClr val="A4A3A4"/>
          </p15:clr>
        </p15:guide>
        <p15:guide id="3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83"/>
    <p:restoredTop sz="84494"/>
  </p:normalViewPr>
  <p:slideViewPr>
    <p:cSldViewPr showGuides="1">
      <p:cViewPr varScale="1">
        <p:scale>
          <a:sx n="127" d="100"/>
          <a:sy n="127" d="100"/>
        </p:scale>
        <p:origin x="3096" y="184"/>
      </p:cViewPr>
      <p:guideLst>
        <p:guide orient="horz" pos="2160"/>
        <p:guide pos="3288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590895-A163-4386-ADE0-C39C0D111E1B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AB1959E1-3CEE-4BEE-B727-F675E434EA32}">
      <dgm:prSet phldrT="[Texto]" custT="1"/>
      <dgm:spPr/>
      <dgm:t>
        <a:bodyPr/>
        <a:lstStyle/>
        <a:p>
          <a:r>
            <a:rPr lang="pt-BR" sz="1800" b="1" i="0" dirty="0">
              <a:latin typeface="Metropolis Semi Bold" pitchFamily="2" charset="77"/>
            </a:rPr>
            <a:t>Tribulações na família</a:t>
          </a:r>
        </a:p>
      </dgm:t>
    </dgm:pt>
    <dgm:pt modelId="{A5C70E38-62AC-4C87-B167-B10E38E2ED43}" type="parTrans" cxnId="{4B0C1FC1-2ADD-42B3-9740-A83ED3308D79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E58F489D-D5DE-4F72-8A72-48E23DBDF830}" type="sibTrans" cxnId="{4B0C1FC1-2ADD-42B3-9740-A83ED3308D79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3DF56F37-97E2-44C5-9E7D-087168902245}">
      <dgm:prSet phldrT="[Texto]" custT="1"/>
      <dgm:spPr/>
      <dgm:t>
        <a:bodyPr/>
        <a:lstStyle/>
        <a:p>
          <a:r>
            <a:rPr lang="pt-BR" sz="1800" b="1" i="0" dirty="0">
              <a:latin typeface="Metropolis Semi Bold" pitchFamily="2" charset="77"/>
            </a:rPr>
            <a:t>Parentes difíceis</a:t>
          </a:r>
        </a:p>
      </dgm:t>
    </dgm:pt>
    <dgm:pt modelId="{F9C065F8-07E9-4449-BABA-47886A746E93}" type="parTrans" cxnId="{CD5C0C69-42FD-4D87-A1F9-1C91187BB4B4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26EF1B78-17C3-410A-B8FE-F44528CF550F}" type="sibTrans" cxnId="{CD5C0C69-42FD-4D87-A1F9-1C91187BB4B4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37F7340B-0668-40BF-9FE1-6AABC69EDEEE}">
      <dgm:prSet phldrT="[Texto]" custT="1"/>
      <dgm:spPr/>
      <dgm:t>
        <a:bodyPr/>
        <a:lstStyle/>
        <a:p>
          <a:r>
            <a:rPr lang="pt-BR" sz="1800" b="1" i="0" dirty="0">
              <a:latin typeface="Metropolis Semi Bold" pitchFamily="2" charset="77"/>
            </a:rPr>
            <a:t>Dificuldades financeiras</a:t>
          </a:r>
        </a:p>
      </dgm:t>
    </dgm:pt>
    <dgm:pt modelId="{0E3F6B38-9DD4-417F-A7B0-17186C332DE3}" type="parTrans" cxnId="{869377C2-A872-4E1E-86A1-A1439126D3D4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7A934338-8AAE-4039-AA3A-6D2C72A49EC0}" type="sibTrans" cxnId="{869377C2-A872-4E1E-86A1-A1439126D3D4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29F7E03E-CB77-4485-860F-3E2ED3CD1E7B}">
      <dgm:prSet phldrT="[Texto]" custT="1"/>
      <dgm:spPr/>
      <dgm:t>
        <a:bodyPr/>
        <a:lstStyle/>
        <a:p>
          <a:r>
            <a:rPr lang="pt-BR" sz="1800" b="1" i="0" dirty="0">
              <a:latin typeface="Metropolis Semi Bold" pitchFamily="2" charset="77"/>
            </a:rPr>
            <a:t>Obsessões</a:t>
          </a:r>
        </a:p>
      </dgm:t>
    </dgm:pt>
    <dgm:pt modelId="{877F7AFF-669D-48CA-A90A-7D026DA91156}" type="parTrans" cxnId="{91A97166-9355-4F7B-B213-9865EDFF13F0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6C27A1A8-CC5F-4128-BB8E-15719B6B63C6}" type="sibTrans" cxnId="{91A97166-9355-4F7B-B213-9865EDFF13F0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08740E51-E3AB-4EEA-8153-DA7A296F7C7C}">
      <dgm:prSet phldrT="[Texto]" custT="1"/>
      <dgm:spPr/>
      <dgm:t>
        <a:bodyPr/>
        <a:lstStyle/>
        <a:p>
          <a:r>
            <a:rPr lang="pt-BR" sz="1800" b="1" i="0" dirty="0">
              <a:latin typeface="Metropolis Semi Bold" pitchFamily="2" charset="77"/>
            </a:rPr>
            <a:t>Obrigações que julgamos acima de nossas possibilidades</a:t>
          </a:r>
        </a:p>
      </dgm:t>
    </dgm:pt>
    <dgm:pt modelId="{BC9C14D8-26F7-42E9-8E2A-33A99628D04A}" type="parTrans" cxnId="{791A1ADA-6389-4FB2-8507-56C91EC83582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AB7E6DEA-D6B2-455B-BFBC-5E257FE2E4D5}" type="sibTrans" cxnId="{791A1ADA-6389-4FB2-8507-56C91EC83582}">
      <dgm:prSet/>
      <dgm:spPr/>
      <dgm:t>
        <a:bodyPr/>
        <a:lstStyle/>
        <a:p>
          <a:endParaRPr lang="pt-BR" sz="1400" b="1" i="0">
            <a:latin typeface="Metropolis Semi Bold" pitchFamily="2" charset="77"/>
          </a:endParaRPr>
        </a:p>
      </dgm:t>
    </dgm:pt>
    <dgm:pt modelId="{4AE883DD-BE79-46A6-B873-9FEE830A1C95}" type="pres">
      <dgm:prSet presAssocID="{36590895-A163-4386-ADE0-C39C0D111E1B}" presName="diagram" presStyleCnt="0">
        <dgm:presLayoutVars>
          <dgm:dir/>
          <dgm:resizeHandles val="exact"/>
        </dgm:presLayoutVars>
      </dgm:prSet>
      <dgm:spPr/>
    </dgm:pt>
    <dgm:pt modelId="{EB2B7D18-2460-40E5-93CA-BDB486314C0F}" type="pres">
      <dgm:prSet presAssocID="{AB1959E1-3CEE-4BEE-B727-F675E434EA32}" presName="node" presStyleLbl="node1" presStyleIdx="0" presStyleCnt="5">
        <dgm:presLayoutVars>
          <dgm:bulletEnabled val="1"/>
        </dgm:presLayoutVars>
      </dgm:prSet>
      <dgm:spPr/>
    </dgm:pt>
    <dgm:pt modelId="{BA37CC7D-D305-4435-90B2-BA3407C0810D}" type="pres">
      <dgm:prSet presAssocID="{E58F489D-D5DE-4F72-8A72-48E23DBDF830}" presName="sibTrans" presStyleCnt="0"/>
      <dgm:spPr/>
    </dgm:pt>
    <dgm:pt modelId="{96E4D124-3133-44E4-ADC7-B60CFEC236AE}" type="pres">
      <dgm:prSet presAssocID="{3DF56F37-97E2-44C5-9E7D-087168902245}" presName="node" presStyleLbl="node1" presStyleIdx="1" presStyleCnt="5">
        <dgm:presLayoutVars>
          <dgm:bulletEnabled val="1"/>
        </dgm:presLayoutVars>
      </dgm:prSet>
      <dgm:spPr/>
    </dgm:pt>
    <dgm:pt modelId="{DC2FE1DD-C20D-4F68-AE95-40DF0E45172A}" type="pres">
      <dgm:prSet presAssocID="{26EF1B78-17C3-410A-B8FE-F44528CF550F}" presName="sibTrans" presStyleCnt="0"/>
      <dgm:spPr/>
    </dgm:pt>
    <dgm:pt modelId="{F8F84DDF-427A-4D17-A0E1-8019C0977F76}" type="pres">
      <dgm:prSet presAssocID="{37F7340B-0668-40BF-9FE1-6AABC69EDEEE}" presName="node" presStyleLbl="node1" presStyleIdx="2" presStyleCnt="5">
        <dgm:presLayoutVars>
          <dgm:bulletEnabled val="1"/>
        </dgm:presLayoutVars>
      </dgm:prSet>
      <dgm:spPr/>
    </dgm:pt>
    <dgm:pt modelId="{357EC388-FF81-45D6-9396-1E50A9C0D25B}" type="pres">
      <dgm:prSet presAssocID="{7A934338-8AAE-4039-AA3A-6D2C72A49EC0}" presName="sibTrans" presStyleCnt="0"/>
      <dgm:spPr/>
    </dgm:pt>
    <dgm:pt modelId="{AC2841E5-C89B-4EE2-B6A8-AB9FBD059004}" type="pres">
      <dgm:prSet presAssocID="{29F7E03E-CB77-4485-860F-3E2ED3CD1E7B}" presName="node" presStyleLbl="node1" presStyleIdx="3" presStyleCnt="5">
        <dgm:presLayoutVars>
          <dgm:bulletEnabled val="1"/>
        </dgm:presLayoutVars>
      </dgm:prSet>
      <dgm:spPr/>
    </dgm:pt>
    <dgm:pt modelId="{880839D6-399C-492B-A79F-DC6E24E32D91}" type="pres">
      <dgm:prSet presAssocID="{6C27A1A8-CC5F-4128-BB8E-15719B6B63C6}" presName="sibTrans" presStyleCnt="0"/>
      <dgm:spPr/>
    </dgm:pt>
    <dgm:pt modelId="{EA9040CC-6103-4217-9B34-49E5CE1BFC06}" type="pres">
      <dgm:prSet presAssocID="{08740E51-E3AB-4EEA-8153-DA7A296F7C7C}" presName="node" presStyleLbl="node1" presStyleIdx="4" presStyleCnt="5">
        <dgm:presLayoutVars>
          <dgm:bulletEnabled val="1"/>
        </dgm:presLayoutVars>
      </dgm:prSet>
      <dgm:spPr/>
    </dgm:pt>
  </dgm:ptLst>
  <dgm:cxnLst>
    <dgm:cxn modelId="{864BCE1A-AE55-4115-8AF3-353C313F60CF}" type="presOf" srcId="{37F7340B-0668-40BF-9FE1-6AABC69EDEEE}" destId="{F8F84DDF-427A-4D17-A0E1-8019C0977F76}" srcOrd="0" destOrd="0" presId="urn:microsoft.com/office/officeart/2005/8/layout/default"/>
    <dgm:cxn modelId="{37763B22-2F17-4CF8-83E2-EECF1AAFED40}" type="presOf" srcId="{08740E51-E3AB-4EEA-8153-DA7A296F7C7C}" destId="{EA9040CC-6103-4217-9B34-49E5CE1BFC06}" srcOrd="0" destOrd="0" presId="urn:microsoft.com/office/officeart/2005/8/layout/default"/>
    <dgm:cxn modelId="{91A97166-9355-4F7B-B213-9865EDFF13F0}" srcId="{36590895-A163-4386-ADE0-C39C0D111E1B}" destId="{29F7E03E-CB77-4485-860F-3E2ED3CD1E7B}" srcOrd="3" destOrd="0" parTransId="{877F7AFF-669D-48CA-A90A-7D026DA91156}" sibTransId="{6C27A1A8-CC5F-4128-BB8E-15719B6B63C6}"/>
    <dgm:cxn modelId="{CD5C0C69-42FD-4D87-A1F9-1C91187BB4B4}" srcId="{36590895-A163-4386-ADE0-C39C0D111E1B}" destId="{3DF56F37-97E2-44C5-9E7D-087168902245}" srcOrd="1" destOrd="0" parTransId="{F9C065F8-07E9-4449-BABA-47886A746E93}" sibTransId="{26EF1B78-17C3-410A-B8FE-F44528CF550F}"/>
    <dgm:cxn modelId="{6D38C285-5F4B-4E59-9725-258946B7DABA}" type="presOf" srcId="{29F7E03E-CB77-4485-860F-3E2ED3CD1E7B}" destId="{AC2841E5-C89B-4EE2-B6A8-AB9FBD059004}" srcOrd="0" destOrd="0" presId="urn:microsoft.com/office/officeart/2005/8/layout/default"/>
    <dgm:cxn modelId="{3FE2D586-C7A2-45BF-BCD1-BCE4C193DD37}" type="presOf" srcId="{36590895-A163-4386-ADE0-C39C0D111E1B}" destId="{4AE883DD-BE79-46A6-B873-9FEE830A1C95}" srcOrd="0" destOrd="0" presId="urn:microsoft.com/office/officeart/2005/8/layout/default"/>
    <dgm:cxn modelId="{111509AC-9F90-425B-9DCF-D2358EF3FF4E}" type="presOf" srcId="{3DF56F37-97E2-44C5-9E7D-087168902245}" destId="{96E4D124-3133-44E4-ADC7-B60CFEC236AE}" srcOrd="0" destOrd="0" presId="urn:microsoft.com/office/officeart/2005/8/layout/default"/>
    <dgm:cxn modelId="{4B0C1FC1-2ADD-42B3-9740-A83ED3308D79}" srcId="{36590895-A163-4386-ADE0-C39C0D111E1B}" destId="{AB1959E1-3CEE-4BEE-B727-F675E434EA32}" srcOrd="0" destOrd="0" parTransId="{A5C70E38-62AC-4C87-B167-B10E38E2ED43}" sibTransId="{E58F489D-D5DE-4F72-8A72-48E23DBDF830}"/>
    <dgm:cxn modelId="{869377C2-A872-4E1E-86A1-A1439126D3D4}" srcId="{36590895-A163-4386-ADE0-C39C0D111E1B}" destId="{37F7340B-0668-40BF-9FE1-6AABC69EDEEE}" srcOrd="2" destOrd="0" parTransId="{0E3F6B38-9DD4-417F-A7B0-17186C332DE3}" sibTransId="{7A934338-8AAE-4039-AA3A-6D2C72A49EC0}"/>
    <dgm:cxn modelId="{C3588CC4-9D04-4ED8-8A83-458B9AA26E86}" type="presOf" srcId="{AB1959E1-3CEE-4BEE-B727-F675E434EA32}" destId="{EB2B7D18-2460-40E5-93CA-BDB486314C0F}" srcOrd="0" destOrd="0" presId="urn:microsoft.com/office/officeart/2005/8/layout/default"/>
    <dgm:cxn modelId="{791A1ADA-6389-4FB2-8507-56C91EC83582}" srcId="{36590895-A163-4386-ADE0-C39C0D111E1B}" destId="{08740E51-E3AB-4EEA-8153-DA7A296F7C7C}" srcOrd="4" destOrd="0" parTransId="{BC9C14D8-26F7-42E9-8E2A-33A99628D04A}" sibTransId="{AB7E6DEA-D6B2-455B-BFBC-5E257FE2E4D5}"/>
    <dgm:cxn modelId="{EE03D48B-C28A-431C-B42D-BA458452C69E}" type="presParOf" srcId="{4AE883DD-BE79-46A6-B873-9FEE830A1C95}" destId="{EB2B7D18-2460-40E5-93CA-BDB486314C0F}" srcOrd="0" destOrd="0" presId="urn:microsoft.com/office/officeart/2005/8/layout/default"/>
    <dgm:cxn modelId="{957ED8F0-4A69-43F0-8325-E878D9FF9908}" type="presParOf" srcId="{4AE883DD-BE79-46A6-B873-9FEE830A1C95}" destId="{BA37CC7D-D305-4435-90B2-BA3407C0810D}" srcOrd="1" destOrd="0" presId="urn:microsoft.com/office/officeart/2005/8/layout/default"/>
    <dgm:cxn modelId="{4EC69820-8D2A-472A-B8A1-A8AD37391E67}" type="presParOf" srcId="{4AE883DD-BE79-46A6-B873-9FEE830A1C95}" destId="{96E4D124-3133-44E4-ADC7-B60CFEC236AE}" srcOrd="2" destOrd="0" presId="urn:microsoft.com/office/officeart/2005/8/layout/default"/>
    <dgm:cxn modelId="{832883E9-5C02-4121-9C4A-02B858003403}" type="presParOf" srcId="{4AE883DD-BE79-46A6-B873-9FEE830A1C95}" destId="{DC2FE1DD-C20D-4F68-AE95-40DF0E45172A}" srcOrd="3" destOrd="0" presId="urn:microsoft.com/office/officeart/2005/8/layout/default"/>
    <dgm:cxn modelId="{87562506-AE13-402A-823C-9564160A9FEC}" type="presParOf" srcId="{4AE883DD-BE79-46A6-B873-9FEE830A1C95}" destId="{F8F84DDF-427A-4D17-A0E1-8019C0977F76}" srcOrd="4" destOrd="0" presId="urn:microsoft.com/office/officeart/2005/8/layout/default"/>
    <dgm:cxn modelId="{9CAFA3C1-6ECB-4A9E-B3D7-0B3E57B7E2D4}" type="presParOf" srcId="{4AE883DD-BE79-46A6-B873-9FEE830A1C95}" destId="{357EC388-FF81-45D6-9396-1E50A9C0D25B}" srcOrd="5" destOrd="0" presId="urn:microsoft.com/office/officeart/2005/8/layout/default"/>
    <dgm:cxn modelId="{51A05B50-A481-4DCC-AA8D-B34683EB3B09}" type="presParOf" srcId="{4AE883DD-BE79-46A6-B873-9FEE830A1C95}" destId="{AC2841E5-C89B-4EE2-B6A8-AB9FBD059004}" srcOrd="6" destOrd="0" presId="urn:microsoft.com/office/officeart/2005/8/layout/default"/>
    <dgm:cxn modelId="{EB2F8534-00B7-440A-9DAA-C203BB0EA3E1}" type="presParOf" srcId="{4AE883DD-BE79-46A6-B873-9FEE830A1C95}" destId="{880839D6-399C-492B-A79F-DC6E24E32D91}" srcOrd="7" destOrd="0" presId="urn:microsoft.com/office/officeart/2005/8/layout/default"/>
    <dgm:cxn modelId="{CCE211DC-DC90-41DD-B594-A7EEC559245E}" type="presParOf" srcId="{4AE883DD-BE79-46A6-B873-9FEE830A1C95}" destId="{EA9040CC-6103-4217-9B34-49E5CE1BFC0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B7D18-2460-40E5-93CA-BDB486314C0F}">
      <dsp:nvSpPr>
        <dsp:cNvPr id="0" name=""/>
        <dsp:cNvSpPr/>
      </dsp:nvSpPr>
      <dsp:spPr>
        <a:xfrm>
          <a:off x="985390" y="1415"/>
          <a:ext cx="2398884" cy="14393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dirty="0">
              <a:latin typeface="Metropolis Semi Bold" pitchFamily="2" charset="77"/>
            </a:rPr>
            <a:t>Tribulações na família</a:t>
          </a:r>
        </a:p>
      </dsp:txBody>
      <dsp:txXfrm>
        <a:off x="985390" y="1415"/>
        <a:ext cx="2398884" cy="1439330"/>
      </dsp:txXfrm>
    </dsp:sp>
    <dsp:sp modelId="{96E4D124-3133-44E4-ADC7-B60CFEC236AE}">
      <dsp:nvSpPr>
        <dsp:cNvPr id="0" name=""/>
        <dsp:cNvSpPr/>
      </dsp:nvSpPr>
      <dsp:spPr>
        <a:xfrm>
          <a:off x="3624164" y="1415"/>
          <a:ext cx="2398884" cy="14393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dirty="0">
              <a:latin typeface="Metropolis Semi Bold" pitchFamily="2" charset="77"/>
            </a:rPr>
            <a:t>Parentes difíceis</a:t>
          </a:r>
        </a:p>
      </dsp:txBody>
      <dsp:txXfrm>
        <a:off x="3624164" y="1415"/>
        <a:ext cx="2398884" cy="1439330"/>
      </dsp:txXfrm>
    </dsp:sp>
    <dsp:sp modelId="{F8F84DDF-427A-4D17-A0E1-8019C0977F76}">
      <dsp:nvSpPr>
        <dsp:cNvPr id="0" name=""/>
        <dsp:cNvSpPr/>
      </dsp:nvSpPr>
      <dsp:spPr>
        <a:xfrm>
          <a:off x="985390" y="1680634"/>
          <a:ext cx="2398884" cy="14393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dirty="0">
              <a:latin typeface="Metropolis Semi Bold" pitchFamily="2" charset="77"/>
            </a:rPr>
            <a:t>Dificuldades financeiras</a:t>
          </a:r>
        </a:p>
      </dsp:txBody>
      <dsp:txXfrm>
        <a:off x="985390" y="1680634"/>
        <a:ext cx="2398884" cy="1439330"/>
      </dsp:txXfrm>
    </dsp:sp>
    <dsp:sp modelId="{AC2841E5-C89B-4EE2-B6A8-AB9FBD059004}">
      <dsp:nvSpPr>
        <dsp:cNvPr id="0" name=""/>
        <dsp:cNvSpPr/>
      </dsp:nvSpPr>
      <dsp:spPr>
        <a:xfrm>
          <a:off x="3624164" y="1680634"/>
          <a:ext cx="2398884" cy="14393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dirty="0">
              <a:latin typeface="Metropolis Semi Bold" pitchFamily="2" charset="77"/>
            </a:rPr>
            <a:t>Obsessões</a:t>
          </a:r>
        </a:p>
      </dsp:txBody>
      <dsp:txXfrm>
        <a:off x="3624164" y="1680634"/>
        <a:ext cx="2398884" cy="1439330"/>
      </dsp:txXfrm>
    </dsp:sp>
    <dsp:sp modelId="{EA9040CC-6103-4217-9B34-49E5CE1BFC06}">
      <dsp:nvSpPr>
        <dsp:cNvPr id="0" name=""/>
        <dsp:cNvSpPr/>
      </dsp:nvSpPr>
      <dsp:spPr>
        <a:xfrm>
          <a:off x="2304777" y="3359853"/>
          <a:ext cx="2398884" cy="14393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dirty="0">
              <a:latin typeface="Metropolis Semi Bold" pitchFamily="2" charset="77"/>
            </a:rPr>
            <a:t>Obrigações que julgamos acima de nossas possibilidades</a:t>
          </a:r>
        </a:p>
      </dsp:txBody>
      <dsp:txXfrm>
        <a:off x="2304777" y="3359853"/>
        <a:ext cx="2398884" cy="1439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B35B4-5C53-7F4D-944D-22531CD8E9B5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7668D-EFCC-3D47-A4CA-1772AAA2A5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97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Aqui citamos apenas alguns obstáculos que enfrentamos na vida e que comumente nos causam grande dificuldade de avançar quando não sabemos agir adequadamente para sua resolução.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504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As recomendações de André Luiz contidas neste capítulo e que veremos a seguir nos ajudarão a superar os obstáculos e seguir adiante.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296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Deixar-se abater, ou cultivar rancor quando alguém nos decepciona é estagnar a marcha. É reflexo de nossa imaturidade espiritual que nos conduziu a criar expectativas fantasiosas, ignorando que todos estamos sujeitos a falhas.</a:t>
            </a:r>
          </a:p>
          <a:p>
            <a:r>
              <a:rPr lang="pt-BR" dirty="0"/>
              <a:t>Essa mágoa ou ressentimento é um obstáculo que pode ser superado se reconhecermos que todos somos aprendizes, cometendo erros e acumulando acertos, e que, assim, todos somos merecedores da compreensão uns dos outros.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69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Criamos um grande obstáculo, quando exigimos que os outros pensem da mesma forma que nós pensamos, ou quando impomos aos outros nossas ideias e opiniões.</a:t>
            </a:r>
          </a:p>
          <a:p>
            <a:r>
              <a:rPr lang="pt-BR" dirty="0"/>
              <a:t>Estar aberto(a) a outros pontos de vista, aprender a ceder e a ouvir (estudo anterior) são práticas que devemos exercitar para transpor obstáculos nas relações com o próximo.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800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Quando diante de um conflito extravasamos nossa agressividade, ou quando diante de um desafio nos entregamos ao desânimo, nos distanciamos da resolução do problema.</a:t>
            </a:r>
          </a:p>
          <a:p>
            <a:r>
              <a:rPr lang="pt-BR" dirty="0"/>
              <a:t>Por isso, manter a calma, rogar o concurso dos bons Espíritos e trabalhar é a melhor receita para ultrapassar obstáculos da convivência.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421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Que dizer da criança que, superada uma série, se recusasse a cursar a próxima?</a:t>
            </a:r>
          </a:p>
          <a:p>
            <a:r>
              <a:rPr lang="pt-BR" dirty="0"/>
              <a:t>Devemos encarar os problemas da vida como os conteúdos que o aluno deve aprender. Assimilado um, vem outro. Consolidado um, </a:t>
            </a:r>
            <a:r>
              <a:rPr lang="pt-BR" dirty="0" err="1"/>
              <a:t>apresenta-se-lhe</a:t>
            </a:r>
            <a:r>
              <a:rPr lang="pt-BR" dirty="0"/>
              <a:t> outro. E cada novo conteúdo absorvido torna o aluno mais capacitado para acolher o próximo.</a:t>
            </a:r>
          </a:p>
          <a:p>
            <a:r>
              <a:rPr lang="pt-BR" dirty="0"/>
              <a:t>Imprescindível, portanto, perseverar sempre diante dos fracassos e jamais desanimar.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516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Espiritualmente falando, somos como crianças aprendendo a dar os primeiros passos. Nesse processo, é natural que tenhamos êxito em algumas tentativas, mas igualmente natural que contemos fracassos.</a:t>
            </a:r>
          </a:p>
          <a:p>
            <a:r>
              <a:rPr lang="pt-BR" dirty="0"/>
              <a:t>Busquemos extrair as lições de cada insucesso, para nos fortalecermos para a próxima tentativa.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910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Tenhamos a certeza de que pra fazer o mal teremos sempre alguém a nos incentivar, mas para fazer o bem teremos muitos antagonistas (encarnados e desencarnados).</a:t>
            </a:r>
          </a:p>
          <a:p>
            <a:r>
              <a:rPr lang="pt-BR" dirty="0"/>
              <a:t>Por isso, devemos ser perseverantes se estamos enfrentando obstáculos para realizar o bem, especialmente se este for o bem do nosso próprio aprimoramento.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59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092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qualquer tarefa no mundo, os aprendizes que passam pelas provas mais duras e difíceis são os mais capacitados para realizá-la.</a:t>
            </a:r>
          </a:p>
          <a:p>
            <a:r>
              <a:rPr lang="pt-BR" dirty="0"/>
              <a:t>Conscientes de que ninguém recebe fardo mais pesado do que consegue carregar, se estamos enfrentando um grande obstáculo é porque colheremos um grande aprendizado, se tivermos paciência e resignação para suportá-lo.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409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Tudo tem seu tempo. Quando o mentor diz que “o homem deve entregar o tempo a Deus”, isso não significa que devamos sentar e esperar uma intervenção divina para nossos obstáculos. Absolutamente, não!</a:t>
            </a:r>
          </a:p>
          <a:p>
            <a:r>
              <a:rPr lang="pt-BR" dirty="0"/>
              <a:t>Ele ressalta que devemos continuar trabalhando, fazendo o que nos cabe, nos esforçando por nos melhorarmos, confiantes na Sua providência, certos de que os frutos vêm todos no seu tempo.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200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Não há obstáculo maior do que o autoaprimoramento. Se seguirmos firmes no propósito de nosso próprio aperfeiçoamento, estaremos sempre mais fortalecidos para ultrapassar os obstáculos da vida e mais habilitados para amparar o próximo que divide a jornada conosco.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7668D-EFCC-3D47-A4CA-1772AAA2A51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22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com o sol no horizonte&#10;&#10;Descrição gerada automaticamente com confiança média">
            <a:extLst>
              <a:ext uri="{FF2B5EF4-FFF2-40B4-BE49-F238E27FC236}">
                <a16:creationId xmlns:a16="http://schemas.microsoft.com/office/drawing/2014/main" id="{C3F63EC0-A195-A600-AACB-725CA45C70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48064" y="5373216"/>
            <a:ext cx="3744416" cy="10668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b="1" i="0">
                <a:solidFill>
                  <a:schemeClr val="accent4">
                    <a:lumMod val="50000"/>
                  </a:schemeClr>
                </a:solidFill>
                <a:latin typeface="Metropolis Semi Bold" pitchFamily="2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10" name="Título 9"/>
          <p:cNvSpPr>
            <a:spLocks noGrp="1"/>
          </p:cNvSpPr>
          <p:nvPr>
            <p:ph type="title" hasCustomPrompt="1"/>
          </p:nvPr>
        </p:nvSpPr>
        <p:spPr>
          <a:xfrm>
            <a:off x="5148064" y="2996952"/>
            <a:ext cx="3744416" cy="2304256"/>
          </a:xfrm>
        </p:spPr>
        <p:txBody>
          <a:bodyPr anchor="b"/>
          <a:lstStyle>
            <a:lvl1pPr algn="r">
              <a:defRPr sz="8000"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54253"/>
            <a:ext cx="8219256" cy="4800600"/>
          </a:xfrm>
        </p:spPr>
        <p:txBody>
          <a:bodyPr anchor="ctr"/>
          <a:lstStyle>
            <a:lvl1pPr marL="114300" indent="0" algn="just">
              <a:spcBef>
                <a:spcPts val="900"/>
              </a:spcBef>
              <a:buNone/>
              <a:defRPr/>
            </a:lvl1pPr>
            <a:lvl2pPr marL="538163" indent="-182563" algn="just">
              <a:spcBef>
                <a:spcPts val="600"/>
              </a:spcBef>
              <a:tabLst/>
              <a:defRPr/>
            </a:lvl2pPr>
            <a:lvl3pPr marL="763588" indent="-141288" algn="just">
              <a:spcBef>
                <a:spcPts val="500"/>
              </a:spcBef>
              <a:tabLst/>
              <a:defRPr/>
            </a:lvl3pPr>
            <a:lvl4pPr marL="1111250" indent="-133350" algn="just">
              <a:spcBef>
                <a:spcPts val="400"/>
              </a:spcBef>
              <a:tabLst/>
              <a:defRPr/>
            </a:lvl4pPr>
            <a:lvl5pPr marL="1325880" indent="0" algn="r">
              <a:spcBef>
                <a:spcPts val="60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005064"/>
            <a:ext cx="7659687" cy="1168400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71527"/>
            <a:ext cx="7659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ao ar livre, pássaro, em pé, árvore&#10;&#10;Descrição gerada automaticamente">
            <a:extLst>
              <a:ext uri="{FF2B5EF4-FFF2-40B4-BE49-F238E27FC236}">
                <a16:creationId xmlns:a16="http://schemas.microsoft.com/office/drawing/2014/main" id="{E6B3398C-6B44-9FA5-747A-C7EAD90B1B0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1308595-2BDD-46C6-9563-55F3C077B6CA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58C6473-7315-4849-9EFD-9150A57013CD}" type="datetimeFigureOut">
              <a:rPr lang="pt-BR" smtClean="0"/>
              <a:t>06/11/2023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bg1"/>
          </a:solidFill>
          <a:effectLst/>
          <a:latin typeface="Grunge" panose="02000803000000000000" pitchFamily="2" charset="0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bg1"/>
          </a:solidFill>
          <a:latin typeface="Metropolis" pitchFamily="2" charset="77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bg1"/>
          </a:solidFill>
          <a:latin typeface="Metropolis" pitchFamily="2" charset="77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bg1"/>
          </a:solidFill>
          <a:latin typeface="Metropolis" pitchFamily="2" charset="77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bg1"/>
          </a:solidFill>
          <a:latin typeface="Metropolis" pitchFamily="2" charset="77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bg1"/>
          </a:solidFill>
          <a:latin typeface="Metropolis" pitchFamily="2" charset="77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48064" y="5373216"/>
            <a:ext cx="3744416" cy="1066800"/>
          </a:xfrm>
        </p:spPr>
        <p:txBody>
          <a:bodyPr>
            <a:normAutofit/>
          </a:bodyPr>
          <a:lstStyle/>
          <a:p>
            <a:r>
              <a:rPr lang="pt-BR" dirty="0"/>
              <a:t>Sinal Verde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11960" y="2996952"/>
            <a:ext cx="4680520" cy="2304256"/>
          </a:xfrm>
        </p:spPr>
        <p:txBody>
          <a:bodyPr/>
          <a:lstStyle/>
          <a:p>
            <a:r>
              <a:rPr lang="pt-BR" sz="7200" dirty="0"/>
              <a:t>Obstáculos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CE398961-8F93-9790-DD50-2DE428BEC0CD}"/>
              </a:ext>
            </a:extLst>
          </p:cNvPr>
          <p:cNvSpPr txBox="1">
            <a:spLocks/>
          </p:cNvSpPr>
          <p:nvPr/>
        </p:nvSpPr>
        <p:spPr>
          <a:xfrm>
            <a:off x="5148263" y="188640"/>
            <a:ext cx="3744912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b="1" i="0" kern="1200">
                <a:solidFill>
                  <a:schemeClr val="accent4">
                    <a:lumMod val="50000"/>
                  </a:schemeClr>
                </a:solidFill>
                <a:latin typeface="Metropolis Semi Bold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etropolis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etropolis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tropolis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Metropolis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0" dirty="0">
                <a:solidFill>
                  <a:schemeClr val="accent1">
                    <a:lumMod val="75000"/>
                  </a:schemeClr>
                </a:solidFill>
                <a:latin typeface="Metropolis" pitchFamily="2" charset="77"/>
              </a:rPr>
              <a:t>Grupo Espírita Guillon Ribeiro</a:t>
            </a:r>
          </a:p>
          <a:p>
            <a:r>
              <a:rPr lang="pt-BR" sz="1100" b="0" dirty="0">
                <a:solidFill>
                  <a:schemeClr val="accent1">
                    <a:lumMod val="75000"/>
                  </a:schemeClr>
                </a:solidFill>
                <a:latin typeface="Metropolis" pitchFamily="2" charset="77"/>
              </a:rPr>
              <a:t>Escola de Evangelização de Pacientes</a:t>
            </a:r>
          </a:p>
        </p:txBody>
      </p:sp>
    </p:spTree>
    <p:extLst>
      <p:ext uri="{BB962C8B-B14F-4D97-AF65-F5344CB8AC3E}">
        <p14:creationId xmlns:p14="http://schemas.microsoft.com/office/powerpoint/2010/main" val="190027892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722313" y="4005064"/>
            <a:ext cx="7659687" cy="1168400"/>
          </a:xfrm>
        </p:spPr>
        <p:txBody>
          <a:bodyPr/>
          <a:lstStyle/>
          <a:p>
            <a:r>
              <a:rPr lang="pt-BR" dirty="0"/>
              <a:t>Refletindo com o Evangelho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38B7C15-9B1E-63F3-6312-98AF04012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“Porque na verdade vos digo que, se tiverdes fé como um grão de mostarda, direis a este monte: passa daqui para acolá, e ele há de passar, e nada vos será impossível.” </a:t>
            </a:r>
          </a:p>
          <a:p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(Mateus, 17: 14-19.)</a:t>
            </a:r>
          </a:p>
        </p:txBody>
      </p:sp>
    </p:spTree>
    <p:extLst>
      <p:ext uri="{BB962C8B-B14F-4D97-AF65-F5344CB8AC3E}">
        <p14:creationId xmlns:p14="http://schemas.microsoft.com/office/powerpoint/2010/main" val="307477711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Quais obstáculos enfrentamos e que nos impedem de avançar?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97196497"/>
              </p:ext>
            </p:extLst>
          </p:nvPr>
        </p:nvGraphicFramePr>
        <p:xfrm>
          <a:off x="1067780" y="354254"/>
          <a:ext cx="700844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2574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O que fazer então?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7D9B43BE-A7FA-0D9B-31E2-D6483346C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8218488" cy="2870153"/>
          </a:xfrm>
        </p:spPr>
        <p:txBody>
          <a:bodyPr/>
          <a:lstStyle/>
          <a:p>
            <a:r>
              <a:rPr lang="pt-BR" dirty="0"/>
              <a:t>“Diante dos obstáculos, fazer o melhor e seguir para a frente.”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cap. 20.)</a:t>
            </a:r>
          </a:p>
        </p:txBody>
      </p:sp>
      <p:pic>
        <p:nvPicPr>
          <p:cNvPr id="1026" name="Picture 2" descr="FRASES PARA SEGUIR EM FRENTE">
            <a:extLst>
              <a:ext uri="{FF2B5EF4-FFF2-40B4-BE49-F238E27FC236}">
                <a16:creationId xmlns:a16="http://schemas.microsoft.com/office/drawing/2014/main" id="{508C7D63-C5F2-601F-2D09-73B0F125B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0085" y="3224166"/>
            <a:ext cx="5203830" cy="215290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009939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1. Não gerar expectativas fantasiosas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9C4E73D0-39F2-0775-D7F3-F7264B71A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354013"/>
            <a:ext cx="5194920" cy="4800600"/>
          </a:xfrm>
        </p:spPr>
        <p:txBody>
          <a:bodyPr/>
          <a:lstStyle/>
          <a:p>
            <a:r>
              <a:rPr lang="pt-BR" dirty="0"/>
              <a:t>“Sempre desapontamos alguém e sempre alguém nos desaponta.”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cap. 20.)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2513" y="849313"/>
            <a:ext cx="2543175" cy="38100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39138828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2. Entender que nem sempre teremos as mesmas opiniões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3D9B879D-29F3-794F-AF79-55AB4DCEB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4402832" cy="4800600"/>
          </a:xfrm>
        </p:spPr>
        <p:txBody>
          <a:bodyPr/>
          <a:lstStyle/>
          <a:p>
            <a:r>
              <a:rPr lang="pt-BR" dirty="0"/>
              <a:t>“Assim como nem todos podem habitar o mesmo sítio, nem todos conseguem partilhar as mesmas ideias.”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</a:t>
            </a:r>
            <a:br>
              <a:rPr lang="pt-BR" dirty="0"/>
            </a:br>
            <a:r>
              <a:rPr lang="pt-BR" dirty="0"/>
              <a:t>cap. 20.)</a:t>
            </a:r>
          </a:p>
        </p:txBody>
      </p:sp>
      <p:pic>
        <p:nvPicPr>
          <p:cNvPr id="2050" name="Picture 2" descr="Young Couple Arm Wrestling Against Grey Background Stock Photo - Download  Image Now - Women, Men, Authority - iStock">
            <a:extLst>
              <a:ext uri="{FF2B5EF4-FFF2-40B4-BE49-F238E27FC236}">
                <a16:creationId xmlns:a16="http://schemas.microsoft.com/office/drawing/2014/main" id="{1D922033-6A2C-2403-AA7C-60096CD8D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1536" y="1602929"/>
            <a:ext cx="3454152" cy="2302768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39138828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3. Manter a calma e trabalhar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D9AB33B-C73E-9984-525A-C28F8E8B4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4402832" cy="4800600"/>
          </a:xfrm>
        </p:spPr>
        <p:txBody>
          <a:bodyPr/>
          <a:lstStyle/>
          <a:p>
            <a:r>
              <a:rPr lang="pt-BR" dirty="0"/>
              <a:t>“Nunca explodir, gritar, irar-se ou desanimar e sim trabalhar.”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cap. 20.)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9700" y="1391422"/>
            <a:ext cx="3455988" cy="271371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39138828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B4189-8150-FFDF-60C0-5F2C7B2D9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Perseverar e não desanimar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C43020-5346-420E-3699-79A1B62A8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253"/>
            <a:ext cx="4402138" cy="4800600"/>
          </a:xfrm>
        </p:spPr>
        <p:txBody>
          <a:bodyPr/>
          <a:lstStyle/>
          <a:p>
            <a:r>
              <a:rPr lang="pt-BR" dirty="0"/>
              <a:t>“Depois de um problema, aguardar outros.”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</a:t>
            </a:r>
            <a:br>
              <a:rPr lang="pt-BR" dirty="0"/>
            </a:br>
            <a:r>
              <a:rPr lang="pt-BR" dirty="0"/>
              <a:t>cap. 20.)</a:t>
            </a:r>
          </a:p>
        </p:txBody>
      </p:sp>
      <p:pic>
        <p:nvPicPr>
          <p:cNvPr id="3074" name="Picture 2" descr="O papel dos pais na lição de casa dos filhos - Revista Crescer | Escola">
            <a:extLst>
              <a:ext uri="{FF2B5EF4-FFF2-40B4-BE49-F238E27FC236}">
                <a16:creationId xmlns:a16="http://schemas.microsoft.com/office/drawing/2014/main" id="{38187B3C-4DF6-7806-8AEA-8A550E0857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9700" y="1228324"/>
            <a:ext cx="3456756" cy="305245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67585981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5. Compreender que o erro nos ajuda a acertar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61D5078-294E-ABF2-4F2E-F0E98B9DE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4402138" cy="4800600"/>
          </a:xfrm>
        </p:spPr>
        <p:txBody>
          <a:bodyPr/>
          <a:lstStyle/>
          <a:p>
            <a:r>
              <a:rPr lang="pt-BR" dirty="0"/>
              <a:t>“O erro ensina o caminho do acerto e o fracasso mostra o caminho da segurança.</a:t>
            </a:r>
          </a:p>
          <a:p>
            <a:r>
              <a:rPr lang="pt-BR" dirty="0"/>
              <a:t>Toda realização é feita pouco a pouco.”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</a:t>
            </a:r>
            <a:br>
              <a:rPr lang="pt-BR" dirty="0"/>
            </a:br>
            <a:r>
              <a:rPr lang="pt-BR" dirty="0"/>
              <a:t>cap. 20.)</a:t>
            </a:r>
          </a:p>
        </p:txBody>
      </p:sp>
      <p:pic>
        <p:nvPicPr>
          <p:cNvPr id="4098" name="Picture 2" descr="Com quantos meses o bebê começa a andar? - Kinedu Blog">
            <a:extLst>
              <a:ext uri="{FF2B5EF4-FFF2-40B4-BE49-F238E27FC236}">
                <a16:creationId xmlns:a16="http://schemas.microsoft.com/office/drawing/2014/main" id="{4171BE19-8B22-8F18-7EAB-09B187A99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9700" y="1229519"/>
            <a:ext cx="3455988" cy="3049587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39138828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6. Entender que o trabalhador do Cristo deve ser perseverante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C85EB0E9-3575-3B52-5BCA-B885B65D6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4402138" cy="4800600"/>
          </a:xfrm>
        </p:spPr>
        <p:txBody>
          <a:bodyPr/>
          <a:lstStyle/>
          <a:p>
            <a:r>
              <a:rPr lang="pt-BR" dirty="0"/>
              <a:t>“Quem procura o bem, decerto que há de sofrer as arremetidas do mal.”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</a:t>
            </a:r>
            <a:br>
              <a:rPr lang="pt-BR" dirty="0"/>
            </a:br>
            <a:r>
              <a:rPr lang="pt-BR" dirty="0"/>
              <a:t>cap. 20.)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1" y="1333038"/>
            <a:ext cx="3455988" cy="284255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39138828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Um exemplo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363CF40-D906-1DF4-DA9D-40B2D4772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253"/>
            <a:ext cx="8219256" cy="48006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“Conta-nos São João da Cruz, o biógrafo dessa carmelita espanhola que viveu no século XVI, que a mística  (Teresa de Ávila) tinha visões de Jesus e dos apóstolos, sendo que, muitas vezes, conversava longamente com Pedro, João Evangelista e Paulo de Tarso, entre outros.</a:t>
            </a:r>
          </a:p>
          <a:p>
            <a:r>
              <a:rPr lang="pt-BR" dirty="0"/>
              <a:t>Certa ocasião, Teresa de Ávila levava mantimentos aos pobres das cercanias do convento onde ela se dedicava à vida religiosa. No trajeto, um vendaval seguido  de forte tempestade a surpreende atravessando uma ponte, destruindo-a e provocando a queda do animal, que carregava os víveres, no precipício. Teresa caiu junto com ele, no rio que corria abaixo, enquanto invocava, através de clamores, os apóstolos e o próprio Jesus, com quem ela tinha encontros frequentes em seu transe místico.”</a:t>
            </a:r>
          </a:p>
        </p:txBody>
      </p:sp>
    </p:spTree>
    <p:extLst>
      <p:ext uri="{BB962C8B-B14F-4D97-AF65-F5344CB8AC3E}">
        <p14:creationId xmlns:p14="http://schemas.microsoft.com/office/powerpoint/2010/main" val="196543354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Um exemplo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A4D5D0A5-2E08-DD2C-70EC-8A09CEE93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253"/>
            <a:ext cx="8219256" cy="48006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“Depois de extraviarem-se todos os mantimentos destinados aos pobres e vendo que nem os apóstolos nem Jesus respondiam a seu chamado, ela conseguiu, a custo, chegar à margem do rio, onde desfaleceu.</a:t>
            </a:r>
          </a:p>
          <a:p>
            <a:r>
              <a:rPr lang="pt-BR" dirty="0"/>
              <a:t>Eis que, após o silêncio – que lhe parecera demasiadamente longo – por parte dos apóstolos e de seu Senhor, aparece-lhe o próprio Jesus. Eleva-se acima dela e, com olhar profundo e penetrante, finalmente lhe diz:</a:t>
            </a:r>
          </a:p>
          <a:p>
            <a:r>
              <a:rPr lang="pt-BR" dirty="0"/>
              <a:t>— Vede Teresa, como trato meus seguidores?</a:t>
            </a:r>
          </a:p>
          <a:p>
            <a:r>
              <a:rPr lang="pt-BR" dirty="0"/>
              <a:t>Ao que ela respondeu, prontamente:</a:t>
            </a:r>
          </a:p>
          <a:p>
            <a:r>
              <a:rPr lang="pt-BR" dirty="0"/>
              <a:t>— Ah! Senhor... Agora compreendo porque o Senhor os tem tão poucos!”</a:t>
            </a:r>
          </a:p>
          <a:p>
            <a:pPr lvl="4"/>
            <a:r>
              <a:rPr lang="pt-BR" dirty="0"/>
              <a:t>(TERESA DE CALCUTÁ. </a:t>
            </a:r>
            <a:r>
              <a:rPr lang="pt-BR" i="1" dirty="0"/>
              <a:t>A força eterna do amor</a:t>
            </a:r>
            <a:r>
              <a:rPr lang="pt-BR" dirty="0"/>
              <a:t>,  “Prefácio”.)</a:t>
            </a:r>
          </a:p>
        </p:txBody>
      </p:sp>
    </p:spTree>
    <p:extLst>
      <p:ext uri="{BB962C8B-B14F-4D97-AF65-F5344CB8AC3E}">
        <p14:creationId xmlns:p14="http://schemas.microsoft.com/office/powerpoint/2010/main" val="372987412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7. Compreender que certos obstáculos demandam mais tempo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9CC2FEE-C2E9-7793-D6BD-9CC262555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4402138" cy="4800600"/>
          </a:xfrm>
        </p:spPr>
        <p:txBody>
          <a:bodyPr/>
          <a:lstStyle/>
          <a:p>
            <a:r>
              <a:rPr lang="pt-BR" dirty="0"/>
              <a:t>“Plantar o bem, através de tudo e de todos, por todos os meios lícitos ao nosso alcance, compreendendo que, se em matéria de colheita Deus pede tempo ao homem, o homem deve entregar o tempo a Deus.”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 </a:t>
            </a:r>
            <a:br>
              <a:rPr lang="pt-BR" dirty="0"/>
            </a:br>
            <a:r>
              <a:rPr lang="pt-BR" dirty="0"/>
              <a:t>cap. 20.)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6252" y="760740"/>
            <a:ext cx="2972623" cy="3987145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39138828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3216"/>
            <a:ext cx="8219256" cy="1143000"/>
          </a:xfrm>
        </p:spPr>
        <p:txBody>
          <a:bodyPr/>
          <a:lstStyle/>
          <a:p>
            <a:r>
              <a:rPr lang="pt-BR" dirty="0"/>
              <a:t>Lembre-se: quem faz o bem é o primeiro a ser beneficiado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05818A8-682D-639A-F86D-FE9C9EE25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013"/>
            <a:ext cx="8218488" cy="4800600"/>
          </a:xfrm>
        </p:spPr>
        <p:txBody>
          <a:bodyPr/>
          <a:lstStyle/>
          <a:p>
            <a:r>
              <a:rPr lang="pt-BR" dirty="0"/>
              <a:t>“Quem serve oferece algo de si no amparo aos outros. E quem oferece algo de si, em favor do próximo, age em três dimensões beneficiando:</a:t>
            </a:r>
          </a:p>
          <a:p>
            <a:pPr marL="3651250" lvl="1" indent="-187325"/>
            <a:r>
              <a:rPr lang="pt-BR" dirty="0"/>
              <a:t>a si mesmo pelo merecimento da doação,</a:t>
            </a:r>
          </a:p>
          <a:p>
            <a:pPr marL="3651250" lvl="1" indent="-187325"/>
            <a:r>
              <a:rPr lang="pt-BR" dirty="0"/>
              <a:t>ao necessitado, pelo apoio de instante certo e </a:t>
            </a:r>
          </a:p>
          <a:p>
            <a:pPr marL="3651250" lvl="1" indent="-187325"/>
            <a:r>
              <a:rPr lang="pt-BR" dirty="0"/>
              <a:t>à Divina Providência, pela execução do amor, que é base de toda a lei.”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Amanhece</a:t>
            </a:r>
            <a:r>
              <a:rPr lang="pt-BR" dirty="0"/>
              <a:t>, mensagem </a:t>
            </a:r>
            <a:br>
              <a:rPr lang="pt-BR" dirty="0"/>
            </a:br>
            <a:r>
              <a:rPr lang="pt-BR" dirty="0"/>
              <a:t>“Renovação no trabalho”.)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060340" cy="196817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679645624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Amare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1356</Words>
  <Application>Microsoft Macintosh PowerPoint</Application>
  <PresentationFormat>Apresentação na tela (4:3)</PresentationFormat>
  <Paragraphs>86</Paragraphs>
  <Slides>14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Grunge</vt:lpstr>
      <vt:lpstr>Metropolis</vt:lpstr>
      <vt:lpstr>Metropolis Semi Bold</vt:lpstr>
      <vt:lpstr>Adjacência</vt:lpstr>
      <vt:lpstr>Obstáculos</vt:lpstr>
      <vt:lpstr>Refletindo com o Evangelho</vt:lpstr>
      <vt:lpstr>Quais obstáculos enfrentamos e que nos impedem de avançar?</vt:lpstr>
      <vt:lpstr>O que fazer então?</vt:lpstr>
      <vt:lpstr>1. Não gerar expectativas fantasiosas</vt:lpstr>
      <vt:lpstr>2. Entender que nem sempre teremos as mesmas opiniões</vt:lpstr>
      <vt:lpstr>3. Manter a calma e trabalhar</vt:lpstr>
      <vt:lpstr>4. Perseverar e não desanimar</vt:lpstr>
      <vt:lpstr>5. Compreender que o erro nos ajuda a acertar</vt:lpstr>
      <vt:lpstr>6. Entender que o trabalhador do Cristo deve ser perseverante</vt:lpstr>
      <vt:lpstr>Um exemplo</vt:lpstr>
      <vt:lpstr>Um exemplo</vt:lpstr>
      <vt:lpstr>7. Compreender que certos obstáculos demandam mais tempo</vt:lpstr>
      <vt:lpstr>Lembre-se: quem faz o bem é o primeiro a ser beneficiado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</dc:creator>
  <cp:lastModifiedBy>Adriano Arruda Alves</cp:lastModifiedBy>
  <cp:revision>35</cp:revision>
  <dcterms:created xsi:type="dcterms:W3CDTF">2013-03-20T15:45:31Z</dcterms:created>
  <dcterms:modified xsi:type="dcterms:W3CDTF">2023-11-07T00:16:13Z</dcterms:modified>
</cp:coreProperties>
</file>