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79" r:id="rId3"/>
    <p:sldId id="265" r:id="rId4"/>
    <p:sldId id="257" r:id="rId5"/>
    <p:sldId id="259" r:id="rId6"/>
    <p:sldId id="258" r:id="rId7"/>
    <p:sldId id="260" r:id="rId8"/>
    <p:sldId id="277" r:id="rId9"/>
    <p:sldId id="261" r:id="rId10"/>
    <p:sldId id="262" r:id="rId11"/>
    <p:sldId id="263" r:id="rId12"/>
    <p:sldId id="264" r:id="rId13"/>
    <p:sldId id="266" r:id="rId14"/>
    <p:sldId id="278" r:id="rId15"/>
    <p:sldId id="268" r:id="rId16"/>
    <p:sldId id="276" r:id="rId17"/>
    <p:sldId id="273" r:id="rId18"/>
    <p:sldId id="274" r:id="rId19"/>
    <p:sldId id="275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7"/>
    <p:restoredTop sz="85000"/>
  </p:normalViewPr>
  <p:slideViewPr>
    <p:cSldViewPr snapToGrid="0" snapToObjects="1" showGuides="1">
      <p:cViewPr varScale="1">
        <p:scale>
          <a:sx n="99" d="100"/>
          <a:sy n="99" d="100"/>
        </p:scale>
        <p:origin x="1008" y="184"/>
      </p:cViewPr>
      <p:guideLst>
        <p:guide orient="horz" pos="2160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C67BBE-3E30-48BE-9E8B-B0463822B220}" type="doc">
      <dgm:prSet loTypeId="urn:microsoft.com/office/officeart/2005/8/layout/arrow5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5A4DC320-2AB5-463A-A11D-3A6FE72A8719}">
      <dgm:prSet phldrT="[Texto]"/>
      <dgm:spPr/>
      <dgm:t>
        <a:bodyPr/>
        <a:lstStyle/>
        <a:p>
          <a:r>
            <a:rPr lang="pt-BR" dirty="0">
              <a:latin typeface="Avenir Book" panose="02000503020000020003" pitchFamily="2" charset="0"/>
            </a:rPr>
            <a:t>“... têm o poder de transformar o mundo alçando-o à condição de paraíso...”</a:t>
          </a:r>
        </a:p>
      </dgm:t>
    </dgm:pt>
    <dgm:pt modelId="{E1973BDC-67A9-4111-BDFC-7C457BC4A3DF}" type="parTrans" cxnId="{C6ADBFCF-3B05-4E34-BECB-02BBB17CB8C3}">
      <dgm:prSet/>
      <dgm:spPr/>
      <dgm:t>
        <a:bodyPr/>
        <a:lstStyle/>
        <a:p>
          <a:endParaRPr lang="pt-BR">
            <a:latin typeface="Avenir Book" panose="02000503020000020003" pitchFamily="2" charset="0"/>
          </a:endParaRPr>
        </a:p>
      </dgm:t>
    </dgm:pt>
    <dgm:pt modelId="{671ED5BD-68A3-4213-91D8-FDDF0F4F97B8}" type="sibTrans" cxnId="{C6ADBFCF-3B05-4E34-BECB-02BBB17CB8C3}">
      <dgm:prSet/>
      <dgm:spPr/>
      <dgm:t>
        <a:bodyPr/>
        <a:lstStyle/>
        <a:p>
          <a:endParaRPr lang="pt-BR">
            <a:latin typeface="Avenir Book" panose="02000503020000020003" pitchFamily="2" charset="0"/>
          </a:endParaRPr>
        </a:p>
      </dgm:t>
    </dgm:pt>
    <dgm:pt modelId="{22F16307-C93B-4FD5-AE39-675820569E14}">
      <dgm:prSet phldrT="[Texto]"/>
      <dgm:spPr/>
      <dgm:t>
        <a:bodyPr/>
        <a:lstStyle/>
        <a:p>
          <a:r>
            <a:rPr lang="pt-BR" dirty="0">
              <a:latin typeface="Avenir Book" panose="02000503020000020003" pitchFamily="2" charset="0"/>
            </a:rPr>
            <a:t>“... têm a magia macabra de o precipitar em perigosos redutos do crime onde o homem recua aos primeiros estados da animalidade.” </a:t>
          </a:r>
        </a:p>
      </dgm:t>
    </dgm:pt>
    <dgm:pt modelId="{368948C3-349A-4B5B-B9E7-D134F8A5080C}" type="parTrans" cxnId="{BEB7D6B9-1CE8-42E8-8A39-7A54AEA0074C}">
      <dgm:prSet/>
      <dgm:spPr/>
      <dgm:t>
        <a:bodyPr/>
        <a:lstStyle/>
        <a:p>
          <a:endParaRPr lang="pt-BR">
            <a:latin typeface="Avenir Book" panose="02000503020000020003" pitchFamily="2" charset="0"/>
          </a:endParaRPr>
        </a:p>
      </dgm:t>
    </dgm:pt>
    <dgm:pt modelId="{0D939ED5-3A1B-4D7C-BF3E-3BAF49DB3F39}" type="sibTrans" cxnId="{BEB7D6B9-1CE8-42E8-8A39-7A54AEA0074C}">
      <dgm:prSet/>
      <dgm:spPr/>
      <dgm:t>
        <a:bodyPr/>
        <a:lstStyle/>
        <a:p>
          <a:endParaRPr lang="pt-BR">
            <a:latin typeface="Avenir Book" panose="02000503020000020003" pitchFamily="2" charset="0"/>
          </a:endParaRPr>
        </a:p>
      </dgm:t>
    </dgm:pt>
    <dgm:pt modelId="{9EB73A2C-CA78-1D45-8E1E-4CD854FA2900}" type="pres">
      <dgm:prSet presAssocID="{B9C67BBE-3E30-48BE-9E8B-B0463822B220}" presName="diagram" presStyleCnt="0">
        <dgm:presLayoutVars>
          <dgm:dir/>
          <dgm:resizeHandles val="exact"/>
        </dgm:presLayoutVars>
      </dgm:prSet>
      <dgm:spPr/>
    </dgm:pt>
    <dgm:pt modelId="{DB820462-FF0D-2B43-942B-6532E6EA44E2}" type="pres">
      <dgm:prSet presAssocID="{5A4DC320-2AB5-463A-A11D-3A6FE72A8719}" presName="arrow" presStyleLbl="node1" presStyleIdx="0" presStyleCnt="2">
        <dgm:presLayoutVars>
          <dgm:bulletEnabled val="1"/>
        </dgm:presLayoutVars>
      </dgm:prSet>
      <dgm:spPr/>
    </dgm:pt>
    <dgm:pt modelId="{95FB616B-E427-F642-BB39-327A93224633}" type="pres">
      <dgm:prSet presAssocID="{22F16307-C93B-4FD5-AE39-675820569E14}" presName="arrow" presStyleLbl="node1" presStyleIdx="1" presStyleCnt="2">
        <dgm:presLayoutVars>
          <dgm:bulletEnabled val="1"/>
        </dgm:presLayoutVars>
      </dgm:prSet>
      <dgm:spPr/>
    </dgm:pt>
  </dgm:ptLst>
  <dgm:cxnLst>
    <dgm:cxn modelId="{2334E611-8671-894A-911D-2C36FF44524A}" type="presOf" srcId="{5A4DC320-2AB5-463A-A11D-3A6FE72A8719}" destId="{DB820462-FF0D-2B43-942B-6532E6EA44E2}" srcOrd="0" destOrd="0" presId="urn:microsoft.com/office/officeart/2005/8/layout/arrow5"/>
    <dgm:cxn modelId="{838D389E-FF58-DF4D-877F-9B1C87BF0319}" type="presOf" srcId="{22F16307-C93B-4FD5-AE39-675820569E14}" destId="{95FB616B-E427-F642-BB39-327A93224633}" srcOrd="0" destOrd="0" presId="urn:microsoft.com/office/officeart/2005/8/layout/arrow5"/>
    <dgm:cxn modelId="{3D90949F-8BEF-0E4A-A803-9459C21B6CEF}" type="presOf" srcId="{B9C67BBE-3E30-48BE-9E8B-B0463822B220}" destId="{9EB73A2C-CA78-1D45-8E1E-4CD854FA2900}" srcOrd="0" destOrd="0" presId="urn:microsoft.com/office/officeart/2005/8/layout/arrow5"/>
    <dgm:cxn modelId="{BEB7D6B9-1CE8-42E8-8A39-7A54AEA0074C}" srcId="{B9C67BBE-3E30-48BE-9E8B-B0463822B220}" destId="{22F16307-C93B-4FD5-AE39-675820569E14}" srcOrd="1" destOrd="0" parTransId="{368948C3-349A-4B5B-B9E7-D134F8A5080C}" sibTransId="{0D939ED5-3A1B-4D7C-BF3E-3BAF49DB3F39}"/>
    <dgm:cxn modelId="{C6ADBFCF-3B05-4E34-BECB-02BBB17CB8C3}" srcId="{B9C67BBE-3E30-48BE-9E8B-B0463822B220}" destId="{5A4DC320-2AB5-463A-A11D-3A6FE72A8719}" srcOrd="0" destOrd="0" parTransId="{E1973BDC-67A9-4111-BDFC-7C457BC4A3DF}" sibTransId="{671ED5BD-68A3-4213-91D8-FDDF0F4F97B8}"/>
    <dgm:cxn modelId="{6C71875E-AF22-A148-9191-007805A47707}" type="presParOf" srcId="{9EB73A2C-CA78-1D45-8E1E-4CD854FA2900}" destId="{DB820462-FF0D-2B43-942B-6532E6EA44E2}" srcOrd="0" destOrd="0" presId="urn:microsoft.com/office/officeart/2005/8/layout/arrow5"/>
    <dgm:cxn modelId="{AFAE74F5-D58F-4D47-B9CB-C19B41339701}" type="presParOf" srcId="{9EB73A2C-CA78-1D45-8E1E-4CD854FA2900}" destId="{95FB616B-E427-F642-BB39-327A93224633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F228BB-EC4C-4D57-A394-8B066D234ABD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</dgm:pt>
    <dgm:pt modelId="{E2A5C79B-215C-4C3E-9CA0-0F0CCE1888E6}">
      <dgm:prSet phldrT="[Texto]" custT="1"/>
      <dgm:spPr/>
      <dgm:t>
        <a:bodyPr/>
        <a:lstStyle/>
        <a:p>
          <a:r>
            <a:rPr lang="pt-BR" sz="2400" b="1" dirty="0">
              <a:latin typeface="Avenir Book" panose="02000503020000020003" pitchFamily="2" charset="0"/>
            </a:rPr>
            <a:t>Voz</a:t>
          </a:r>
        </a:p>
      </dgm:t>
    </dgm:pt>
    <dgm:pt modelId="{FE52B3FA-858F-4731-A3A6-EA6D507DB6FA}" type="parTrans" cxnId="{9FD2129F-5EBF-4273-82B8-22035947C952}">
      <dgm:prSet/>
      <dgm:spPr/>
      <dgm:t>
        <a:bodyPr/>
        <a:lstStyle/>
        <a:p>
          <a:endParaRPr lang="pt-BR" sz="2400">
            <a:solidFill>
              <a:schemeClr val="tx1"/>
            </a:solidFill>
            <a:latin typeface="Avenir Book" panose="02000503020000020003" pitchFamily="2" charset="0"/>
          </a:endParaRPr>
        </a:p>
      </dgm:t>
    </dgm:pt>
    <dgm:pt modelId="{17805D24-0DED-4D66-B5E9-0F133F9DFD52}" type="sibTrans" cxnId="{9FD2129F-5EBF-4273-82B8-22035947C952}">
      <dgm:prSet/>
      <dgm:spPr/>
      <dgm:t>
        <a:bodyPr/>
        <a:lstStyle/>
        <a:p>
          <a:endParaRPr lang="pt-BR" sz="2400">
            <a:solidFill>
              <a:schemeClr val="tx1"/>
            </a:solidFill>
            <a:latin typeface="Avenir Book" panose="02000503020000020003" pitchFamily="2" charset="0"/>
          </a:endParaRPr>
        </a:p>
      </dgm:t>
    </dgm:pt>
    <dgm:pt modelId="{92F2ED0A-02B7-493E-92D1-1BFE64947AB0}">
      <dgm:prSet phldrT="[Texto]" custT="1"/>
      <dgm:spPr/>
      <dgm:t>
        <a:bodyPr/>
        <a:lstStyle/>
        <a:p>
          <a:r>
            <a:rPr lang="pt-BR" sz="2400" b="1" dirty="0">
              <a:latin typeface="Avenir Book" panose="02000503020000020003" pitchFamily="2" charset="0"/>
            </a:rPr>
            <a:t>Maneira</a:t>
          </a:r>
        </a:p>
      </dgm:t>
    </dgm:pt>
    <dgm:pt modelId="{54A84DA3-156B-428F-BF95-0B855D104E26}" type="parTrans" cxnId="{93D1BFEC-DF50-4DC0-BE97-AB7013413741}">
      <dgm:prSet/>
      <dgm:spPr/>
      <dgm:t>
        <a:bodyPr/>
        <a:lstStyle/>
        <a:p>
          <a:endParaRPr lang="pt-BR" sz="2400">
            <a:solidFill>
              <a:schemeClr val="tx1"/>
            </a:solidFill>
            <a:latin typeface="Avenir Book" panose="02000503020000020003" pitchFamily="2" charset="0"/>
          </a:endParaRPr>
        </a:p>
      </dgm:t>
    </dgm:pt>
    <dgm:pt modelId="{25F8680C-AC68-47B7-AE43-7F2F2E2FB31A}" type="sibTrans" cxnId="{93D1BFEC-DF50-4DC0-BE97-AB7013413741}">
      <dgm:prSet/>
      <dgm:spPr/>
      <dgm:t>
        <a:bodyPr/>
        <a:lstStyle/>
        <a:p>
          <a:endParaRPr lang="pt-BR" sz="2400">
            <a:solidFill>
              <a:schemeClr val="tx1"/>
            </a:solidFill>
            <a:latin typeface="Avenir Book" panose="02000503020000020003" pitchFamily="2" charset="0"/>
          </a:endParaRPr>
        </a:p>
      </dgm:t>
    </dgm:pt>
    <dgm:pt modelId="{ECAC1D46-DB11-4332-BCF6-E5ACFE44F2E4}">
      <dgm:prSet phldrT="[Texto]" custT="1"/>
      <dgm:spPr/>
      <dgm:t>
        <a:bodyPr/>
        <a:lstStyle/>
        <a:p>
          <a:r>
            <a:rPr lang="pt-BR" sz="2400" b="1">
              <a:latin typeface="Avenir Book" panose="02000503020000020003" pitchFamily="2" charset="0"/>
            </a:rPr>
            <a:t>Expressão</a:t>
          </a:r>
          <a:endParaRPr lang="pt-BR" sz="2400" b="1" dirty="0">
            <a:latin typeface="Avenir Book" panose="02000503020000020003" pitchFamily="2" charset="0"/>
          </a:endParaRPr>
        </a:p>
      </dgm:t>
    </dgm:pt>
    <dgm:pt modelId="{266305A9-540B-4064-AEFB-90434343C821}" type="sibTrans" cxnId="{45CE72F7-FF72-4100-ABB4-4A93A6D66483}">
      <dgm:prSet/>
      <dgm:spPr/>
      <dgm:t>
        <a:bodyPr/>
        <a:lstStyle/>
        <a:p>
          <a:endParaRPr lang="pt-BR" sz="2400">
            <a:solidFill>
              <a:schemeClr val="tx1"/>
            </a:solidFill>
            <a:latin typeface="Avenir Book" panose="02000503020000020003" pitchFamily="2" charset="0"/>
          </a:endParaRPr>
        </a:p>
      </dgm:t>
    </dgm:pt>
    <dgm:pt modelId="{B05634CF-99F5-4C8F-B7F9-098F4DFE19BA}" type="parTrans" cxnId="{45CE72F7-FF72-4100-ABB4-4A93A6D66483}">
      <dgm:prSet/>
      <dgm:spPr/>
      <dgm:t>
        <a:bodyPr/>
        <a:lstStyle/>
        <a:p>
          <a:endParaRPr lang="pt-BR" sz="2400">
            <a:solidFill>
              <a:schemeClr val="tx1"/>
            </a:solidFill>
            <a:latin typeface="Avenir Book" panose="02000503020000020003" pitchFamily="2" charset="0"/>
          </a:endParaRPr>
        </a:p>
      </dgm:t>
    </dgm:pt>
    <dgm:pt modelId="{96E61798-7610-654C-BC08-49395ECEBC84}" type="pres">
      <dgm:prSet presAssocID="{62F228BB-EC4C-4D57-A394-8B066D234ABD}" presName="compositeShape" presStyleCnt="0">
        <dgm:presLayoutVars>
          <dgm:chMax val="7"/>
          <dgm:dir/>
          <dgm:resizeHandles val="exact"/>
        </dgm:presLayoutVars>
      </dgm:prSet>
      <dgm:spPr/>
    </dgm:pt>
    <dgm:pt modelId="{6BDEA1FD-B0C3-DB4E-96DE-5E13FE480A53}" type="pres">
      <dgm:prSet presAssocID="{ECAC1D46-DB11-4332-BCF6-E5ACFE44F2E4}" presName="circ1" presStyleLbl="vennNode1" presStyleIdx="0" presStyleCnt="3"/>
      <dgm:spPr/>
    </dgm:pt>
    <dgm:pt modelId="{0E25527D-08EF-6142-9759-BEE5757ECA77}" type="pres">
      <dgm:prSet presAssocID="{ECAC1D46-DB11-4332-BCF6-E5ACFE44F2E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A01F269-361F-6143-971C-C1E3369B0CF7}" type="pres">
      <dgm:prSet presAssocID="{E2A5C79B-215C-4C3E-9CA0-0F0CCE1888E6}" presName="circ2" presStyleLbl="vennNode1" presStyleIdx="1" presStyleCnt="3"/>
      <dgm:spPr/>
    </dgm:pt>
    <dgm:pt modelId="{E9E7DEFB-87A7-B843-ADFC-A19C0BC70D40}" type="pres">
      <dgm:prSet presAssocID="{E2A5C79B-215C-4C3E-9CA0-0F0CCE1888E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670F347-29A7-2B4C-A9D0-7ADDF3DD1094}" type="pres">
      <dgm:prSet presAssocID="{92F2ED0A-02B7-493E-92D1-1BFE64947AB0}" presName="circ3" presStyleLbl="vennNode1" presStyleIdx="2" presStyleCnt="3"/>
      <dgm:spPr/>
    </dgm:pt>
    <dgm:pt modelId="{E1336A59-41CC-D740-AFE6-F633BCD92808}" type="pres">
      <dgm:prSet presAssocID="{92F2ED0A-02B7-493E-92D1-1BFE64947AB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F075809-F24B-EE4E-A90D-2F0D3897E1AF}" type="presOf" srcId="{ECAC1D46-DB11-4332-BCF6-E5ACFE44F2E4}" destId="{6BDEA1FD-B0C3-DB4E-96DE-5E13FE480A53}" srcOrd="0" destOrd="0" presId="urn:microsoft.com/office/officeart/2005/8/layout/venn1"/>
    <dgm:cxn modelId="{D972E517-66D0-A94E-B7C1-F41CA7162C26}" type="presOf" srcId="{92F2ED0A-02B7-493E-92D1-1BFE64947AB0}" destId="{E1336A59-41CC-D740-AFE6-F633BCD92808}" srcOrd="1" destOrd="0" presId="urn:microsoft.com/office/officeart/2005/8/layout/venn1"/>
    <dgm:cxn modelId="{A3C1C725-E6B3-3441-8A29-987240B5DD3A}" type="presOf" srcId="{62F228BB-EC4C-4D57-A394-8B066D234ABD}" destId="{96E61798-7610-654C-BC08-49395ECEBC84}" srcOrd="0" destOrd="0" presId="urn:microsoft.com/office/officeart/2005/8/layout/venn1"/>
    <dgm:cxn modelId="{2F3E713A-FA24-1F4E-8496-8D9AF456406A}" type="presOf" srcId="{E2A5C79B-215C-4C3E-9CA0-0F0CCE1888E6}" destId="{E9E7DEFB-87A7-B843-ADFC-A19C0BC70D40}" srcOrd="1" destOrd="0" presId="urn:microsoft.com/office/officeart/2005/8/layout/venn1"/>
    <dgm:cxn modelId="{534F803C-28B6-D544-851F-399C7D696342}" type="presOf" srcId="{ECAC1D46-DB11-4332-BCF6-E5ACFE44F2E4}" destId="{0E25527D-08EF-6142-9759-BEE5757ECA77}" srcOrd="1" destOrd="0" presId="urn:microsoft.com/office/officeart/2005/8/layout/venn1"/>
    <dgm:cxn modelId="{35F3BB6F-EC69-124B-8E01-E4B723F86839}" type="presOf" srcId="{E2A5C79B-215C-4C3E-9CA0-0F0CCE1888E6}" destId="{0A01F269-361F-6143-971C-C1E3369B0CF7}" srcOrd="0" destOrd="0" presId="urn:microsoft.com/office/officeart/2005/8/layout/venn1"/>
    <dgm:cxn modelId="{9FD2129F-5EBF-4273-82B8-22035947C952}" srcId="{62F228BB-EC4C-4D57-A394-8B066D234ABD}" destId="{E2A5C79B-215C-4C3E-9CA0-0F0CCE1888E6}" srcOrd="1" destOrd="0" parTransId="{FE52B3FA-858F-4731-A3A6-EA6D507DB6FA}" sibTransId="{17805D24-0DED-4D66-B5E9-0F133F9DFD52}"/>
    <dgm:cxn modelId="{369CA2C0-4209-0B4B-9666-C03E3AB140AE}" type="presOf" srcId="{92F2ED0A-02B7-493E-92D1-1BFE64947AB0}" destId="{8670F347-29A7-2B4C-A9D0-7ADDF3DD1094}" srcOrd="0" destOrd="0" presId="urn:microsoft.com/office/officeart/2005/8/layout/venn1"/>
    <dgm:cxn modelId="{93D1BFEC-DF50-4DC0-BE97-AB7013413741}" srcId="{62F228BB-EC4C-4D57-A394-8B066D234ABD}" destId="{92F2ED0A-02B7-493E-92D1-1BFE64947AB0}" srcOrd="2" destOrd="0" parTransId="{54A84DA3-156B-428F-BF95-0B855D104E26}" sibTransId="{25F8680C-AC68-47B7-AE43-7F2F2E2FB31A}"/>
    <dgm:cxn modelId="{45CE72F7-FF72-4100-ABB4-4A93A6D66483}" srcId="{62F228BB-EC4C-4D57-A394-8B066D234ABD}" destId="{ECAC1D46-DB11-4332-BCF6-E5ACFE44F2E4}" srcOrd="0" destOrd="0" parTransId="{B05634CF-99F5-4C8F-B7F9-098F4DFE19BA}" sibTransId="{266305A9-540B-4064-AEFB-90434343C821}"/>
    <dgm:cxn modelId="{087B6289-16BE-DC46-824D-C874732461B6}" type="presParOf" srcId="{96E61798-7610-654C-BC08-49395ECEBC84}" destId="{6BDEA1FD-B0C3-DB4E-96DE-5E13FE480A53}" srcOrd="0" destOrd="0" presId="urn:microsoft.com/office/officeart/2005/8/layout/venn1"/>
    <dgm:cxn modelId="{2FF952F1-6DFE-964F-BE0B-ABCB1D977F10}" type="presParOf" srcId="{96E61798-7610-654C-BC08-49395ECEBC84}" destId="{0E25527D-08EF-6142-9759-BEE5757ECA77}" srcOrd="1" destOrd="0" presId="urn:microsoft.com/office/officeart/2005/8/layout/venn1"/>
    <dgm:cxn modelId="{CF0EBC3F-AB4A-9042-8FF6-20E6B32D67C1}" type="presParOf" srcId="{96E61798-7610-654C-BC08-49395ECEBC84}" destId="{0A01F269-361F-6143-971C-C1E3369B0CF7}" srcOrd="2" destOrd="0" presId="urn:microsoft.com/office/officeart/2005/8/layout/venn1"/>
    <dgm:cxn modelId="{242C54A5-D59F-A947-AC63-9D7E06425BED}" type="presParOf" srcId="{96E61798-7610-654C-BC08-49395ECEBC84}" destId="{E9E7DEFB-87A7-B843-ADFC-A19C0BC70D40}" srcOrd="3" destOrd="0" presId="urn:microsoft.com/office/officeart/2005/8/layout/venn1"/>
    <dgm:cxn modelId="{5EDA7DF9-5F2B-B141-BA32-1866FA3A9AD5}" type="presParOf" srcId="{96E61798-7610-654C-BC08-49395ECEBC84}" destId="{8670F347-29A7-2B4C-A9D0-7ADDF3DD1094}" srcOrd="4" destOrd="0" presId="urn:microsoft.com/office/officeart/2005/8/layout/venn1"/>
    <dgm:cxn modelId="{80A4B139-781D-9041-BC06-7E254B9BAE20}" type="presParOf" srcId="{96E61798-7610-654C-BC08-49395ECEBC84}" destId="{E1336A59-41CC-D740-AFE6-F633BCD9280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20462-FF0D-2B43-942B-6532E6EA44E2}">
      <dsp:nvSpPr>
        <dsp:cNvPr id="0" name=""/>
        <dsp:cNvSpPr/>
      </dsp:nvSpPr>
      <dsp:spPr>
        <a:xfrm rot="16200000">
          <a:off x="673" y="1693"/>
          <a:ext cx="3870112" cy="3870112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Avenir Book" panose="02000503020000020003" pitchFamily="2" charset="0"/>
            </a:rPr>
            <a:t>“... têm o poder de transformar o mundo alçando-o à condição de paraíso...”</a:t>
          </a:r>
        </a:p>
      </dsp:txBody>
      <dsp:txXfrm rot="5400000">
        <a:off x="673" y="969221"/>
        <a:ext cx="3192842" cy="1935056"/>
      </dsp:txXfrm>
    </dsp:sp>
    <dsp:sp modelId="{95FB616B-E427-F642-BB39-327A93224633}">
      <dsp:nvSpPr>
        <dsp:cNvPr id="0" name=""/>
        <dsp:cNvSpPr/>
      </dsp:nvSpPr>
      <dsp:spPr>
        <a:xfrm rot="5400000">
          <a:off x="4241793" y="1693"/>
          <a:ext cx="3870112" cy="3870112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Avenir Book" panose="02000503020000020003" pitchFamily="2" charset="0"/>
            </a:rPr>
            <a:t>“... têm a magia macabra de o precipitar em perigosos redutos do crime onde o homem recua aos primeiros estados da animalidade.” </a:t>
          </a:r>
        </a:p>
      </dsp:txBody>
      <dsp:txXfrm rot="-5400000">
        <a:off x="4919063" y="969221"/>
        <a:ext cx="3192842" cy="1935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DEA1FD-B0C3-DB4E-96DE-5E13FE480A53}">
      <dsp:nvSpPr>
        <dsp:cNvPr id="0" name=""/>
        <dsp:cNvSpPr/>
      </dsp:nvSpPr>
      <dsp:spPr>
        <a:xfrm>
          <a:off x="2836136" y="50839"/>
          <a:ext cx="2440305" cy="24403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>
              <a:latin typeface="Avenir Book" panose="02000503020000020003" pitchFamily="2" charset="0"/>
            </a:rPr>
            <a:t>Expressão</a:t>
          </a:r>
          <a:endParaRPr lang="pt-BR" sz="2400" b="1" kern="1200" dirty="0">
            <a:latin typeface="Avenir Book" panose="02000503020000020003" pitchFamily="2" charset="0"/>
          </a:endParaRPr>
        </a:p>
      </dsp:txBody>
      <dsp:txXfrm>
        <a:off x="3161510" y="477893"/>
        <a:ext cx="1789557" cy="1098137"/>
      </dsp:txXfrm>
    </dsp:sp>
    <dsp:sp modelId="{0A01F269-361F-6143-971C-C1E3369B0CF7}">
      <dsp:nvSpPr>
        <dsp:cNvPr id="0" name=""/>
        <dsp:cNvSpPr/>
      </dsp:nvSpPr>
      <dsp:spPr>
        <a:xfrm>
          <a:off x="3716680" y="1576030"/>
          <a:ext cx="2440305" cy="244030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Avenir Book" panose="02000503020000020003" pitchFamily="2" charset="0"/>
            </a:rPr>
            <a:t>Voz</a:t>
          </a:r>
        </a:p>
      </dsp:txBody>
      <dsp:txXfrm>
        <a:off x="4463007" y="2206442"/>
        <a:ext cx="1464183" cy="1342168"/>
      </dsp:txXfrm>
    </dsp:sp>
    <dsp:sp modelId="{8670F347-29A7-2B4C-A9D0-7ADDF3DD1094}">
      <dsp:nvSpPr>
        <dsp:cNvPr id="0" name=""/>
        <dsp:cNvSpPr/>
      </dsp:nvSpPr>
      <dsp:spPr>
        <a:xfrm>
          <a:off x="1955593" y="1576030"/>
          <a:ext cx="2440305" cy="244030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Avenir Book" panose="02000503020000020003" pitchFamily="2" charset="0"/>
            </a:rPr>
            <a:t>Maneira</a:t>
          </a:r>
        </a:p>
      </dsp:txBody>
      <dsp:txXfrm>
        <a:off x="2185388" y="2206442"/>
        <a:ext cx="1464183" cy="1342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6BA85-DE68-0D46-8854-F1B34BBCF00D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Clique para editar os estilos de texto Mestres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1CDB-2256-144A-B7FE-16AA6C2D86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491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/>
              <a:t>APRESENTAÇÃO DA OBRA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“... quando os guardas de trânsito são obrigados a manter aceso por toda parte o sinal vermelho, André Luiz nos ensina a conservar aberto o sinal verde da esperança e da confiança em Deus, sob as asas protetoras do anjo mudo da humildade. Silenciemos o mal em nós mesmos e a voz do bem se fará ouvir em toda a Terra.” (</a:t>
            </a:r>
            <a:r>
              <a:rPr lang="pt-BR" i="1" dirty="0"/>
              <a:t>Sinal Verde</a:t>
            </a:r>
            <a:r>
              <a:rPr lang="pt-BR" dirty="0"/>
              <a:t>, orelha.)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“Livro comparável a precioso formulário de receitas preventivas na garantia da saúde interior. Ensaio de imunologia da alma. Vacinação espiritual contra a queda nos complexos de culpa, dos quais nunca se sabe com que espécie de angústia, desequilíbrio, doença ou depressão se vai sair.” (EMMANUEL. Sinal Verde, introdução.)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786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Importante destacar inicialmente que a pergunta dirigida a Emmanuel foi “Qual a importância da palavra para as conquistas evolutivas do espírito?”. Portanto, a resposta dada pelo mentor espiritual aponta para a importância da palavra no contexto do progresso espiritual. Ele destaca que a palavra é uma dádiva, contudo somente quando validada pelas atitudes que lhe deem credibilidade, pois, do contrário, tem-se o dito popular “faça o que eu digo, mas não faça o que eu faço”. Mais adiante, Emmanuel ressalta que pela palavra escrita ou falada as civilizações transmitem suas experiências de geração a geração.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94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Nessa frase, Jesus assevera que a palavra é manifestação de nossas ideias e sentimentos e que, portanto, serão boas ou más, edificantes ou demolidoras conforme o que cultivarmos dentro de nós.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175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 mais: o que isso (cuidado com a voz) tem a ver com o tratamento espiritual?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2061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autor espiritual da obra em estudo abre o capítulo fundamentando seu esclarecimento na lição do Cristo ( “Mas o que sai da boca procede do coração...” – Mateus, 15:18.), avançando no esclarecimento de que nossa voz é impregnada pelo magnetismo dos sentimentos que a precedem.</a:t>
            </a:r>
          </a:p>
          <a:p>
            <a:r>
              <a:rPr lang="pt-BR" dirty="0"/>
              <a:t>Daí a importância de refletirmos: como vai a minha voz? Com qual energia estou carregando minhas palavras? Para melhorar minhas palavras e a energia que as envolvo, por onde devo começar? Não seria, melhorando meus sentimentos?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213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As palavras condensam todos os recursos mentais do pensamento, revestidos de energia física, eletromagnética, que lhes aumenta de muito a potencialidade. </a:t>
            </a:r>
          </a:p>
          <a:p>
            <a:r>
              <a:rPr lang="pt-BR" dirty="0"/>
              <a:t>Impregnam magneticamente os ambientes em que são pronunciadas, transmitem a quem são beneficamente dirigidas vigorosos estímulos curativos ou calmantes, ou agem agressivamente arremessados.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5162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“Meu pai sempre me dizia: Não levante a sua voz, melhore os seus argumentos.”</a:t>
            </a:r>
          </a:p>
          <a:p>
            <a:r>
              <a:rPr lang="pt-BR" dirty="0"/>
              <a:t>Essa frase é atribuída a </a:t>
            </a:r>
            <a:r>
              <a:rPr lang="pt-BR" b="1" dirty="0"/>
              <a:t>Desmond Tutu</a:t>
            </a:r>
            <a:r>
              <a:rPr lang="pt-BR" dirty="0"/>
              <a:t>, Prêmio Nobel da Paz em 1984 por sua luta contra o Apartheid na África do Sul, seu País natal.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4588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 um discurso envolvente e inflamado, Hitler conseguiu convencer milhões de mentes e corações a segui-lo num projeto de poder que resultou na morte de 6 milhões de judeus.</a:t>
            </a:r>
          </a:p>
          <a:p>
            <a:r>
              <a:rPr lang="pt-BR" dirty="0"/>
              <a:t>Por outro lado, também pelo poder da palavra, Mahatma Gandhi liderou a campanha bem-sucedida de resistência não-violenta pela independência da Índia do Reino Unido e Nelson Mandela, que após 27 anos na prisão, uniu seu país, a África do Sul, com um discurso pacifista e conciliador.</a:t>
            </a:r>
          </a:p>
          <a:p>
            <a:r>
              <a:rPr lang="pt-BR" dirty="0"/>
              <a:t>Por fim, aquele cuja palavra de amor atravessou os séculos, permanece viva até hoje e permanecerá sempre.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611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“Se não aclaramos a frase, se não apuramos o modo e se não educamos a voz, de acordo com as situações, somos suscetíveis de perder as nossas melhores oportunidades de melhoria, entendimento e elevação.” </a:t>
            </a:r>
            <a:r>
              <a:rPr lang="pt-BR" dirty="0"/>
              <a:t>(EMMANUEL. </a:t>
            </a:r>
            <a:r>
              <a:rPr lang="pt-BR" i="1" dirty="0"/>
              <a:t>Fonte Viva</a:t>
            </a:r>
            <a:r>
              <a:rPr lang="pt-BR" dirty="0"/>
              <a:t>, cap. 43.)</a:t>
            </a:r>
          </a:p>
          <a:p>
            <a:r>
              <a:rPr lang="pt-BR" dirty="0"/>
              <a:t>Portanto, segundo Emmanuel, a linguagem é constituída pela expressão (conteúdo), pela maneira (forma) e pela voz (veículo) e, assim sendo, devemos nos esforçar para que, em nos aperfeiçoando interiormente, nossa voz transporte conteúdos edificantes de maneira que busque promover sempre o entendimento com o próximo.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9321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 fundo, o mentor espiritual recomenda buscarmos sempre o equilíbrio em nossas palavras e ações, de modo que possamos conquistar e merecer a confiança e a simpatia de nossos irmãos e irmãs de jornada.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926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Retomando o capítulo em estudo, nesse trecho André Luiz dá a mesma receita de equilíbrio, fazendo um acréscimo importante: que, ao conversarmos, busquemos nos colocar no lugar da pessoa que nos ouve! Essa postura nos indicará a cota precisa de serenidade e respeito que devemos adicionar a nossas palavras.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094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André Luiz nos oferece uma dica prática para exercitarmos a paciência em nossa conversação, evitando frases que às vezes usamos de maneira inconsequente, mas que podem ferir profundamente a quem são dirigidas.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3972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Aqui reforçamos o que já foi dito nas semanas anteriores: que, uma vez identificada nossa necessidade de mudança (neste caso, no uso da palavra), é preciso ter vontade e coragem de mudar, começando por nossas ideias, sentimentos e desejos, para, assim, mudarmos por conseguinte nossas palavras e atitudes.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713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E, para concluir, apresentamos um caso ocorrido com Chico Xavier que ilustra tudo o que aprendemos nos esclarecimentos de hoje acerca do poder </a:t>
            </a:r>
            <a:r>
              <a:rPr lang="pt-BR"/>
              <a:t>da palavra.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1CDB-2256-144A-B7FE-16AA6C2D86BD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9709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ulher com a mão no rosto&#10;&#10;Descrição gerada automaticamente com confiança baixa">
            <a:extLst>
              <a:ext uri="{FF2B5EF4-FFF2-40B4-BE49-F238E27FC236}">
                <a16:creationId xmlns:a16="http://schemas.microsoft.com/office/drawing/2014/main" id="{13B2D18A-4A40-4457-B4DE-CC083B5970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6" y="0"/>
            <a:ext cx="9139783" cy="6861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088" y="2235200"/>
            <a:ext cx="4183912" cy="2387600"/>
          </a:xfrm>
        </p:spPr>
        <p:txBody>
          <a:bodyPr anchor="b"/>
          <a:lstStyle>
            <a:lvl1pPr algn="l">
              <a:defRPr sz="6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088" y="4714875"/>
            <a:ext cx="4183912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90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112579" cy="1325563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4"/>
            <a:ext cx="8112579" cy="4667249"/>
          </a:xfrm>
        </p:spPr>
        <p:txBody>
          <a:bodyPr anchor="ctr"/>
          <a:lstStyle>
            <a:lvl1pPr algn="just">
              <a:defRPr/>
            </a:lvl1pPr>
            <a:lvl2pPr algn="just">
              <a:defRPr>
                <a:solidFill>
                  <a:schemeClr val="accent2">
                    <a:lumMod val="50000"/>
                  </a:schemeClr>
                </a:solidFill>
                <a:latin typeface="Avenir Book" panose="02000503020000020003" pitchFamily="2" charset="0"/>
              </a:defRPr>
            </a:lvl2pPr>
            <a:lvl3pPr algn="just">
              <a:defRPr>
                <a:latin typeface="Avenir Book" panose="02000503020000020003" pitchFamily="2" charset="0"/>
              </a:defRPr>
            </a:lvl3pPr>
            <a:lvl4pPr algn="just">
              <a:defRPr>
                <a:latin typeface="Avenir Book" panose="02000503020000020003" pitchFamily="2" charset="0"/>
              </a:defRPr>
            </a:lvl4pPr>
            <a:lvl5pPr marL="715963" indent="0" algn="r">
              <a:buNone/>
              <a:tabLst/>
              <a:defRPr sz="1600">
                <a:solidFill>
                  <a:schemeClr val="accent2">
                    <a:lumMod val="75000"/>
                  </a:schemeClr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641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
Segundo nível
Terceiro nível
Quarto nível
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618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B294-910E-3948-B942-5BDE8318873E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32EB5-F3B3-8B48-B511-8A44E7C3ED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761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B294-910E-3948-B942-5BDE8318873E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32EB5-F3B3-8B48-B511-8A44E7C3ED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214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B294-910E-3948-B942-5BDE8318873E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32EB5-F3B3-8B48-B511-8A44E7C3ED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152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B294-910E-3948-B942-5BDE8318873E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32EB5-F3B3-8B48-B511-8A44E7C3ED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2336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B294-910E-3948-B942-5BDE8318873E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32EB5-F3B3-8B48-B511-8A44E7C3ED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24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B294-910E-3948-B942-5BDE8318873E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32EB5-F3B3-8B48-B511-8A44E7C3ED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283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B294-910E-3948-B942-5BDE8318873E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32EB5-F3B3-8B48-B511-8A44E7C3ED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076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B294-910E-3948-B942-5BDE8318873E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32EB5-F3B3-8B48-B511-8A44E7C3ED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712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comida, homem, segurando, escova&#10;&#10;Descrição gerada automaticamente">
            <a:extLst>
              <a:ext uri="{FF2B5EF4-FFF2-40B4-BE49-F238E27FC236}">
                <a16:creationId xmlns:a16="http://schemas.microsoft.com/office/drawing/2014/main" id="{8F0F5AA9-5B85-9D4C-D89A-80FD5547FF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216" y="0"/>
            <a:ext cx="9139783" cy="686116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
Segundo nível
Terceiro nível
Quarto nível
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DB294-910E-3948-B942-5BDE8318873E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32EB5-F3B3-8B48-B511-8A44E7C3ED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971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ckwell Nova" panose="020F0502020204030204" pitchFamily="34" charset="0"/>
          <a:ea typeface="+mj-ea"/>
          <a:cs typeface="Rockwell Nova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085CA5-5626-9946-973A-E07947DF5F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Nos domínios da voz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6E64AF-E55D-9441-8015-7C66533F7D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Sinal Verde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D0D4C213-F346-D04C-9D4E-D237C7799D15}"/>
              </a:ext>
            </a:extLst>
          </p:cNvPr>
          <p:cNvSpPr txBox="1">
            <a:spLocks/>
          </p:cNvSpPr>
          <p:nvPr/>
        </p:nvSpPr>
        <p:spPr>
          <a:xfrm>
            <a:off x="388088" y="5806411"/>
            <a:ext cx="4183912" cy="7964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2">
                    <a:lumMod val="7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Escola de Evangelização de Pacientes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2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4253925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4912793-34DF-92D1-01DB-96596C27A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513" y="1825624"/>
            <a:ext cx="4542715" cy="4667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i="1" dirty="0"/>
              <a:t>“... um manual de trânsito moral.”</a:t>
            </a:r>
          </a:p>
          <a:p>
            <a:pPr marL="0" indent="0">
              <a:buNone/>
            </a:pPr>
            <a:r>
              <a:rPr lang="pt-BR" i="1" dirty="0"/>
              <a:t>André Luiz “... não prega, ensina. Não faz sermões, adverte. E sua linguagem é concisa e direta como as flechas do trânsito.”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FD6BE6-0527-5D95-4FE5-234963832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8" y="998611"/>
            <a:ext cx="3260771" cy="486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13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866D3-27C8-A64B-B5E6-B289C73FE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Qual a importância da palavra?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87C4C3-3BF2-4B4B-B62C-162D198E9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“A palavra é um dom divino, </a:t>
            </a:r>
            <a:r>
              <a:rPr lang="pt-BR" b="1" dirty="0"/>
              <a:t>quando acompanhada dos atos que a testemunhem</a:t>
            </a:r>
            <a:r>
              <a:rPr lang="pt-BR" dirty="0"/>
              <a:t>; e é através de seus caracteres falados ou escritos que o homem recebe o patrimônio de experiências sagradas de quantos o antecederam no mecanismo evolutivo das civilizações.”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O Consolador</a:t>
            </a:r>
            <a:r>
              <a:rPr lang="pt-BR" dirty="0"/>
              <a:t>,  </a:t>
            </a:r>
            <a:r>
              <a:rPr lang="pt-BR" dirty="0" err="1"/>
              <a:t>perg</a:t>
            </a:r>
            <a:r>
              <a:rPr lang="pt-BR" dirty="0"/>
              <a:t>. 124.)</a:t>
            </a:r>
          </a:p>
        </p:txBody>
      </p:sp>
    </p:spTree>
    <p:extLst>
      <p:ext uri="{BB962C8B-B14F-4D97-AF65-F5344CB8AC3E}">
        <p14:creationId xmlns:p14="http://schemas.microsoft.com/office/powerpoint/2010/main" val="182761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0B6B2-77B0-CB47-9628-1B652FCE2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diz o Evangelho sobre o uso da palavra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3AF530-3BF9-924A-8B36-8801854F6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112579" cy="2488536"/>
          </a:xfrm>
        </p:spPr>
        <p:txBody>
          <a:bodyPr/>
          <a:lstStyle/>
          <a:p>
            <a:r>
              <a:rPr lang="pt-BR" dirty="0"/>
              <a:t>“Mas o que sai da boca procede do coração, e isso contamina o homem”.</a:t>
            </a:r>
          </a:p>
          <a:p>
            <a:pPr lvl="4"/>
            <a:r>
              <a:rPr lang="pt-BR" dirty="0"/>
              <a:t>(Mateus, 15:18.)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DD2666A-51AC-2148-8324-1F1332ACF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6706" y="3709350"/>
            <a:ext cx="4176464" cy="2783524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52567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47B2C6-0643-9B49-941A-A28BF49EC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FCAE86-7307-B846-82D0-1ED1D5A9F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149850" cy="1325563"/>
          </a:xfrm>
        </p:spPr>
        <p:txBody>
          <a:bodyPr anchor="t">
            <a:no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Por que se deve ter cuidado com o que se diz?</a:t>
            </a:r>
          </a:p>
        </p:txBody>
      </p:sp>
    </p:spTree>
    <p:extLst>
      <p:ext uri="{BB962C8B-B14F-4D97-AF65-F5344CB8AC3E}">
        <p14:creationId xmlns:p14="http://schemas.microsoft.com/office/powerpoint/2010/main" val="902604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C7862E-FF88-5442-81A1-3BC35A4D3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vai a sua voz?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C0CA7D-3B86-BF4A-B700-332110D76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4"/>
            <a:ext cx="8112579" cy="2076525"/>
          </a:xfrm>
        </p:spPr>
        <p:txBody>
          <a:bodyPr>
            <a:normAutofit lnSpcReduction="10000"/>
          </a:bodyPr>
          <a:lstStyle/>
          <a:p>
            <a:r>
              <a:rPr lang="pt-BR" dirty="0"/>
              <a:t>“Observe como vai indo a sua voz, porque a voz é dos instrumentos mais importantes na vida de cada um. A voz de cada pessoa está </a:t>
            </a:r>
            <a:r>
              <a:rPr lang="pt-BR" b="1" dirty="0"/>
              <a:t>carregada pelo magnetismo dos seus próprios </a:t>
            </a:r>
            <a:r>
              <a:rPr lang="pt-BR" b="1" dirty="0" err="1"/>
              <a:t>sentimen-tos</a:t>
            </a:r>
            <a:r>
              <a:rPr lang="pt-BR" dirty="0"/>
              <a:t>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3.)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4647827-4690-4C46-9DC5-7D69F95C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938" y="4314160"/>
            <a:ext cx="5080000" cy="205740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609029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700DA-D850-DD4B-9BE0-A5E24066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palavra como instrumento perigoso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735032-5B67-D241-B219-7008632BC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4"/>
            <a:ext cx="8112579" cy="1920876"/>
          </a:xfrm>
        </p:spPr>
        <p:txBody>
          <a:bodyPr>
            <a:normAutofit/>
          </a:bodyPr>
          <a:lstStyle/>
          <a:p>
            <a:r>
              <a:rPr lang="pt-BR" dirty="0"/>
              <a:t>“Na palavra está a </a:t>
            </a:r>
            <a:r>
              <a:rPr lang="pt-BR" b="1" dirty="0"/>
              <a:t>força</a:t>
            </a:r>
            <a:r>
              <a:rPr lang="pt-BR" dirty="0"/>
              <a:t> do pensamento exteriorizado. Por isso é a palavra perigoso instrumento em bocas viciadas manipuladas por </a:t>
            </a:r>
            <a:r>
              <a:rPr lang="pt-BR" b="1" dirty="0"/>
              <a:t>espíritos atormentados</a:t>
            </a:r>
            <a:r>
              <a:rPr lang="pt-BR" dirty="0"/>
              <a:t>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Espírito e Vida</a:t>
            </a:r>
            <a:r>
              <a:rPr lang="pt-BR" dirty="0"/>
              <a:t>, cap. 33.)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9964B43-66D2-7047-BEDC-652CDAA3FD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4270" y="3936999"/>
            <a:ext cx="4564059" cy="2555873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755551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49913-D065-FF46-A8CD-22332A764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voz descontrolada agride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8B829A-A84D-4945-AB5B-3F3BA21F4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4"/>
            <a:ext cx="8112579" cy="2038349"/>
          </a:xfrm>
        </p:spPr>
        <p:txBody>
          <a:bodyPr/>
          <a:lstStyle/>
          <a:p>
            <a:r>
              <a:rPr lang="pt-BR" dirty="0"/>
              <a:t>“A voz descontrolada pela cólera, no fundo, é uma agressão e a agressão jamais convence.”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3.)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6F1F5AD-DC42-7E43-B068-3F6FA603D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738" y="3863973"/>
            <a:ext cx="5486400" cy="262890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765119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83C7E-7C89-0844-B2E3-81D7A32F9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poder das palavras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18B21B-12AE-DB4F-A3EE-5ED9684D3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825624"/>
            <a:ext cx="4169228" cy="4667249"/>
          </a:xfrm>
        </p:spPr>
        <p:txBody>
          <a:bodyPr/>
          <a:lstStyle/>
          <a:p>
            <a:r>
              <a:rPr lang="pt-BR" dirty="0"/>
              <a:t>“... há palavras que geram </a:t>
            </a:r>
            <a:r>
              <a:rPr lang="pt-BR" b="1" dirty="0"/>
              <a:t>guerras</a:t>
            </a:r>
            <a:r>
              <a:rPr lang="pt-BR" dirty="0"/>
              <a:t> </a:t>
            </a:r>
            <a:r>
              <a:rPr lang="pt-BR" dirty="0" err="1"/>
              <a:t>hedion-das</a:t>
            </a:r>
            <a:r>
              <a:rPr lang="pt-BR" dirty="0"/>
              <a:t> e palavras </a:t>
            </a:r>
            <a:r>
              <a:rPr lang="pt-BR" dirty="0" err="1"/>
              <a:t>portado-ras</a:t>
            </a:r>
            <a:r>
              <a:rPr lang="pt-BR" dirty="0"/>
              <a:t> da mensagem de </a:t>
            </a:r>
            <a:r>
              <a:rPr lang="pt-BR" b="1" dirty="0"/>
              <a:t>paz</a:t>
            </a:r>
            <a:r>
              <a:rPr lang="pt-BR" dirty="0"/>
              <a:t>, que amainam </a:t>
            </a:r>
            <a:r>
              <a:rPr lang="pt-BR" b="1" dirty="0"/>
              <a:t>convulsões interiores</a:t>
            </a:r>
            <a:r>
              <a:rPr lang="pt-BR" dirty="0"/>
              <a:t> e </a:t>
            </a:r>
            <a:r>
              <a:rPr lang="pt-BR" b="1" dirty="0"/>
              <a:t>serenam corações</a:t>
            </a:r>
            <a:r>
              <a:rPr lang="pt-BR" dirty="0"/>
              <a:t> em combates de extermínio.”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Espírito e Vida</a:t>
            </a:r>
            <a:r>
              <a:rPr lang="pt-BR" dirty="0"/>
              <a:t>, cap. 33.)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5561F83-43CC-2E45-818B-550DADC856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8649" y="1753081"/>
            <a:ext cx="1881996" cy="206190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0241106C-BC36-974C-BC78-4D76F4D9B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17184" y="1766889"/>
            <a:ext cx="1651379" cy="20481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A136994-59B2-F440-A299-7A6FCAB487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8649" y="4002913"/>
            <a:ext cx="1881996" cy="2401167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026" name="Picture 2" descr="Algumas Questões Sobre O Sermão Da Montanha | Estudos Bíblicos Teológicos  Evangélicos">
            <a:extLst>
              <a:ext uri="{FF2B5EF4-FFF2-40B4-BE49-F238E27FC236}">
                <a16:creationId xmlns:a16="http://schemas.microsoft.com/office/drawing/2014/main" id="{6AFA76A4-FBCE-7339-A3BB-67E8602A4E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14082" y="4002913"/>
            <a:ext cx="1651379" cy="2401167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4184781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80D57B-716D-BB41-8052-B2E5017BD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Há, portanto, dois tipos de palavras, aquelas que: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37679B-47B9-1F4F-8C8D-429CBF07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5892800"/>
            <a:ext cx="8112579" cy="600073"/>
          </a:xfrm>
        </p:spPr>
        <p:txBody>
          <a:bodyPr/>
          <a:lstStyle/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Espírito e Vida</a:t>
            </a:r>
            <a:r>
              <a:rPr lang="pt-BR" dirty="0"/>
              <a:t>, cap. 33.)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D4B941E-38E0-5A4F-A25B-C49DD8C90C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9845699"/>
              </p:ext>
            </p:extLst>
          </p:nvPr>
        </p:nvGraphicFramePr>
        <p:xfrm>
          <a:off x="628649" y="2019300"/>
          <a:ext cx="8112579" cy="387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5744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58D00-F069-3C44-AD72-9F1E0BA72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três elementos essenciais na linguagem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58ACCF-A9ED-F24E-AD66-9B4B4013A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5892800"/>
            <a:ext cx="8112579" cy="600073"/>
          </a:xfrm>
        </p:spPr>
        <p:txBody>
          <a:bodyPr/>
          <a:lstStyle/>
          <a:p>
            <a:pPr lvl="4"/>
            <a:r>
              <a:rPr lang="pt-BR" dirty="0"/>
              <a:t>(EMMANUEL. </a:t>
            </a:r>
            <a:r>
              <a:rPr lang="pt-BR" i="1" dirty="0"/>
              <a:t>Fonte Viva</a:t>
            </a:r>
            <a:r>
              <a:rPr lang="pt-BR" dirty="0"/>
              <a:t>, cap. 43.)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445D131-7057-E644-9532-25F729008E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5778156"/>
              </p:ext>
            </p:extLst>
          </p:nvPr>
        </p:nvGraphicFramePr>
        <p:xfrm>
          <a:off x="628649" y="1825624"/>
          <a:ext cx="8112579" cy="4067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823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6C2B5-74B3-704E-9FB1-CC2A0AFF3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Receita aos</a:t>
            </a:r>
            <a:br>
              <a:rPr lang="pt-BR" dirty="0"/>
            </a:br>
            <a:r>
              <a:rPr lang="pt-BR" dirty="0"/>
              <a:t>aprendizes do Evangelho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DE7A9C-E122-A248-89B3-7325A4F6C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“Nem linguagem doce demais, nem amarga em excesso. Nem branda em demasia, afugentando a confiança, nem áspera ou contundente, quebrando a simpatia”.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Fonte Viva</a:t>
            </a:r>
            <a:r>
              <a:rPr lang="pt-BR" dirty="0"/>
              <a:t>, cap. 43.)</a:t>
            </a:r>
          </a:p>
        </p:txBody>
      </p:sp>
    </p:spTree>
    <p:extLst>
      <p:ext uri="{BB962C8B-B14F-4D97-AF65-F5344CB8AC3E}">
        <p14:creationId xmlns:p14="http://schemas.microsoft.com/office/powerpoint/2010/main" val="2979264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268265-99DD-BC43-9047-9258266F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Serenidade ao conversar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888395-3024-364A-8E9C-E45F7445D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749800"/>
            <a:r>
              <a:rPr lang="pt-BR" dirty="0"/>
              <a:t>Fale em tonalidade não tão alta que assuste e nem tão baixa que crie dificuldade a quem ouça. [...]</a:t>
            </a:r>
          </a:p>
          <a:p>
            <a:pPr marL="4749800"/>
            <a:endParaRPr lang="pt-BR" dirty="0"/>
          </a:p>
          <a:p>
            <a:r>
              <a:rPr lang="pt-BR" dirty="0"/>
              <a:t>Converse com serenidade e respeito, colocando-se no lugar da pessoa que ouve, e educará suas manifestações verbais com mais segurança e proveito.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3.)</a:t>
            </a:r>
          </a:p>
        </p:txBody>
      </p:sp>
      <p:pic>
        <p:nvPicPr>
          <p:cNvPr id="4" name="Picture 2" descr="http://guiaastral.uol.com.br/2011/wp-content/uploads/2012/07/conversa136138-1-m-Thinkstock_e_Getty_Images.jpg">
            <a:extLst>
              <a:ext uri="{FF2B5EF4-FFF2-40B4-BE49-F238E27FC236}">
                <a16:creationId xmlns:a16="http://schemas.microsoft.com/office/drawing/2014/main" id="{77F8BF19-C09B-9345-A0EE-E639D43A9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49" y="1825624"/>
            <a:ext cx="4130824" cy="2409647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086885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9F9438-571A-9B41-A151-0C3E695ED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Dica prática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96700A-82AA-3448-811C-0F59ABEB3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“Sempre aconselhável repetir com paciência o que já foi dito para o interlocutor, quando necessário, sem alterar o tom de voz, entendendo-se que nem todas as pessoas trazem audição impecável. </a:t>
            </a:r>
          </a:p>
          <a:p>
            <a:r>
              <a:rPr lang="pt-BR" dirty="0"/>
              <a:t>A quem não disponha de facilidades para ouvir, nunca dizer frases como estas: ‘Você está surdo?’, ‘Você quer que eu grite?’, ‘Quantas vezes quer você que eu fale?’ ou ‘Já cansei de repetir isso’.”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3.)</a:t>
            </a:r>
          </a:p>
        </p:txBody>
      </p:sp>
    </p:spTree>
    <p:extLst>
      <p:ext uri="{BB962C8B-B14F-4D97-AF65-F5344CB8AC3E}">
        <p14:creationId xmlns:p14="http://schemas.microsoft.com/office/powerpoint/2010/main" val="2872598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9DC11E-CD31-8044-A170-FE0B5887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É preciso ter coragem de mudar...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2EE4AB-E654-A04F-9819-F3B620361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4"/>
            <a:ext cx="8112579" cy="2101849"/>
          </a:xfrm>
        </p:spPr>
        <p:txBody>
          <a:bodyPr/>
          <a:lstStyle/>
          <a:p>
            <a:r>
              <a:rPr lang="pt-BR" dirty="0"/>
              <a:t>“Tenhamos a precisa coragem de eliminar, por nós mesmos, os raios de nossos sentimentos e desejos descontrolados.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Fonte Viva</a:t>
            </a:r>
            <a:r>
              <a:rPr lang="pt-BR" dirty="0"/>
              <a:t>, cap. 43.)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1588F-21D2-8940-A1BC-1FB76BE79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30738" y="3975099"/>
            <a:ext cx="3708400" cy="2517773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211910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8BFB634-1AD2-314D-945F-A954BDECD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Vá com Deus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DBC33BC-B2CB-7B48-B185-167047F144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sz="2000" dirty="0"/>
              <a:t>(RAMIRO GAMA. </a:t>
            </a:r>
            <a:r>
              <a:rPr lang="pt-BR" sz="2000" i="1" dirty="0"/>
              <a:t>Lindos Casos de Chico Xavier</a:t>
            </a:r>
            <a:r>
              <a:rPr lang="pt-BR" sz="2000" dirty="0"/>
              <a:t>, lição 35.)</a:t>
            </a:r>
          </a:p>
        </p:txBody>
      </p:sp>
    </p:spTree>
    <p:extLst>
      <p:ext uri="{BB962C8B-B14F-4D97-AF65-F5344CB8AC3E}">
        <p14:creationId xmlns:p14="http://schemas.microsoft.com/office/powerpoint/2010/main" val="24195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D73BFD-C861-6F4D-9939-5EBFE16DE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365126"/>
            <a:ext cx="8112579" cy="612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Eram oito horas da manhã de um sábado de maio. </a:t>
            </a:r>
          </a:p>
          <a:p>
            <a:pPr marL="0" indent="0">
              <a:buNone/>
            </a:pPr>
            <a:r>
              <a:rPr lang="pt-BR" dirty="0"/>
              <a:t>Chico levantara-se apressado. Dormira demais. </a:t>
            </a:r>
          </a:p>
          <a:p>
            <a:pPr marL="0" indent="0">
              <a:buNone/>
            </a:pPr>
            <a:r>
              <a:rPr lang="pt-BR" dirty="0"/>
              <a:t>Trabalhara muito na véspera, psicografando uma obra erudita de Emmanuel. </a:t>
            </a:r>
          </a:p>
          <a:p>
            <a:pPr marL="0" indent="0">
              <a:buNone/>
            </a:pPr>
            <a:r>
              <a:rPr lang="pt-BR" dirty="0"/>
              <a:t>Não esperara a charrete. Fora mesmo a pé para o escritório da Fazenda. </a:t>
            </a:r>
          </a:p>
          <a:p>
            <a:pPr marL="0" indent="0">
              <a:buNone/>
            </a:pPr>
            <a:r>
              <a:rPr lang="pt-BR" dirty="0"/>
              <a:t>Não andava, voava, tão velozmente caminhava. </a:t>
            </a:r>
          </a:p>
          <a:p>
            <a:pPr marL="0" indent="0">
              <a:buNone/>
            </a:pPr>
            <a:r>
              <a:rPr lang="pt-BR" dirty="0"/>
              <a:t>Ao passar defronte à casa de D.ª Alice, esta o chama: </a:t>
            </a:r>
          </a:p>
          <a:p>
            <a:pPr marL="0" indent="0">
              <a:buNone/>
            </a:pPr>
            <a:r>
              <a:rPr lang="pt-BR" dirty="0"/>
              <a:t>— Chico, estou esperando-o desde às seis horas. Desejo-lhe uma explicação. </a:t>
            </a:r>
          </a:p>
        </p:txBody>
      </p:sp>
    </p:spTree>
    <p:extLst>
      <p:ext uri="{BB962C8B-B14F-4D97-AF65-F5344CB8AC3E}">
        <p14:creationId xmlns:p14="http://schemas.microsoft.com/office/powerpoint/2010/main" val="420318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26FBE4-4E24-794E-94B5-760F41653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365126"/>
            <a:ext cx="8112579" cy="612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— Estou muito atrasado, D.ª Alice. Logo na hora do almoço, lhe atenderei. </a:t>
            </a:r>
          </a:p>
          <a:p>
            <a:pPr marL="0" indent="0">
              <a:buNone/>
            </a:pPr>
            <a:r>
              <a:rPr lang="pt-BR" dirty="0"/>
              <a:t>D.ª Alice fica triste e olha o irmão, que retomara os passos ligeiros a caminho do serviço.</a:t>
            </a:r>
          </a:p>
          <a:p>
            <a:pPr marL="0" indent="0">
              <a:buNone/>
            </a:pPr>
            <a:r>
              <a:rPr lang="pt-BR" dirty="0"/>
              <a:t>Um pouco adiante, Emmanuel lhe diz: </a:t>
            </a:r>
          </a:p>
          <a:p>
            <a:pPr marL="0" indent="0">
              <a:buNone/>
            </a:pPr>
            <a:r>
              <a:rPr lang="pt-BR" dirty="0"/>
              <a:t>— Volte, Chico, atende à irmã Alice. Gastará apenas cinco minutos, que não irão prejudicá-lo. </a:t>
            </a:r>
          </a:p>
          <a:p>
            <a:pPr marL="0" indent="0">
              <a:buNone/>
            </a:pPr>
            <a:r>
              <a:rPr lang="pt-BR" dirty="0"/>
              <a:t>Chico volta e atende. </a:t>
            </a:r>
          </a:p>
          <a:p>
            <a:pPr marL="0" indent="0">
              <a:buNone/>
            </a:pPr>
            <a:r>
              <a:rPr lang="pt-BR" dirty="0"/>
              <a:t>— Sabia que você voltava, conheço seu coração. </a:t>
            </a:r>
          </a:p>
          <a:p>
            <a:pPr marL="0" indent="0">
              <a:buNone/>
            </a:pPr>
            <a:r>
              <a:rPr lang="pt-BR" dirty="0"/>
              <a:t>E pede-lhe explicação como tomar determinado remédio homeopático que o caroável Dr. Bezerra de Menezes lhe receitara, por intermédio do abnegado Médium. </a:t>
            </a:r>
          </a:p>
        </p:txBody>
      </p:sp>
    </p:spTree>
    <p:extLst>
      <p:ext uri="{BB962C8B-B14F-4D97-AF65-F5344CB8AC3E}">
        <p14:creationId xmlns:p14="http://schemas.microsoft.com/office/powerpoint/2010/main" val="384956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4A7AC0-1066-AA49-836A-A98EA63A8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365126"/>
            <a:ext cx="8112579" cy="612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Atendida, toda se alegra. E despedindo-se: </a:t>
            </a:r>
          </a:p>
          <a:p>
            <a:pPr marL="0" indent="0">
              <a:buNone/>
            </a:pPr>
            <a:r>
              <a:rPr lang="pt-BR" dirty="0"/>
              <a:t>— Obrigada, Chico. Deus lhe pague! Vá com Deus! </a:t>
            </a:r>
          </a:p>
          <a:p>
            <a:pPr marL="0" indent="0">
              <a:buNone/>
            </a:pPr>
            <a:r>
              <a:rPr lang="pt-BR" dirty="0"/>
              <a:t>Chico parte apressado. Quer recobrar os minutos perdidos.</a:t>
            </a:r>
          </a:p>
          <a:p>
            <a:pPr marL="0" indent="0">
              <a:buNone/>
            </a:pPr>
            <a:r>
              <a:rPr lang="pt-BR" dirty="0"/>
              <a:t>Quando andara uns cem metros, Emmanuel, sempre amoroso, lhe pede: </a:t>
            </a:r>
          </a:p>
          <a:p>
            <a:pPr marL="0" indent="0">
              <a:buNone/>
            </a:pPr>
            <a:r>
              <a:rPr lang="pt-BR" dirty="0"/>
              <a:t>— Pare um pouco e olhe para trás e veja o que está saindo dos lábios de D. Alice e caminhando para você.</a:t>
            </a:r>
          </a:p>
          <a:p>
            <a:pPr marL="0" indent="0">
              <a:buNone/>
            </a:pPr>
            <a:r>
              <a:rPr lang="pt-BR" dirty="0"/>
              <a:t>Chico para e olha: uma massa branca de fluidos luminosos sai da boca da irmã atendida e encaminha-se para ele e entra-lhe no corpo... </a:t>
            </a:r>
          </a:p>
        </p:txBody>
      </p:sp>
    </p:spTree>
    <p:extLst>
      <p:ext uri="{BB962C8B-B14F-4D97-AF65-F5344CB8AC3E}">
        <p14:creationId xmlns:p14="http://schemas.microsoft.com/office/powerpoint/2010/main" val="51664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4A7AC0-1066-AA49-836A-A98EA63A8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365126"/>
            <a:ext cx="8112579" cy="612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— Viu, Chico, o resultado que obtemos quando somos serviçais, quando possibilitamos a alegria cristã aos nossos irmãos? </a:t>
            </a:r>
          </a:p>
          <a:p>
            <a:pPr marL="0" indent="0">
              <a:buNone/>
            </a:pPr>
            <a:r>
              <a:rPr lang="pt-BR" dirty="0"/>
              <a:t>E concluiu: </a:t>
            </a:r>
          </a:p>
          <a:p>
            <a:pPr marL="0" indent="0">
              <a:buNone/>
            </a:pPr>
            <a:r>
              <a:rPr lang="pt-BR" dirty="0"/>
              <a:t>— Imagine se, ao invés de VÁ COM DEUS, dissesse, magoada, “vá com o diabo”. Dos seus lábios estariam saindo coisas diferentes, como cinzas, ciscos, algo pior...</a:t>
            </a:r>
          </a:p>
          <a:p>
            <a:pPr marL="0" indent="0">
              <a:buNone/>
            </a:pPr>
            <a:r>
              <a:rPr lang="pt-BR" dirty="0"/>
              <a:t>E Chico, andando agora naturalmente, sem receio de perder o dia, sorri satisfeito com a lição recebida, entendendo em tudo e por tudo o SERVIÇO DO SENHOR, refletido nos menores gestos, com os nomes de Gentileza, Tolerância, Afabilidade, Doçura, Amor.</a:t>
            </a:r>
          </a:p>
        </p:txBody>
      </p:sp>
    </p:spTree>
    <p:extLst>
      <p:ext uri="{BB962C8B-B14F-4D97-AF65-F5344CB8AC3E}">
        <p14:creationId xmlns:p14="http://schemas.microsoft.com/office/powerpoint/2010/main" val="101402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302</TotalTime>
  <Words>1990</Words>
  <Application>Microsoft Macintosh PowerPoint</Application>
  <PresentationFormat>Apresentação na tela (4:3)</PresentationFormat>
  <Paragraphs>112</Paragraphs>
  <Slides>20</Slides>
  <Notes>14</Notes>
  <HiddenSlides>1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Arial</vt:lpstr>
      <vt:lpstr>Avenir Book</vt:lpstr>
      <vt:lpstr>Calibri</vt:lpstr>
      <vt:lpstr>Rockwell Nova</vt:lpstr>
      <vt:lpstr>Tema do Office</vt:lpstr>
      <vt:lpstr>Nos domínios da voz</vt:lpstr>
      <vt:lpstr>Apresentação do PowerPoint</vt:lpstr>
      <vt:lpstr>Qual a importância da palavra?</vt:lpstr>
      <vt:lpstr>O que diz o Evangelho sobre o uso da palavra</vt:lpstr>
      <vt:lpstr>Por que se deve ter cuidado com o que se diz?</vt:lpstr>
      <vt:lpstr>Como vai a sua voz?</vt:lpstr>
      <vt:lpstr>A palavra como instrumento perigoso</vt:lpstr>
      <vt:lpstr>A voz descontrolada agride</vt:lpstr>
      <vt:lpstr>O poder das palavras</vt:lpstr>
      <vt:lpstr>Há, portanto, dois tipos de palavras, aquelas que:</vt:lpstr>
      <vt:lpstr>Os três elementos essenciais na linguagem</vt:lpstr>
      <vt:lpstr>Receita aos aprendizes do Evangelho</vt:lpstr>
      <vt:lpstr>Serenidade ao conversar</vt:lpstr>
      <vt:lpstr>Dica prática</vt:lpstr>
      <vt:lpstr>É preciso ter coragem de mudar...</vt:lpstr>
      <vt:lpstr>Vá com Deus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 domínios da voz</dc:title>
  <dc:creator>Adriano Alves</dc:creator>
  <cp:lastModifiedBy>Adriano Arruda Alves</cp:lastModifiedBy>
  <cp:revision>24</cp:revision>
  <dcterms:created xsi:type="dcterms:W3CDTF">2019-02-20T11:56:17Z</dcterms:created>
  <dcterms:modified xsi:type="dcterms:W3CDTF">2023-11-08T12:16:44Z</dcterms:modified>
</cp:coreProperties>
</file>