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0" r:id="rId1"/>
  </p:sldMasterIdLst>
  <p:notesMasterIdLst>
    <p:notesMasterId r:id="rId15"/>
  </p:notesMasterIdLst>
  <p:sldIdLst>
    <p:sldId id="256" r:id="rId2"/>
    <p:sldId id="257" r:id="rId3"/>
    <p:sldId id="265" r:id="rId4"/>
    <p:sldId id="258" r:id="rId5"/>
    <p:sldId id="266" r:id="rId6"/>
    <p:sldId id="267" r:id="rId7"/>
    <p:sldId id="261" r:id="rId8"/>
    <p:sldId id="268" r:id="rId9"/>
    <p:sldId id="260" r:id="rId10"/>
    <p:sldId id="259" r:id="rId11"/>
    <p:sldId id="269" r:id="rId12"/>
    <p:sldId id="264" r:id="rId13"/>
    <p:sldId id="263" r:id="rId1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36" userDrawn="1">
          <p15:clr>
            <a:srgbClr val="A4A3A4"/>
          </p15:clr>
        </p15:guide>
        <p15:guide id="2" pos="308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496"/>
    <p:restoredTop sz="78571"/>
  </p:normalViewPr>
  <p:slideViewPr>
    <p:cSldViewPr snapToGrid="0" snapToObjects="1" showGuides="1">
      <p:cViewPr varScale="1">
        <p:scale>
          <a:sx n="94" d="100"/>
          <a:sy n="94" d="100"/>
        </p:scale>
        <p:origin x="456" y="184"/>
      </p:cViewPr>
      <p:guideLst>
        <p:guide orient="horz" pos="2636"/>
        <p:guide pos="308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E86781-BD9F-9B4B-BE8F-CBAA4F88E227}" type="datetimeFigureOut">
              <a:rPr lang="pt-BR" smtClean="0"/>
              <a:t>04/10/16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1C01C1-7918-BD40-81C6-D1A64896D567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19146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Tomando-se ao p</a:t>
            </a:r>
            <a:r>
              <a:rPr lang="pt-BR" dirty="0" smtClean="0"/>
              <a:t>é da letra, tais</a:t>
            </a:r>
            <a:r>
              <a:rPr lang="pt-BR" dirty="0" smtClean="0"/>
              <a:t> palavras de Jesus podem levar </a:t>
            </a:r>
            <a:r>
              <a:rPr lang="pt-BR" dirty="0" smtClean="0"/>
              <a:t>à conclusão de que seria</a:t>
            </a:r>
            <a:r>
              <a:rPr lang="pt-BR" baseline="0" dirty="0" smtClean="0"/>
              <a:t> possível igualar-se a Deus, sendo perfeito como o criador. O que Jesus quis dizer?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1C01C1-7918-BD40-81C6-D1A64896D567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72761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V</a:t>
            </a:r>
            <a:r>
              <a:rPr lang="pt-BR" dirty="0" smtClean="0"/>
              <a:t>ê-se, portanto, que Jesus usou de palavras fortes para mostrar aos</a:t>
            </a:r>
            <a:r>
              <a:rPr lang="pt-BR" baseline="0" dirty="0" smtClean="0"/>
              <a:t> homens que a destinação do espírito é a perfeição, porém a perfeição relativa. Mas seria possível alcançar tal meta de súbito? Numa só existência, por exemplo? A razão nos impele a deduzir que não.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1C01C1-7918-BD40-81C6-D1A64896D567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27139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É natural – e o Espiritismo </a:t>
            </a:r>
            <a:r>
              <a:rPr lang="pt-BR" baseline="0" dirty="0" smtClean="0"/>
              <a:t>nos demonstra de maneira irrefutável – reconhecer que são necessárias sucessivas oportunidades para que possamos atingir a perfeição moral a que todos estamos destinados. A reencarnação é uma realidade, prova da Justiça Divina, que nos permite ascender gradativamente, sem saltos.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1C01C1-7918-BD40-81C6-D1A64896D567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3667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Nesse processo de aprendizado e crescimento espiritual, a reforma íntima nos capacita a exercitarmos o amor.</a:t>
            </a:r>
            <a:r>
              <a:rPr lang="pt-BR" baseline="0" dirty="0" smtClean="0"/>
              <a:t> Além disso, ainda contamos com o auxílio do Alto!</a:t>
            </a:r>
            <a:endParaRPr lang="pt-BR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“</a:t>
            </a:r>
            <a:r>
              <a:rPr lang="pt-BR" dirty="0" smtClean="0"/>
              <a:t>Durante o sono, quando está em desprendimento do corpo físico, o Espírito, liberto momentaneamente, recebe, se a tanto estiver receptivo, bons conselhos dos mentores e amigos espirituais.</a:t>
            </a:r>
            <a:r>
              <a:rPr lang="pt-BR" dirty="0" smtClean="0"/>
              <a:t>” </a:t>
            </a:r>
            <a:r>
              <a:rPr lang="pt-BR" dirty="0" smtClean="0"/>
              <a:t>(</a:t>
            </a:r>
            <a:r>
              <a:rPr lang="pt-BR" dirty="0" err="1" smtClean="0"/>
              <a:t>CAIRBAR</a:t>
            </a:r>
            <a:r>
              <a:rPr lang="pt-BR" dirty="0" smtClean="0"/>
              <a:t> </a:t>
            </a:r>
            <a:r>
              <a:rPr lang="pt-BR" dirty="0" err="1" smtClean="0"/>
              <a:t>SCHUTEL</a:t>
            </a:r>
            <a:r>
              <a:rPr lang="pt-BR" dirty="0" smtClean="0"/>
              <a:t>. Fundamentos da Reforma Íntima, item</a:t>
            </a:r>
            <a:r>
              <a:rPr lang="pt-BR" baseline="0" dirty="0" smtClean="0"/>
              <a:t> </a:t>
            </a:r>
            <a:r>
              <a:rPr lang="pt-BR" dirty="0" smtClean="0"/>
              <a:t>71.)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1C01C1-7918-BD40-81C6-D1A64896D567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51793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Traduzindo-se nas transformações de pequenas atitudes que, na eternidade, constituir</a:t>
            </a:r>
            <a:r>
              <a:rPr lang="pt-BR" dirty="0" smtClean="0"/>
              <a:t>ão a perfeição espiritual, p</a:t>
            </a:r>
            <a:r>
              <a:rPr lang="pt-BR" dirty="0" smtClean="0"/>
              <a:t>odemos afirmar que sem reforma </a:t>
            </a:r>
            <a:r>
              <a:rPr lang="pt-BR" dirty="0" smtClean="0"/>
              <a:t>íntima não há evolução!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1C01C1-7918-BD40-81C6-D1A64896D567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72934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Evolu</a:t>
            </a:r>
            <a:r>
              <a:rPr lang="pt-BR" dirty="0" smtClean="0"/>
              <a:t>ção está intimamente ligada à busca da felicidade, alcançada quando de chega à perfeição. Porém, mesmo enquanto imperfeitos, vivendo neste mundo ainda de provas e expiações, é possível sermos relativamente felizes.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1C01C1-7918-BD40-81C6-D1A64896D567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98931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Um dos fatores determinantes para se gozar dessa relativa felicidade </a:t>
            </a:r>
            <a:r>
              <a:rPr lang="pt-BR" dirty="0" smtClean="0"/>
              <a:t>é não condicioná-la </a:t>
            </a:r>
            <a:r>
              <a:rPr lang="pt-BR" b="1" dirty="0" smtClean="0"/>
              <a:t>absolutamente</a:t>
            </a:r>
            <a:r>
              <a:rPr lang="pt-BR" dirty="0" smtClean="0"/>
              <a:t> às atitudes dos outros. Como vimos na palestra anterior, as relações humanas são essenciais no processo de reforma íntima, pois o contato social favorece o desenvolvimento de nossas faculdades. Mas em matéria de conduta</a:t>
            </a:r>
            <a:r>
              <a:rPr lang="pt-BR" baseline="0" dirty="0" smtClean="0"/>
              <a:t>, quem pode servir para nós de modelo?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1C01C1-7918-BD40-81C6-D1A64896D567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8481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Um conceito que costumamos</a:t>
            </a:r>
            <a:r>
              <a:rPr lang="pt-BR" baseline="0" dirty="0" smtClean="0"/>
              <a:t> associar </a:t>
            </a:r>
            <a:r>
              <a:rPr lang="pt-BR" baseline="0" dirty="0" smtClean="0"/>
              <a:t>à felicidade é o de justiça, pois se não percebemos justiça nas circunstâncias da vida, dificilmente nos sentiremos felizes. Contudo, da mesma forma com relação à felicidade, é preciso reconhecer que o homem não está apto a agir com plena justiça, dada sua imperfeição.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1C01C1-7918-BD40-81C6-D1A64896D567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29717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É</a:t>
            </a:r>
            <a:r>
              <a:rPr lang="pt-BR" baseline="0" dirty="0" smtClean="0"/>
              <a:t> preciso, pois, crer na justiça divina, única plena, infinita, que nos concede tudo o de que necessitamos para aprender e evoluir.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1C01C1-7918-BD40-81C6-D1A64896D567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775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tif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0" y="0"/>
            <a:ext cx="9144000" cy="6858000"/>
          </a:xfrm>
          <a:prstGeom prst="rect">
            <a:avLst/>
          </a:prstGeom>
        </p:spPr>
      </p:pic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25332" y="3623733"/>
            <a:ext cx="4961467" cy="1885243"/>
          </a:xfrm>
        </p:spPr>
        <p:txBody>
          <a:bodyPr anchor="b">
            <a:norm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  <a:effectLst/>
              </a:defRPr>
            </a:lvl1pPr>
          </a:lstStyle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25333" y="5508978"/>
            <a:ext cx="4961468" cy="811375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181226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383823"/>
            <a:ext cx="7857067" cy="1320800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1806222"/>
            <a:ext cx="7857067" cy="4775200"/>
          </a:xfrm>
        </p:spPr>
        <p:txBody>
          <a:bodyPr anchor="ctr"/>
          <a:lstStyle>
            <a:lvl1pPr algn="just">
              <a:spcBef>
                <a:spcPts val="9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defRPr/>
            </a:lvl1pPr>
            <a:lvl2pPr algn="just">
              <a:spcBef>
                <a:spcPts val="6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defRPr/>
            </a:lvl2pPr>
            <a:lvl3pPr algn="just">
              <a:spcBef>
                <a:spcPts val="5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defRPr/>
            </a:lvl3pPr>
            <a:lvl4pPr algn="just">
              <a:spcBef>
                <a:spcPts val="4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defRPr/>
            </a:lvl4pPr>
            <a:lvl5pPr marL="1828800" indent="0" algn="r">
              <a:spcBef>
                <a:spcPts val="600"/>
              </a:spcBef>
              <a:spcAft>
                <a:spcPts val="1200"/>
              </a:spcAft>
              <a:buNone/>
              <a:defRPr/>
            </a:lvl5pPr>
          </a:lstStyle>
          <a:p>
            <a:pPr lvl="0"/>
            <a:r>
              <a:rPr lang="pt-BR" dirty="0" smtClean="0"/>
              <a:t>Clique para editar os estilos de texto mestres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91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1B008-6053-B546-82C0-AEF91B03A7A2}" type="datetimeFigureOut">
              <a:rPr lang="pt-BR" smtClean="0"/>
              <a:t>04/10/16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fld id="{2FC5665C-C66B-D748-969F-5BC9E6859C1B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2865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1B008-6053-B546-82C0-AEF91B03A7A2}" type="datetimeFigureOut">
              <a:rPr lang="pt-BR" smtClean="0"/>
              <a:t>04/10/16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5665C-C66B-D748-969F-5BC9E6859C1B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6478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1B008-6053-B546-82C0-AEF91B03A7A2}" type="datetimeFigureOut">
              <a:rPr lang="pt-BR" smtClean="0"/>
              <a:t>04/10/16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5665C-C66B-D748-969F-5BC9E6859C1B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5511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1B008-6053-B546-82C0-AEF91B03A7A2}" type="datetimeFigureOut">
              <a:rPr lang="pt-BR" smtClean="0"/>
              <a:t>04/10/16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5665C-C66B-D748-969F-5BC9E6859C1B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0994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1B008-6053-B546-82C0-AEF91B03A7A2}" type="datetimeFigureOut">
              <a:rPr lang="pt-BR" smtClean="0"/>
              <a:t>04/10/16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5665C-C66B-D748-969F-5BC9E6859C1B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1352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1B008-6053-B546-82C0-AEF91B03A7A2}" type="datetimeFigureOut">
              <a:rPr lang="pt-BR" smtClean="0"/>
              <a:t>04/10/16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5665C-C66B-D748-969F-5BC9E6859C1B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8934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Arraste a imagem para o espaço reservado ou clique no ícone para adicionar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1B008-6053-B546-82C0-AEF91B03A7A2}" type="datetimeFigureOut">
              <a:rPr lang="pt-BR" smtClean="0"/>
              <a:t>04/10/16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5665C-C66B-D748-969F-5BC9E6859C1B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4898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Arraste a imagem para o espaço reservado ou clique no ícone para adicionar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1B008-6053-B546-82C0-AEF91B03A7A2}" type="datetimeFigureOut">
              <a:rPr lang="pt-BR" smtClean="0"/>
              <a:t>03/10/16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5665C-C66B-D748-969F-5BC9E6859C1B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5151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1B008-6053-B546-82C0-AEF91B03A7A2}" type="datetimeFigureOut">
              <a:rPr lang="pt-BR" smtClean="0"/>
              <a:t>03/10/16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5665C-C66B-D748-969F-5BC9E6859C1B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31904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1B008-6053-B546-82C0-AEF91B03A7A2}" type="datetimeFigureOut">
              <a:rPr lang="pt-BR" smtClean="0"/>
              <a:t>03/10/16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5665C-C66B-D748-969F-5BC9E6859C1B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14175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1B008-6053-B546-82C0-AEF91B03A7A2}" type="datetimeFigureOut">
              <a:rPr lang="pt-BR" smtClean="0"/>
              <a:t>03/10/16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5665C-C66B-D748-969F-5BC9E6859C1B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50364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t-BR" smtClean="0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1B008-6053-B546-82C0-AEF91B03A7A2}" type="datetimeFigureOut">
              <a:rPr lang="pt-BR" smtClean="0"/>
              <a:t>03/10/16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5665C-C66B-D748-969F-5BC9E6859C1B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7068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t-BR" smtClean="0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1B008-6053-B546-82C0-AEF91B03A7A2}" type="datetimeFigureOut">
              <a:rPr lang="pt-BR" smtClean="0"/>
              <a:t>03/10/16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5665C-C66B-D748-969F-5BC9E6859C1B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872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1B008-6053-B546-82C0-AEF91B03A7A2}" type="datetimeFigureOut">
              <a:rPr lang="pt-BR" smtClean="0"/>
              <a:t>04/10/16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5665C-C66B-D748-969F-5BC9E6859C1B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83406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1B008-6053-B546-82C0-AEF91B03A7A2}" type="datetimeFigureOut">
              <a:rPr lang="pt-BR" smtClean="0"/>
              <a:t>04/10/16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5665C-C66B-D748-969F-5BC9E6859C1B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6134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34"/>
          <p:cNvPicPr>
            <a:picLocks noChangeAspect="1"/>
          </p:cNvPicPr>
          <p:nvPr userDrawn="1"/>
        </p:nvPicPr>
        <p:blipFill>
          <a:blip r:embed="rId19">
            <a:alphaModFix am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tângulo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bg1">
                  <a:alpha val="7500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t-BR" dirty="0" smtClean="0"/>
              <a:t>Clique para editar os estilos de texto mestres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D81B008-6053-B546-82C0-AEF91B03A7A2}" type="datetimeFigureOut">
              <a:rPr lang="pt-BR" smtClean="0"/>
              <a:t>03/10/16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FC5665C-C66B-D748-969F-5BC9E6859C1B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3206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  <p:sldLayoutId id="214748379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/>
          </a:solidFill>
          <a:effectLst/>
          <a:latin typeface="Master Of Break" charset="0"/>
          <a:ea typeface="Master Of Break" charset="0"/>
          <a:cs typeface="Master Of Break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Avenir Next" charset="0"/>
          <a:ea typeface="Avenir Next" charset="0"/>
          <a:cs typeface="Avenir Next" charset="0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Avenir Next" charset="0"/>
          <a:ea typeface="Avenir Next" charset="0"/>
          <a:cs typeface="Avenir Next" charset="0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Avenir Next" charset="0"/>
          <a:ea typeface="Avenir Next" charset="0"/>
          <a:cs typeface="Avenir Next" charset="0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Avenir Next" charset="0"/>
          <a:ea typeface="Avenir Next" charset="0"/>
          <a:cs typeface="Avenir Next" charset="0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Avenir Next" charset="0"/>
          <a:ea typeface="Avenir Next" charset="0"/>
          <a:cs typeface="Avenir Next" charset="0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tif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Evolu</a:t>
            </a:r>
            <a:r>
              <a:rPr lang="pt-BR" dirty="0" smtClean="0"/>
              <a:t>ção do espírito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Reforma </a:t>
            </a:r>
            <a:r>
              <a:rPr lang="pt-BR" dirty="0" smtClean="0"/>
              <a:t>íntima</a:t>
            </a:r>
            <a:endParaRPr lang="pt-BR" dirty="0"/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3725331" y="283836"/>
            <a:ext cx="4961468" cy="8113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venir Next" charset="0"/>
                <a:ea typeface="Avenir Next" charset="0"/>
                <a:cs typeface="Avenir Next" charset="0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Avenir Next" charset="0"/>
                <a:ea typeface="Avenir Next" charset="0"/>
                <a:cs typeface="Avenir Next" charset="0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Avenir Next" charset="0"/>
                <a:ea typeface="Avenir Next" charset="0"/>
                <a:cs typeface="Avenir Next" charset="0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Avenir Next" charset="0"/>
                <a:ea typeface="Avenir Next" charset="0"/>
                <a:cs typeface="Avenir Next" charset="0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Avenir Next" charset="0"/>
                <a:ea typeface="Avenir Next" charset="0"/>
                <a:cs typeface="Avenir Next" charset="0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pt-BR" sz="1300" dirty="0" smtClean="0">
                <a:solidFill>
                  <a:schemeClr val="bg1">
                    <a:lumMod val="65000"/>
                  </a:schemeClr>
                </a:solidFill>
              </a:rPr>
              <a:t>Grupo Esp</a:t>
            </a:r>
            <a:r>
              <a:rPr lang="pt-BR" sz="1300" dirty="0" smtClean="0">
                <a:solidFill>
                  <a:schemeClr val="bg1">
                    <a:lumMod val="65000"/>
                  </a:schemeClr>
                </a:solidFill>
              </a:rPr>
              <a:t>írita </a:t>
            </a:r>
            <a:r>
              <a:rPr lang="pt-BR" sz="1300" dirty="0" err="1" smtClean="0">
                <a:solidFill>
                  <a:schemeClr val="bg1">
                    <a:lumMod val="65000"/>
                  </a:schemeClr>
                </a:solidFill>
              </a:rPr>
              <a:t>Guillon</a:t>
            </a:r>
            <a:r>
              <a:rPr lang="pt-BR" sz="1300" dirty="0" smtClean="0">
                <a:solidFill>
                  <a:schemeClr val="bg1">
                    <a:lumMod val="65000"/>
                  </a:schemeClr>
                </a:solidFill>
              </a:rPr>
              <a:t> Ribeiro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t-BR" sz="1400" dirty="0" smtClean="0">
                <a:solidFill>
                  <a:schemeClr val="bg1">
                    <a:lumMod val="65000"/>
                  </a:schemeClr>
                </a:solidFill>
              </a:rPr>
              <a:t>Escola de Evangelização de Pacientes</a:t>
            </a:r>
            <a:endParaRPr lang="pt-BR" sz="1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692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Perfei</a:t>
            </a:r>
            <a:r>
              <a:rPr lang="pt-BR" dirty="0" smtClean="0"/>
              <a:t>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i="1" dirty="0"/>
              <a:t>Amai os vossos inimigos; fazei o bem aos que vos odeiam e orai pelos que vos perseguem e caluniam. – Porque, se somente amardes os que vos amam, que recompensa tereis disso? Não fazem assim também os publicanos? – Se unicamente saudardes os vossos irmãos, que fazeis com isso mais do que outros? Não fazem o mesmo os pagãos? – </a:t>
            </a:r>
            <a:r>
              <a:rPr lang="pt-BR" dirty="0"/>
              <a:t>Sede, pois, vós outros, perfeitos, como perfeito é o vosso Pai celestial</a:t>
            </a:r>
            <a:r>
              <a:rPr lang="pt-BR" dirty="0" smtClean="0"/>
              <a:t>.</a:t>
            </a:r>
          </a:p>
          <a:p>
            <a:pPr marL="0" indent="0" algn="r">
              <a:buNone/>
            </a:pPr>
            <a:r>
              <a:rPr lang="pt-BR" sz="1600" dirty="0" smtClean="0"/>
              <a:t>(</a:t>
            </a:r>
            <a:r>
              <a:rPr lang="pt-BR" sz="1600" dirty="0"/>
              <a:t>MATEUS, 5:44, 46 a 48</a:t>
            </a:r>
            <a:r>
              <a:rPr lang="pt-BR" sz="1600" dirty="0" smtClean="0"/>
              <a:t>.)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13691330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Perfei</a:t>
            </a:r>
            <a:r>
              <a:rPr lang="pt-BR" dirty="0" smtClean="0"/>
              <a:t>ção relativa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82133" y="1806222"/>
            <a:ext cx="7857067" cy="2206220"/>
          </a:xfrm>
        </p:spPr>
        <p:txBody>
          <a:bodyPr>
            <a:normAutofit fontScale="92500" lnSpcReduction="10000"/>
          </a:bodyPr>
          <a:lstStyle/>
          <a:p>
            <a:r>
              <a:rPr lang="pt-BR" dirty="0"/>
              <a:t>“Se à criatura fosse dado ser tão perfeita quanto o Criador, tornar-se-ia ela igual a este, o que é inadmissível. [...] Aquelas palavras [de Jesus], portanto, devem entender-se no sentido da perfeição relativa, a de que a Humanidade é suscetível e que mais a aproxima da Divindade.”</a:t>
            </a:r>
          </a:p>
          <a:p>
            <a:pPr lvl="4"/>
            <a:r>
              <a:rPr lang="pt-BR" dirty="0"/>
              <a:t>(ALLAN KARDEC. </a:t>
            </a:r>
            <a:r>
              <a:rPr lang="pt-BR" i="1" dirty="0"/>
              <a:t>O Evangelho Segundo o Espiritismo</a:t>
            </a:r>
            <a:r>
              <a:rPr lang="pt-BR" dirty="0"/>
              <a:t>, cap. 17, item 2</a:t>
            </a:r>
            <a:r>
              <a:rPr lang="pt-BR" dirty="0" smtClean="0"/>
              <a:t>)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3"/>
          <a:srcRect l="2765" t="4585" r="3468" b="33292"/>
          <a:stretch/>
        </p:blipFill>
        <p:spPr>
          <a:xfrm>
            <a:off x="1825103" y="4154726"/>
            <a:ext cx="6141494" cy="24266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662351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Reencarna</a:t>
            </a:r>
            <a:r>
              <a:rPr lang="pt-BR" dirty="0" smtClean="0"/>
              <a:t>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189863" y="1806222"/>
            <a:ext cx="4649337" cy="4775200"/>
          </a:xfrm>
        </p:spPr>
        <p:txBody>
          <a:bodyPr>
            <a:normAutofit fontScale="92500"/>
          </a:bodyPr>
          <a:lstStyle/>
          <a:p>
            <a:r>
              <a:rPr lang="pt-BR" dirty="0" smtClean="0"/>
              <a:t>“</a:t>
            </a:r>
            <a:r>
              <a:rPr lang="pt-BR" dirty="0" smtClean="0"/>
              <a:t>Jornadas seculares são empreendidas pelo ser até atingir a perfeição.</a:t>
            </a:r>
          </a:p>
          <a:p>
            <a:r>
              <a:rPr lang="pt-BR" dirty="0" smtClean="0"/>
              <a:t>A </a:t>
            </a:r>
            <a:r>
              <a:rPr lang="pt-BR" dirty="0"/>
              <a:t>reencarnação é o instrumento necessário para que os degraus evolutivos </a:t>
            </a:r>
            <a:r>
              <a:rPr lang="pt-BR" dirty="0" smtClean="0"/>
              <a:t>sejam vencidos </a:t>
            </a:r>
            <a:r>
              <a:rPr lang="pt-BR" b="1" dirty="0">
                <a:latin typeface="Avenir Next Demi Bold" charset="0"/>
                <a:ea typeface="Avenir Next Demi Bold" charset="0"/>
                <a:cs typeface="Avenir Next Demi Bold" charset="0"/>
              </a:rPr>
              <a:t>um a um</a:t>
            </a:r>
            <a:r>
              <a:rPr lang="pt-BR" dirty="0" smtClean="0"/>
              <a:t>.</a:t>
            </a:r>
          </a:p>
          <a:p>
            <a:r>
              <a:rPr lang="pt-BR" dirty="0" smtClean="0"/>
              <a:t>No </a:t>
            </a:r>
            <a:r>
              <a:rPr lang="pt-BR" dirty="0"/>
              <a:t>contexto dos seres humanos, a prática da lei universal do amor é o </a:t>
            </a:r>
            <a:r>
              <a:rPr lang="pt-BR" dirty="0" smtClean="0"/>
              <a:t>caminho indicado </a:t>
            </a:r>
            <a:r>
              <a:rPr lang="pt-BR" dirty="0"/>
              <a:t>para que o progresso seja atingido</a:t>
            </a:r>
            <a:r>
              <a:rPr lang="pt-BR" dirty="0" smtClean="0"/>
              <a:t>.</a:t>
            </a:r>
            <a:r>
              <a:rPr lang="pt-BR" dirty="0" smtClean="0"/>
              <a:t>”</a:t>
            </a:r>
            <a:endParaRPr lang="pt-BR" dirty="0" smtClean="0"/>
          </a:p>
          <a:p>
            <a:pPr lvl="4"/>
            <a:r>
              <a:rPr lang="pt-BR" dirty="0" smtClean="0"/>
              <a:t>(</a:t>
            </a:r>
            <a:r>
              <a:rPr lang="pt-BR" dirty="0" err="1" smtClean="0"/>
              <a:t>CAIRBAR</a:t>
            </a:r>
            <a:r>
              <a:rPr lang="pt-BR" dirty="0" smtClean="0"/>
              <a:t> </a:t>
            </a:r>
            <a:r>
              <a:rPr lang="pt-BR" dirty="0" err="1" smtClean="0"/>
              <a:t>SCHUTEL</a:t>
            </a:r>
            <a:r>
              <a:rPr lang="pt-BR" dirty="0" smtClean="0"/>
              <a:t>. </a:t>
            </a:r>
            <a:r>
              <a:rPr lang="pt-BR" i="1" dirty="0" smtClean="0"/>
              <a:t>Fundamentos da Reforma </a:t>
            </a:r>
            <a:r>
              <a:rPr lang="pt-BR" i="1" dirty="0" smtClean="0"/>
              <a:t>Íntima</a:t>
            </a:r>
            <a:r>
              <a:rPr lang="pt-BR" dirty="0" smtClean="0"/>
              <a:t>, itens 68 a 70.</a:t>
            </a:r>
            <a:r>
              <a:rPr lang="pt-BR" dirty="0" smtClean="0"/>
              <a:t>)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711" y="2606322"/>
            <a:ext cx="3175000" cy="3175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60260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que nos ajuda a evoluir?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302758" y="1806222"/>
            <a:ext cx="5536442" cy="4775200"/>
          </a:xfrm>
        </p:spPr>
        <p:txBody>
          <a:bodyPr>
            <a:normAutofit/>
          </a:bodyPr>
          <a:lstStyle/>
          <a:p>
            <a:r>
              <a:rPr lang="pt-BR" dirty="0" smtClean="0"/>
              <a:t>“</a:t>
            </a:r>
            <a:r>
              <a:rPr lang="pt-BR" dirty="0" smtClean="0"/>
              <a:t>Nem sempre é possível </a:t>
            </a:r>
            <a:r>
              <a:rPr lang="pt-BR" dirty="0"/>
              <a:t>tal exercício [prática da lei de amor], </a:t>
            </a:r>
            <a:r>
              <a:rPr lang="pt-BR" dirty="0" smtClean="0"/>
              <a:t>porque o encarnado</a:t>
            </a:r>
            <a:r>
              <a:rPr lang="pt-BR" dirty="0"/>
              <a:t> pode não estar bem preparado a compreendê-la, aceitá-la e praticá-la. </a:t>
            </a:r>
            <a:r>
              <a:rPr lang="pt-BR" b="1" dirty="0">
                <a:latin typeface="Avenir Next Demi Bold" charset="0"/>
                <a:ea typeface="Avenir Next Demi Bold" charset="0"/>
                <a:cs typeface="Avenir Next Demi Bold" charset="0"/>
              </a:rPr>
              <a:t>Necessita, pois, de reforma íntima</a:t>
            </a:r>
            <a:r>
              <a:rPr lang="pt-BR" dirty="0"/>
              <a:t>.</a:t>
            </a:r>
          </a:p>
          <a:p>
            <a:r>
              <a:rPr lang="pt-BR" dirty="0" smtClean="0"/>
              <a:t>A todo instante de sua peregrinação pela vida material</a:t>
            </a:r>
            <a:r>
              <a:rPr lang="pt-BR" dirty="0"/>
              <a:t>, </a:t>
            </a:r>
            <a:r>
              <a:rPr lang="pt-BR" dirty="0" smtClean="0"/>
              <a:t>o indivíduo está recebendo importantes orientações do Plano Espiritual, através das intuições e inspirações.</a:t>
            </a:r>
            <a:r>
              <a:rPr lang="pt-BR" dirty="0" smtClean="0"/>
              <a:t>”</a:t>
            </a:r>
          </a:p>
          <a:p>
            <a:pPr lvl="4"/>
            <a:r>
              <a:rPr lang="pt-BR" dirty="0" smtClean="0"/>
              <a:t>(</a:t>
            </a:r>
            <a:r>
              <a:rPr lang="pt-BR" dirty="0" err="1"/>
              <a:t>CAIRBAR</a:t>
            </a:r>
            <a:r>
              <a:rPr lang="pt-BR" dirty="0"/>
              <a:t> </a:t>
            </a:r>
            <a:r>
              <a:rPr lang="pt-BR" dirty="0" err="1"/>
              <a:t>SCHUTEL</a:t>
            </a:r>
            <a:r>
              <a:rPr lang="pt-BR" dirty="0"/>
              <a:t>. </a:t>
            </a:r>
            <a:r>
              <a:rPr lang="pt-BR" i="1" dirty="0"/>
              <a:t>Fundamentos da Reforma Íntima</a:t>
            </a:r>
            <a:r>
              <a:rPr lang="pt-BR" dirty="0"/>
              <a:t>, itens </a:t>
            </a:r>
            <a:r>
              <a:rPr lang="pt-BR" dirty="0" smtClean="0"/>
              <a:t>70 e 71.)</a:t>
            </a: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375" y="2482628"/>
            <a:ext cx="2318668" cy="34223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927075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Reforma </a:t>
            </a:r>
            <a:r>
              <a:rPr lang="pt-BR" dirty="0" smtClean="0"/>
              <a:t>íntima e reencarnação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“</a:t>
            </a:r>
            <a:r>
              <a:rPr lang="pt-BR" dirty="0" smtClean="0"/>
              <a:t>Vista [a reencarna</a:t>
            </a:r>
            <a:r>
              <a:rPr lang="pt-BR" dirty="0" smtClean="0"/>
              <a:t>ção</a:t>
            </a:r>
            <a:r>
              <a:rPr lang="pt-BR" dirty="0" smtClean="0"/>
              <a:t>] </a:t>
            </a:r>
            <a:r>
              <a:rPr lang="pt-BR" dirty="0"/>
              <a:t>sob o prisma </a:t>
            </a:r>
            <a:r>
              <a:rPr lang="pt-BR" i="1" dirty="0" smtClean="0"/>
              <a:t>genérico</a:t>
            </a:r>
            <a:r>
              <a:rPr lang="pt-BR" dirty="0" smtClean="0"/>
              <a:t> (processo milenar), a </a:t>
            </a:r>
            <a:r>
              <a:rPr lang="pt-BR" dirty="0"/>
              <a:t>reforma íntima é o propulsor indispensável </a:t>
            </a:r>
            <a:r>
              <a:rPr lang="pt-BR" dirty="0" smtClean="0"/>
              <a:t>para fazer </a:t>
            </a:r>
            <a:r>
              <a:rPr lang="pt-BR" dirty="0"/>
              <a:t>todo o processo global da evolução do ser e impulsioná-lo à total purificação. No </a:t>
            </a:r>
            <a:r>
              <a:rPr lang="pt-BR" dirty="0" smtClean="0"/>
              <a:t>ângulo </a:t>
            </a:r>
            <a:r>
              <a:rPr lang="pt-BR" i="1" dirty="0" smtClean="0"/>
              <a:t>específico</a:t>
            </a:r>
            <a:r>
              <a:rPr lang="pt-BR" dirty="0" smtClean="0"/>
              <a:t> (uma exist</a:t>
            </a:r>
            <a:r>
              <a:rPr lang="pt-BR" dirty="0" smtClean="0"/>
              <a:t>ência</a:t>
            </a:r>
            <a:r>
              <a:rPr lang="pt-BR" dirty="0" smtClean="0"/>
              <a:t>), a </a:t>
            </a:r>
            <a:r>
              <a:rPr lang="pt-BR" dirty="0"/>
              <a:t>reforma íntima constitui-se de atos isolados, no dia-a-dia do encarnado, levando-o </a:t>
            </a:r>
            <a:r>
              <a:rPr lang="pt-BR" dirty="0" smtClean="0"/>
              <a:t>a melhorar-se </a:t>
            </a:r>
            <a:r>
              <a:rPr lang="pt-BR" dirty="0"/>
              <a:t>nas suas mais variadas atitudes, para depois, ampliando o contexto, alterar </a:t>
            </a:r>
            <a:r>
              <a:rPr lang="pt-BR" dirty="0" smtClean="0"/>
              <a:t>sua conduta</a:t>
            </a:r>
            <a:r>
              <a:rPr lang="pt-BR" dirty="0"/>
              <a:t>, tornando-a cada vez mais próxima do comportamento ideal e cristão</a:t>
            </a:r>
            <a:r>
              <a:rPr lang="pt-BR" dirty="0" smtClean="0"/>
              <a:t>.</a:t>
            </a:r>
            <a:r>
              <a:rPr lang="pt-BR" dirty="0" smtClean="0"/>
              <a:t>”</a:t>
            </a:r>
          </a:p>
          <a:p>
            <a:pPr lvl="4"/>
            <a:r>
              <a:rPr lang="pt-BR" dirty="0"/>
              <a:t>(</a:t>
            </a:r>
            <a:r>
              <a:rPr lang="pt-BR" dirty="0" err="1"/>
              <a:t>CAIRBAR</a:t>
            </a:r>
            <a:r>
              <a:rPr lang="pt-BR" dirty="0"/>
              <a:t> </a:t>
            </a:r>
            <a:r>
              <a:rPr lang="pt-BR" dirty="0" err="1"/>
              <a:t>SCHUTEL</a:t>
            </a:r>
            <a:r>
              <a:rPr lang="pt-BR" dirty="0"/>
              <a:t>. </a:t>
            </a:r>
            <a:r>
              <a:rPr lang="pt-BR" i="1" dirty="0"/>
              <a:t>Fundamentos da Reforma Íntima</a:t>
            </a:r>
            <a:r>
              <a:rPr lang="pt-BR" dirty="0"/>
              <a:t>, </a:t>
            </a:r>
            <a:r>
              <a:rPr lang="pt-BR" dirty="0" smtClean="0"/>
              <a:t>item 75.)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304492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Felicidade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“</a:t>
            </a:r>
            <a:r>
              <a:rPr lang="pt-BR" dirty="0" smtClean="0"/>
              <a:t>A </a:t>
            </a:r>
            <a:r>
              <a:rPr lang="pt-BR" dirty="0"/>
              <a:t>felicidade, sob certo sentido, é o oposto do sofrimento. É feliz quem não sofre, pois a felicidade é o estado de espírito daquele que está satisfeito com o que é e com o que tem. [...]</a:t>
            </a:r>
          </a:p>
          <a:p>
            <a:r>
              <a:rPr lang="pt-BR" dirty="0"/>
              <a:t>É bem verdade que a felicidade completa não é do mundo material, nem está ao fácil alcance proposto pelo desejo do homem. [...]</a:t>
            </a:r>
          </a:p>
          <a:p>
            <a:r>
              <a:rPr lang="pt-BR" dirty="0"/>
              <a:t>Ser e estar feliz é, portanto, uma capacidade que todo encarnado tem, mas que a maioria recusa exercitar ou desenvolver</a:t>
            </a:r>
            <a:r>
              <a:rPr lang="pt-BR" dirty="0" smtClean="0"/>
              <a:t>.</a:t>
            </a:r>
            <a:r>
              <a:rPr lang="pt-BR" dirty="0" smtClean="0"/>
              <a:t>”</a:t>
            </a:r>
            <a:endParaRPr lang="pt-BR" dirty="0"/>
          </a:p>
          <a:p>
            <a:pPr lvl="4"/>
            <a:r>
              <a:rPr lang="pt-BR" dirty="0"/>
              <a:t>(</a:t>
            </a:r>
            <a:r>
              <a:rPr lang="pt-BR" dirty="0" err="1"/>
              <a:t>CAIRBAR</a:t>
            </a:r>
            <a:r>
              <a:rPr lang="pt-BR" dirty="0"/>
              <a:t> </a:t>
            </a:r>
            <a:r>
              <a:rPr lang="pt-BR" dirty="0" err="1"/>
              <a:t>SCHUTEL</a:t>
            </a:r>
            <a:r>
              <a:rPr lang="pt-BR" dirty="0"/>
              <a:t>. </a:t>
            </a:r>
            <a:r>
              <a:rPr lang="pt-BR" i="1" dirty="0"/>
              <a:t>Fundamentos da Reforma Íntima</a:t>
            </a:r>
            <a:r>
              <a:rPr lang="pt-BR" dirty="0"/>
              <a:t>, </a:t>
            </a:r>
            <a:r>
              <a:rPr lang="pt-BR" dirty="0" smtClean="0"/>
              <a:t>itens 178, 180 e 182.)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753737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Busca da felicidade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82133" y="1806222"/>
            <a:ext cx="7857067" cy="2192572"/>
          </a:xfrm>
        </p:spPr>
        <p:txBody>
          <a:bodyPr>
            <a:normAutofit fontScale="92500" lnSpcReduction="10000"/>
          </a:bodyPr>
          <a:lstStyle/>
          <a:p>
            <a:r>
              <a:rPr lang="pt-BR" dirty="0" smtClean="0"/>
              <a:t>“</a:t>
            </a:r>
            <a:r>
              <a:rPr lang="pt-BR" dirty="0" smtClean="0"/>
              <a:t>Detalhe </a:t>
            </a:r>
            <a:r>
              <a:rPr lang="pt-BR" dirty="0"/>
              <a:t>essencial à busca da felicidade é </a:t>
            </a:r>
            <a:r>
              <a:rPr lang="pt-BR" b="1" dirty="0">
                <a:latin typeface="Avenir Next Demi Bold" charset="0"/>
                <a:ea typeface="Avenir Next Demi Bold" charset="0"/>
                <a:cs typeface="Avenir Next Demi Bold" charset="0"/>
              </a:rPr>
              <a:t>não condicioná-la aos atos </a:t>
            </a:r>
            <a:r>
              <a:rPr lang="pt-BR" b="1" dirty="0" smtClean="0">
                <a:latin typeface="Avenir Next Demi Bold" charset="0"/>
                <a:ea typeface="Avenir Next Demi Bold" charset="0"/>
                <a:cs typeface="Avenir Next Demi Bold" charset="0"/>
              </a:rPr>
              <a:t>de terceiros</a:t>
            </a:r>
            <a:r>
              <a:rPr lang="pt-BR" dirty="0" smtClean="0"/>
              <a:t>. Cada </a:t>
            </a:r>
            <a:r>
              <a:rPr lang="pt-BR" dirty="0"/>
              <a:t>um age de um modo, conduzido por sua personalidade e por seu lastro espiritual </a:t>
            </a:r>
            <a:r>
              <a:rPr lang="pt-BR" dirty="0" smtClean="0"/>
              <a:t>de séculos</a:t>
            </a:r>
            <a:r>
              <a:rPr lang="pt-BR" dirty="0"/>
              <a:t>, o que significa que as atitudes de um não devem servir de base absoluta à </a:t>
            </a:r>
            <a:r>
              <a:rPr lang="pt-BR" dirty="0" smtClean="0"/>
              <a:t>felicidade do </a:t>
            </a:r>
            <a:r>
              <a:rPr lang="pt-BR" dirty="0"/>
              <a:t>outro</a:t>
            </a:r>
            <a:r>
              <a:rPr lang="pt-BR" dirty="0" smtClean="0"/>
              <a:t>.</a:t>
            </a:r>
            <a:r>
              <a:rPr lang="pt-BR" dirty="0" smtClean="0"/>
              <a:t>”</a:t>
            </a:r>
          </a:p>
          <a:p>
            <a:pPr lvl="4"/>
            <a:r>
              <a:rPr lang="pt-BR" dirty="0"/>
              <a:t>(</a:t>
            </a:r>
            <a:r>
              <a:rPr lang="pt-BR" dirty="0" err="1"/>
              <a:t>CAIRBAR</a:t>
            </a:r>
            <a:r>
              <a:rPr lang="pt-BR" dirty="0"/>
              <a:t> </a:t>
            </a:r>
            <a:r>
              <a:rPr lang="pt-BR" dirty="0" err="1"/>
              <a:t>SCHUTEL</a:t>
            </a:r>
            <a:r>
              <a:rPr lang="pt-BR" dirty="0"/>
              <a:t>. </a:t>
            </a:r>
            <a:r>
              <a:rPr lang="pt-BR" i="1" dirty="0"/>
              <a:t>Fundamentos da Reforma Íntima</a:t>
            </a:r>
            <a:r>
              <a:rPr lang="pt-BR" dirty="0"/>
              <a:t>, </a:t>
            </a:r>
            <a:r>
              <a:rPr lang="pt-BR" dirty="0" smtClean="0"/>
              <a:t>item 184.)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3302" y="4132688"/>
            <a:ext cx="5054728" cy="24487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51426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Jesus: </a:t>
            </a:r>
            <a:r>
              <a:rPr lang="pt-BR" dirty="0" smtClean="0"/>
              <a:t>único </a:t>
            </a:r>
            <a:r>
              <a:rPr lang="pt-BR" dirty="0" smtClean="0"/>
              <a:t>modelo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82134" y="1806222"/>
            <a:ext cx="5077472" cy="4775200"/>
          </a:xfrm>
        </p:spPr>
        <p:txBody>
          <a:bodyPr/>
          <a:lstStyle/>
          <a:p>
            <a:r>
              <a:rPr lang="pt-BR" i="1" dirty="0" smtClean="0"/>
              <a:t>Qual </a:t>
            </a:r>
            <a:r>
              <a:rPr lang="pt-BR" i="1" dirty="0"/>
              <a:t>o tipo mais perfeito que Deus tem oferecido ao homem, para lhe servir de guia e modelo? </a:t>
            </a:r>
            <a:endParaRPr lang="pt-BR" dirty="0"/>
          </a:p>
          <a:p>
            <a:pPr lvl="1"/>
            <a:r>
              <a:rPr lang="pt-BR" dirty="0"/>
              <a:t>“Jesus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Livro dos Espíritos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625.)</a:t>
            </a:r>
          </a:p>
          <a:p>
            <a:r>
              <a:rPr lang="pt-BR" dirty="0" smtClean="0"/>
              <a:t>“</a:t>
            </a:r>
            <a:r>
              <a:rPr lang="pt-BR" dirty="0" smtClean="0"/>
              <a:t>Jesus </a:t>
            </a:r>
            <a:r>
              <a:rPr lang="pt-BR" dirty="0"/>
              <a:t>segue à frente de nós. Se você deseja acertar, basta apenas segui-lo</a:t>
            </a:r>
            <a:r>
              <a:rPr lang="pt-BR" dirty="0" smtClean="0"/>
              <a:t>.</a:t>
            </a:r>
            <a:r>
              <a:rPr lang="pt-BR" dirty="0" smtClean="0"/>
              <a:t>”</a:t>
            </a:r>
            <a:endParaRPr lang="pt-BR" dirty="0"/>
          </a:p>
          <a:p>
            <a:pPr lvl="4"/>
            <a:r>
              <a:rPr lang="pt-BR" dirty="0"/>
              <a:t>(ANDRÉ LUIZ. </a:t>
            </a:r>
            <a:r>
              <a:rPr lang="pt-BR" i="1" dirty="0"/>
              <a:t>O Espírito da Verdade</a:t>
            </a:r>
            <a:r>
              <a:rPr lang="pt-BR" dirty="0"/>
              <a:t>, cap. </a:t>
            </a:r>
            <a:r>
              <a:rPr lang="pt-BR" dirty="0" smtClean="0"/>
              <a:t>40.)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0300" y="2193572"/>
            <a:ext cx="2628900" cy="4000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73226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Justi</a:t>
            </a:r>
            <a:r>
              <a:rPr lang="pt-BR" dirty="0" smtClean="0"/>
              <a:t>ça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“</a:t>
            </a:r>
            <a:r>
              <a:rPr lang="pt-BR" dirty="0" smtClean="0"/>
              <a:t>A </a:t>
            </a:r>
            <a:r>
              <a:rPr lang="pt-BR" dirty="0"/>
              <a:t>melhor definição de justiça, que comporta muitos conceitos, é ter cada um o que é seu. Assim, agir com justiça é dar a cada qual o que lhe pertence. É a absoluta imparcialidade na concessão, distribuição e manutenção de qualquer vantagem, bem ou interesse de toda espécie, ao ser humano.</a:t>
            </a:r>
          </a:p>
          <a:p>
            <a:r>
              <a:rPr lang="pt-BR" dirty="0" smtClean="0"/>
              <a:t>Impossível </a:t>
            </a:r>
            <a:r>
              <a:rPr lang="pt-BR" dirty="0"/>
              <a:t>ao homem agir com plena justiça, porque lhe faltam condições morais suficientes para ter total imparcialidade. </a:t>
            </a:r>
            <a:r>
              <a:rPr lang="pt-BR" dirty="0" smtClean="0"/>
              <a:t>[...]</a:t>
            </a:r>
            <a:r>
              <a:rPr lang="pt-BR" dirty="0" smtClean="0"/>
              <a:t>”</a:t>
            </a:r>
            <a:endParaRPr lang="pt-BR" dirty="0" smtClean="0"/>
          </a:p>
          <a:p>
            <a:pPr lvl="4"/>
            <a:r>
              <a:rPr lang="pt-BR" dirty="0" smtClean="0"/>
              <a:t>(</a:t>
            </a:r>
            <a:r>
              <a:rPr lang="pt-BR" dirty="0" err="1"/>
              <a:t>CAIRBAR</a:t>
            </a:r>
            <a:r>
              <a:rPr lang="pt-BR" dirty="0"/>
              <a:t> </a:t>
            </a:r>
            <a:r>
              <a:rPr lang="pt-BR" dirty="0" err="1"/>
              <a:t>SCHUTEL</a:t>
            </a:r>
            <a:r>
              <a:rPr lang="pt-BR" dirty="0"/>
              <a:t>. </a:t>
            </a:r>
            <a:r>
              <a:rPr lang="pt-BR" i="1" dirty="0"/>
              <a:t>Fundamentos da Reforma Íntima</a:t>
            </a:r>
            <a:r>
              <a:rPr lang="pt-BR" dirty="0"/>
              <a:t>, </a:t>
            </a:r>
            <a:r>
              <a:rPr lang="pt-BR" dirty="0" smtClean="0"/>
              <a:t>itens 373 </a:t>
            </a:r>
            <a:r>
              <a:rPr lang="pt-BR" dirty="0"/>
              <a:t>e</a:t>
            </a:r>
            <a:r>
              <a:rPr lang="pt-BR" dirty="0" smtClean="0"/>
              <a:t> 374.)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228906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Justi</a:t>
            </a:r>
            <a:r>
              <a:rPr lang="pt-BR" dirty="0" smtClean="0"/>
              <a:t>ça divina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“</a:t>
            </a:r>
            <a:r>
              <a:rPr lang="pt-BR" dirty="0" smtClean="0"/>
              <a:t>Enfim</a:t>
            </a:r>
            <a:r>
              <a:rPr lang="pt-BR" dirty="0"/>
              <a:t>, não é difícil perceber que somente Deus está apto a agir com Justiça Absoluta, entendida esta como a plenitude do dar a cada um o que é seu, sem erros, nem equívocos de qualquer espécie. [...]</a:t>
            </a:r>
          </a:p>
          <a:p>
            <a:r>
              <a:rPr lang="pt-BR" dirty="0" smtClean="0"/>
              <a:t>Crendo </a:t>
            </a:r>
            <a:r>
              <a:rPr lang="pt-BR" dirty="0"/>
              <a:t>nisso, o encarnado deve pacificar o seu âmago e encarar os fatos do cotidiano com naturalidade. Nada lhe acontece por acaso. Nenhum obstáculo chega à sua frente por engano. Tudo que o cerca em seu estágio na Crosta deve ser bem vivido, levando em conta que se trata de um processo para o seu aprendizado e evolução</a:t>
            </a:r>
            <a:r>
              <a:rPr lang="pt-BR" dirty="0" smtClean="0"/>
              <a:t>.</a:t>
            </a:r>
            <a:r>
              <a:rPr lang="pt-BR" dirty="0" smtClean="0"/>
              <a:t>”</a:t>
            </a:r>
            <a:endParaRPr lang="pt-BR" dirty="0" smtClean="0"/>
          </a:p>
          <a:p>
            <a:pPr lvl="4"/>
            <a:r>
              <a:rPr lang="pt-BR" dirty="0"/>
              <a:t>(</a:t>
            </a:r>
            <a:r>
              <a:rPr lang="pt-BR" dirty="0" err="1"/>
              <a:t>CAIRBAR</a:t>
            </a:r>
            <a:r>
              <a:rPr lang="pt-BR" dirty="0"/>
              <a:t> </a:t>
            </a:r>
            <a:r>
              <a:rPr lang="pt-BR" dirty="0" err="1"/>
              <a:t>SCHUTEL</a:t>
            </a:r>
            <a:r>
              <a:rPr lang="pt-BR" dirty="0"/>
              <a:t>. </a:t>
            </a:r>
            <a:r>
              <a:rPr lang="pt-BR" i="1" dirty="0"/>
              <a:t>Fundamentos da Reforma Íntima</a:t>
            </a:r>
            <a:r>
              <a:rPr lang="pt-BR" dirty="0"/>
              <a:t>, itens </a:t>
            </a:r>
            <a:r>
              <a:rPr lang="pt-BR" dirty="0" smtClean="0"/>
              <a:t>377 </a:t>
            </a:r>
            <a:r>
              <a:rPr lang="pt-BR" dirty="0"/>
              <a:t>e </a:t>
            </a:r>
            <a:r>
              <a:rPr lang="pt-BR" dirty="0" smtClean="0"/>
              <a:t>379.)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670221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Fen</a:t>
            </a:r>
            <a:r>
              <a:rPr lang="pt-BR" dirty="0" smtClean="0"/>
              <a:t>ômenos da vida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t-BR" dirty="0" smtClean="0"/>
              <a:t>“</a:t>
            </a:r>
            <a:r>
              <a:rPr lang="pt-BR" dirty="0" smtClean="0"/>
              <a:t>Diante </a:t>
            </a:r>
          </a:p>
          <a:p>
            <a:pPr lvl="1"/>
            <a:r>
              <a:rPr lang="pt-BR" dirty="0" smtClean="0"/>
              <a:t>dos </a:t>
            </a:r>
            <a:r>
              <a:rPr lang="pt-BR" dirty="0"/>
              <a:t>afetos que diminuíram de intensidade, </a:t>
            </a:r>
            <a:endParaRPr lang="pt-BR" dirty="0" smtClean="0"/>
          </a:p>
          <a:p>
            <a:pPr lvl="1"/>
            <a:r>
              <a:rPr lang="pt-BR" dirty="0" smtClean="0"/>
              <a:t>dos </a:t>
            </a:r>
            <a:r>
              <a:rPr lang="pt-BR" dirty="0"/>
              <a:t>comportamentos que se alteraram, </a:t>
            </a:r>
            <a:endParaRPr lang="pt-BR" dirty="0" smtClean="0"/>
          </a:p>
          <a:p>
            <a:pPr lvl="1"/>
            <a:r>
              <a:rPr lang="pt-BR" dirty="0" smtClean="0"/>
              <a:t>das </a:t>
            </a:r>
            <a:r>
              <a:rPr lang="pt-BR" dirty="0"/>
              <a:t>situações que sofreram mudanças, </a:t>
            </a:r>
            <a:endParaRPr lang="pt-BR" dirty="0" smtClean="0"/>
          </a:p>
          <a:p>
            <a:pPr lvl="1"/>
            <a:r>
              <a:rPr lang="pt-BR" dirty="0" smtClean="0"/>
              <a:t>dos </a:t>
            </a:r>
            <a:r>
              <a:rPr lang="pt-BR" dirty="0"/>
              <a:t>amigos que fizeram novas opções, </a:t>
            </a:r>
            <a:endParaRPr lang="pt-BR" dirty="0" smtClean="0"/>
          </a:p>
          <a:p>
            <a:pPr lvl="1"/>
            <a:r>
              <a:rPr lang="pt-BR" dirty="0" smtClean="0"/>
              <a:t>do </a:t>
            </a:r>
            <a:r>
              <a:rPr lang="pt-BR" dirty="0"/>
              <a:t>entusiasmo que arrefeceu ou passou para outra área, </a:t>
            </a:r>
            <a:endParaRPr lang="pt-BR" dirty="0" smtClean="0"/>
          </a:p>
          <a:p>
            <a:pPr lvl="1"/>
            <a:r>
              <a:rPr lang="pt-BR" dirty="0" smtClean="0"/>
              <a:t>dos </a:t>
            </a:r>
            <a:r>
              <a:rPr lang="pt-BR" dirty="0"/>
              <a:t>desafios novos, </a:t>
            </a:r>
            <a:endParaRPr lang="pt-BR" dirty="0" smtClean="0"/>
          </a:p>
          <a:p>
            <a:r>
              <a:rPr lang="pt-BR" dirty="0" smtClean="0"/>
              <a:t>não </a:t>
            </a:r>
            <a:r>
              <a:rPr lang="pt-BR" dirty="0"/>
              <a:t>te insurjas pela depressão ou violência. São fenômenos, estes, de mudança que a vida impõe. Aceita-os com calma e em paz, continuando com os ideais nobres e evoluindo sempre, sem retentivas com a retaguarda nem ansiedades em relação ao futuro</a:t>
            </a:r>
            <a:r>
              <a:rPr lang="pt-BR" dirty="0" smtClean="0"/>
              <a:t>.</a:t>
            </a:r>
            <a:r>
              <a:rPr lang="pt-BR" dirty="0" smtClean="0"/>
              <a:t>”</a:t>
            </a:r>
          </a:p>
          <a:p>
            <a:pPr lvl="4"/>
            <a:r>
              <a:rPr lang="pt-BR" dirty="0" smtClean="0"/>
              <a:t>(JOANNA DE </a:t>
            </a:r>
            <a:r>
              <a:rPr lang="pt-BR" dirty="0" err="1" smtClean="0"/>
              <a:t>ÂNGELIS</a:t>
            </a:r>
            <a:r>
              <a:rPr lang="pt-BR" dirty="0" smtClean="0"/>
              <a:t>. </a:t>
            </a:r>
            <a:r>
              <a:rPr lang="pt-BR" i="1" dirty="0"/>
              <a:t>Momentos de Saúde</a:t>
            </a:r>
            <a:r>
              <a:rPr lang="pt-BR" dirty="0"/>
              <a:t>, </a:t>
            </a:r>
            <a:r>
              <a:rPr lang="pt-BR" dirty="0"/>
              <a:t>cap. 3</a:t>
            </a:r>
            <a:r>
              <a:rPr lang="pt-BR" dirty="0" smtClean="0"/>
              <a:t>.)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045699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Tenha sempre em mente...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“</a:t>
            </a:r>
            <a:r>
              <a:rPr lang="pt-BR" dirty="0" smtClean="0"/>
              <a:t>A </a:t>
            </a:r>
            <a:r>
              <a:rPr lang="pt-BR" dirty="0"/>
              <a:t>presença divina </a:t>
            </a:r>
            <a:r>
              <a:rPr lang="pt-BR" dirty="0" smtClean="0"/>
              <a:t>apoia-me </a:t>
            </a:r>
            <a:r>
              <a:rPr lang="pt-BR" dirty="0"/>
              <a:t>nos processos de crescimento e renovação.</a:t>
            </a:r>
          </a:p>
          <a:p>
            <a:r>
              <a:rPr lang="pt-BR" dirty="0" smtClean="0"/>
              <a:t>Cada </a:t>
            </a:r>
            <a:r>
              <a:rPr lang="pt-BR" dirty="0"/>
              <a:t>momento constitui-me oportunidade nova para avançar ou corrigir erros.</a:t>
            </a:r>
          </a:p>
          <a:p>
            <a:r>
              <a:rPr lang="pt-BR" dirty="0" smtClean="0"/>
              <a:t>As </a:t>
            </a:r>
            <a:r>
              <a:rPr lang="pt-BR" dirty="0"/>
              <a:t>transformações que a vida opera são fases de desenvolvimento.</a:t>
            </a:r>
          </a:p>
          <a:p>
            <a:r>
              <a:rPr lang="pt-BR" dirty="0" smtClean="0"/>
              <a:t>A </a:t>
            </a:r>
            <a:r>
              <a:rPr lang="pt-BR" dirty="0"/>
              <a:t>poda renova; a dor desperta; a provação educa; a alteração de comportamento propõe esforço.</a:t>
            </a:r>
          </a:p>
          <a:p>
            <a:r>
              <a:rPr lang="pt-BR" dirty="0" smtClean="0"/>
              <a:t>Estou </a:t>
            </a:r>
            <a:r>
              <a:rPr lang="pt-BR" dirty="0"/>
              <a:t>fadado à felicidade, que lograrei mediante renovação e luta, pois que sou filho de Deus</a:t>
            </a:r>
            <a:r>
              <a:rPr lang="pt-BR" dirty="0" smtClean="0"/>
              <a:t>.</a:t>
            </a:r>
            <a:r>
              <a:rPr lang="pt-BR" dirty="0" smtClean="0"/>
              <a:t>”</a:t>
            </a:r>
            <a:endParaRPr lang="pt-BR" dirty="0" smtClean="0"/>
          </a:p>
          <a:p>
            <a:pPr lvl="4"/>
            <a:r>
              <a:rPr lang="pt-BR" dirty="0" smtClean="0"/>
              <a:t>(</a:t>
            </a:r>
            <a:r>
              <a:rPr lang="pt-BR" dirty="0"/>
              <a:t>JOANNA DE </a:t>
            </a:r>
            <a:r>
              <a:rPr lang="pt-BR" dirty="0" err="1"/>
              <a:t>ÂNGELIS</a:t>
            </a:r>
            <a:r>
              <a:rPr lang="pt-BR" dirty="0"/>
              <a:t>. </a:t>
            </a:r>
            <a:r>
              <a:rPr lang="pt-BR" i="1" dirty="0"/>
              <a:t>Momentos de Saúde</a:t>
            </a:r>
            <a:r>
              <a:rPr lang="pt-BR" dirty="0"/>
              <a:t>, </a:t>
            </a:r>
            <a:r>
              <a:rPr lang="pt-BR" dirty="0" smtClean="0"/>
              <a:t>cap. 3.)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534688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axe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Paralaxe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ax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1A9F9826-882C-40B9-8F38-5A3B8CFD196D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Parallax</Template>
  <TotalTime>1523</TotalTime>
  <Words>1390</Words>
  <Application>Microsoft Macintosh PowerPoint</Application>
  <PresentationFormat>Apresentação na tela (4:3)</PresentationFormat>
  <Paragraphs>80</Paragraphs>
  <Slides>13</Slides>
  <Notes>9</Notes>
  <HiddenSlides>1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20" baseType="lpstr">
      <vt:lpstr>Avenir Next</vt:lpstr>
      <vt:lpstr>Avenir Next Demi Bold</vt:lpstr>
      <vt:lpstr>Calibri</vt:lpstr>
      <vt:lpstr>Corbel</vt:lpstr>
      <vt:lpstr>Master Of Break</vt:lpstr>
      <vt:lpstr>Arial</vt:lpstr>
      <vt:lpstr>Paralaxe</vt:lpstr>
      <vt:lpstr>Evolução do espírito</vt:lpstr>
      <vt:lpstr>Perfeição</vt:lpstr>
      <vt:lpstr>Perfeição relativa</vt:lpstr>
      <vt:lpstr>Reencarnação</vt:lpstr>
      <vt:lpstr>O que nos ajuda a evoluir?</vt:lpstr>
      <vt:lpstr>Reforma íntima e reencarnação</vt:lpstr>
      <vt:lpstr>Felicidade</vt:lpstr>
      <vt:lpstr>Busca da felicidade</vt:lpstr>
      <vt:lpstr>Jesus: único modelo</vt:lpstr>
      <vt:lpstr>Justiça</vt:lpstr>
      <vt:lpstr>Justiça divina</vt:lpstr>
      <vt:lpstr>Fenômenos da vida</vt:lpstr>
      <vt:lpstr>Tenha sempre em mente...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Evolução do espírito</dc:title>
  <dc:creator>Adriano Alves</dc:creator>
  <cp:lastModifiedBy>Adriano Alves</cp:lastModifiedBy>
  <cp:revision>50</cp:revision>
  <dcterms:created xsi:type="dcterms:W3CDTF">2016-10-04T02:25:17Z</dcterms:created>
  <dcterms:modified xsi:type="dcterms:W3CDTF">2016-10-05T03:49:11Z</dcterms:modified>
</cp:coreProperties>
</file>