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6" orient="horz" pos="4156" userDrawn="1">
          <p15:clr>
            <a:srgbClr val="A4A3A4"/>
          </p15:clr>
        </p15:guide>
        <p15:guide id="14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2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69" autoAdjust="0"/>
    <p:restoredTop sz="79739" autoAdjust="0"/>
  </p:normalViewPr>
  <p:slideViewPr>
    <p:cSldViewPr showGuides="1">
      <p:cViewPr varScale="1">
        <p:scale>
          <a:sx n="95" d="100"/>
          <a:sy n="95" d="100"/>
        </p:scale>
        <p:origin x="1696" y="184"/>
      </p:cViewPr>
      <p:guideLst>
        <p:guide orient="horz" pos="1026"/>
        <p:guide orient="horz" pos="415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200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tags" Target="tags/tag1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C69C6-EE0B-4D8B-9C71-C36EFED094F2}" type="datetimeFigureOut">
              <a:rPr lang="pt-BR" smtClean="0"/>
              <a:t>30/10/16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DD202-58A1-4ABD-B068-DFFCA0C44EAC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421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pt-BR" smtClean="0"/>
              <a:t>30/10/16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</a:t>
            </a:r>
            <a:r>
              <a:rPr lang="pt-BR" baseline="0" dirty="0" smtClean="0"/>
              <a:t> homem, para seu aperfeiçoamento moral, necessita de conviver em sociedade. Nenhuma pessoa detém todo saber e, por isso, na convivência social, cada pessoa exerce duplo papel: ora é aquele que ensina, ora é aquele que aprende.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6858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aseline="0" dirty="0" smtClean="0"/>
              <a:t>É na convivência com o outro que aprendemos a ser tolerantes, a ter paciência,  a exercitar o perdão. Ao se isolar, o homem perde a oportunidade do aprendizado com o outro e  acaba por não se dar conta sobre a necessidade de revisão da própria conduta.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5552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Entendendo</a:t>
            </a:r>
            <a:r>
              <a:rPr lang="pt-BR" baseline="0" dirty="0" smtClean="0"/>
              <a:t> que o egoísmo é o pior vício moral do homem, q</a:t>
            </a:r>
            <a:r>
              <a:rPr lang="pt-BR" dirty="0" smtClean="0"/>
              <a:t>uando este se isola, piora sua própria condição. </a:t>
            </a:r>
            <a:r>
              <a:rPr lang="pt-BR" baseline="0" dirty="0" smtClean="0"/>
              <a:t> Acontece aí um duplo egoísmo. Primeiro porque não ajuda a ninguém, nada ensina, nada compartilha. Segundo, porque fica cada vez mais ensimesmado, reforçando em si atitudes egoísticas.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8010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homem é um ser socia</a:t>
            </a:r>
            <a:r>
              <a:rPr lang="pt-BR" baseline="0" dirty="0" smtClean="0"/>
              <a:t>l e várias de suas aptidões são desenvolvidas no contato com o outro.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Somos sociais não somente porque dependemos uns dos outros para viver, mas porque os outros influenciam na maneira como convivemos, como pensamos sobre nós mesmos e como agiremos em sociedade.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0320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dirty="0" smtClean="0"/>
              <a:t>Observa-se é que o homem é um ser gregário, isto é, necessita da sociedade para viver. O seu primeiro núcleo social é a família e aos poucos estende suas relações para fora do seu círculo doméstico. À medida em que se desenvolve, o homem exercita se relações interpessoais influenciando outros e se permitindo influenciar. </a:t>
            </a:r>
            <a:r>
              <a:rPr lang="pt-BR" dirty="0" smtClean="0"/>
              <a:t>Da convivência</a:t>
            </a:r>
            <a:r>
              <a:rPr lang="pt-BR" baseline="0" dirty="0" smtClean="0"/>
              <a:t> social, o homem desenvolve suas aptidões, cria cultura, arte, ciência, tecnologia e religião. 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C5BB4-EEBB-F54C-8F74-FDCAE51055C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201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Para bem convivermos em sociedade, o homem necessita</a:t>
            </a:r>
            <a:r>
              <a:rPr lang="pt-BR" baseline="0" dirty="0" smtClean="0"/>
              <a:t> de seguir algumas regras e a maior de todas elas foi explicitada por Jesus em seu Evangelho, conforme a redação do </a:t>
            </a:r>
            <a:r>
              <a:rPr lang="pt-BR" i="1" baseline="0" dirty="0" smtClean="0"/>
              <a:t>slide </a:t>
            </a:r>
            <a:r>
              <a:rPr lang="pt-BR" i="0" baseline="0" dirty="0" smtClean="0"/>
              <a:t> acima. </a:t>
            </a:r>
            <a:r>
              <a:rPr lang="pt-BR" sz="1200" i="0" baseline="0" dirty="0" smtClean="0"/>
              <a:t>Kardec em O Livro dos Espíritos, pergunta 877, obtém como esclarecimento dos espíritos superiores que: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i="0" baseline="0" dirty="0" smtClean="0"/>
          </a:p>
          <a:p>
            <a:r>
              <a:rPr lang="pt-BR" sz="1200" b="0" i="0" baseline="0" dirty="0" smtClean="0"/>
              <a:t>“</a:t>
            </a:r>
            <a:r>
              <a:rPr lang="pt-BR" b="0" dirty="0" smtClean="0"/>
              <a:t>Da necessidade</a:t>
            </a:r>
            <a:r>
              <a:rPr lang="pt-BR" b="0" baseline="0" dirty="0" smtClean="0"/>
              <a:t> que o homem tem de viver em sociedade</a:t>
            </a:r>
            <a:r>
              <a:rPr lang="pt-BR" b="0" dirty="0" smtClean="0"/>
              <a:t>, nascem-lhe obrigações especiais. E, a primeira de todas é a de respeitar os direitos de seus semelhante. Aquele que respeitar esses direitos procederá sempre com justiça.” </a:t>
            </a:r>
          </a:p>
          <a:p>
            <a:endParaRPr lang="pt-BR" b="0" dirty="0" smtClean="0"/>
          </a:p>
          <a:p>
            <a:r>
              <a:rPr lang="pt-BR" b="0" dirty="0" smtClean="0"/>
              <a:t>Pela falta</a:t>
            </a:r>
            <a:r>
              <a:rPr lang="pt-BR" b="0" baseline="0" dirty="0" smtClean="0"/>
              <a:t> de respeito de uns para com os outros, os espíritos superiores, ainda na resposta  da questão 877, dizem: </a:t>
            </a:r>
          </a:p>
          <a:p>
            <a:endParaRPr lang="pt-BR" b="0" dirty="0" smtClean="0"/>
          </a:p>
          <a:p>
            <a:r>
              <a:rPr lang="pt-BR" b="0" dirty="0" smtClean="0"/>
              <a:t>“Em o vosso mundo, porque a maioria dos homens não pratica a lei de justiça, cada um usa de represálias. Essa a causa da perturbação e da confusão em que vivem as sociedades humanas. A vida social outorga direitos e impões deveres recíprocos.”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i="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i="1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i="1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0072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 isso é preciso saber conviver em paz em sociedade.</a:t>
            </a:r>
            <a:r>
              <a:rPr lang="pt-BR" baseline="0" dirty="0" smtClean="0"/>
              <a:t> Respeitar o semelhante é uma condição </a:t>
            </a:r>
            <a:r>
              <a:rPr lang="pt-BR" i="1" baseline="0" dirty="0" err="1" smtClean="0"/>
              <a:t>sine</a:t>
            </a:r>
            <a:r>
              <a:rPr lang="pt-BR" i="1" baseline="0" dirty="0" smtClean="0"/>
              <a:t> </a:t>
            </a:r>
            <a:r>
              <a:rPr lang="pt-BR" i="1" baseline="0" dirty="0" err="1" smtClean="0"/>
              <a:t>qua</a:t>
            </a:r>
            <a:r>
              <a:rPr lang="pt-BR" i="1" baseline="0" dirty="0" smtClean="0"/>
              <a:t> non </a:t>
            </a:r>
            <a:r>
              <a:rPr lang="pt-BR" i="0" baseline="0" dirty="0" smtClean="0"/>
              <a:t>para uma convivência pacífica. Devemos sempre nos lembrar da máxima que nos diz que o direito de cada um acaba onde começa o </a:t>
            </a:r>
            <a:r>
              <a:rPr lang="pt-BR" dirty="0" smtClean="0"/>
              <a:t>direito </a:t>
            </a:r>
            <a:r>
              <a:rPr lang="pt-BR" b="0" dirty="0" smtClean="0"/>
              <a:t>do outro.</a:t>
            </a:r>
            <a:endParaRPr lang="pt-BR" i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8350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Como</a:t>
            </a:r>
            <a:r>
              <a:rPr lang="pt-BR" baseline="0" dirty="0" smtClean="0"/>
              <a:t>, então, bem conviver? Exercitando a fraternidade. Segundo Emmanuel, no livro O Consolador, pergunta 350, “</a:t>
            </a:r>
            <a:r>
              <a:rPr lang="pt-BR" dirty="0" smtClean="0"/>
              <a:t>A </a:t>
            </a:r>
            <a:r>
              <a:rPr lang="pt-BR" b="1" dirty="0" smtClean="0"/>
              <a:t>fraternidade</a:t>
            </a:r>
            <a:r>
              <a:rPr lang="pt-BR" dirty="0" smtClean="0"/>
              <a:t> não pode manifestar-se sem a abnegação. É cooperação sincera e legítima, em todos os trabalho da vida, e, em toda cooperação verdadeira, o personalismo não pode subsistir, salientando-se que quem coopera cede sempre alguma coisa de si mesmo, dando o testemunho de </a:t>
            </a:r>
            <a:r>
              <a:rPr lang="pt-BR" b="0" dirty="0" smtClean="0"/>
              <a:t>abnegação, sem a qual a fraternidade não se manifestaria no mundo, de modo algum</a:t>
            </a:r>
            <a:r>
              <a:rPr lang="pt-BR" dirty="0" smtClean="0"/>
              <a:t>.”</a:t>
            </a:r>
          </a:p>
          <a:p>
            <a:endParaRPr lang="pt-BR" dirty="0" smtClean="0"/>
          </a:p>
          <a:p>
            <a:r>
              <a:rPr lang="pt-BR" dirty="0" smtClean="0"/>
              <a:t>Não</a:t>
            </a:r>
            <a:r>
              <a:rPr lang="pt-BR" baseline="0" dirty="0" smtClean="0"/>
              <a:t> julgar ou condenar alguém, ser indulgente para com as faltas alheias é uma forma de praticar a fraternidade legítima.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0573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Como</a:t>
            </a:r>
            <a:r>
              <a:rPr lang="pt-BR" baseline="0" dirty="0" smtClean="0"/>
              <a:t>, então, bem conviver? Exercitando a fraternidade. Segundo Emmanuel, no livro O Consolador, pergunta 350, “</a:t>
            </a:r>
            <a:r>
              <a:rPr lang="pt-BR" dirty="0" smtClean="0"/>
              <a:t>A </a:t>
            </a:r>
            <a:r>
              <a:rPr lang="pt-BR" b="1" dirty="0" smtClean="0"/>
              <a:t>fraternidade</a:t>
            </a:r>
            <a:r>
              <a:rPr lang="pt-BR" dirty="0" smtClean="0"/>
              <a:t> não pode manifestar-se sem a abnegação. É cooperação sincera e legítima, em todos os trabalho da vida, e, em toda cooperação verdadeira, o personalismo não pode subsistir, salientando-se que quem coopera cede sempre alguma coisa de si mesmo, dando o testemunho de </a:t>
            </a:r>
            <a:r>
              <a:rPr lang="pt-BR" b="0" dirty="0" smtClean="0"/>
              <a:t>abnegação, sem a qual a fraternidade não se manifestaria no mundo, de modo algum</a:t>
            </a:r>
            <a:r>
              <a:rPr lang="pt-BR" dirty="0" smtClean="0"/>
              <a:t>.”</a:t>
            </a:r>
          </a:p>
          <a:p>
            <a:endParaRPr lang="pt-BR" dirty="0" smtClean="0"/>
          </a:p>
          <a:p>
            <a:r>
              <a:rPr lang="pt-BR" dirty="0" smtClean="0"/>
              <a:t>Não</a:t>
            </a:r>
            <a:r>
              <a:rPr lang="pt-BR" baseline="0" dirty="0" smtClean="0"/>
              <a:t> julgar ou condenar alguém, ser indulgente para com as faltas alheias é uma forma de praticar a fraternidade legítima.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3881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Coloquemo-nos no lugar do outro: será que estaríamos isentos de cometer a falta</a:t>
            </a:r>
            <a:r>
              <a:rPr lang="pt-BR" baseline="0" dirty="0" smtClean="0"/>
              <a:t> que notamos no irmão? Devemos, portanto, praticar a indulgência e o perdão das ofensas. Observar que quando abordamos o irmão em falta diretamente, já não incorremos em maledicência (pois não falamos do assunto em sua ausência, “pelas costas”), entretanto não podemos jamais esquecer de agir com caridade.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579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Cada pessoa deve entender que</a:t>
            </a:r>
            <a:r>
              <a:rPr lang="pt-BR" baseline="0" dirty="0" smtClean="0"/>
              <a:t> sua felicidade se dá na medida em que o outro também estiver bem.  Bezerra de Menezes, no livro Doutrina e Vida, asseverava: “</a:t>
            </a:r>
            <a:r>
              <a:rPr lang="pt-BR" dirty="0" smtClean="0"/>
              <a:t>Quem desejar a </a:t>
            </a:r>
            <a:r>
              <a:rPr lang="pt-BR" b="0" dirty="0" smtClean="0"/>
              <a:t>verdadeira felicidade , há de improvisar a felicidade </a:t>
            </a:r>
            <a:r>
              <a:rPr lang="pt-BR" dirty="0" smtClean="0"/>
              <a:t>dos outros.” Isso porque vivemos em uma interdependência, como uma grande família universal.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9527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À medida que o homem conhece a si mesmo e consegue melhor compreender o porquê</a:t>
            </a:r>
            <a:r>
              <a:rPr lang="pt-BR" baseline="0" dirty="0" smtClean="0"/>
              <a:t> de sua existência, passa a ser mais tolerante consigo mesmo e com os demais ao seu redor. Conhecer a si mesmo, é condição imprescindível para todos aqueles que querem vivem bem na Terra.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8715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 fim, devemos sempre nos lembrar que “Como nos tempos mais recuados das civilizações mortas, temos de reafirmar que a maior necessidade da criatura humana ainda é a do </a:t>
            </a:r>
            <a:r>
              <a:rPr lang="pt-BR" b="1" dirty="0" smtClean="0"/>
              <a:t>conhecimento de si mesma</a:t>
            </a:r>
            <a:r>
              <a:rPr lang="pt-BR" dirty="0" smtClean="0"/>
              <a:t>.” </a:t>
            </a:r>
            <a:r>
              <a:rPr lang="pt-BR" b="0" dirty="0" smtClean="0"/>
              <a:t>(Emmanuel,</a:t>
            </a:r>
            <a:r>
              <a:rPr lang="pt-BR" b="0" baseline="0" dirty="0" smtClean="0"/>
              <a:t> </a:t>
            </a:r>
            <a:r>
              <a:rPr lang="pt-BR" b="0" i="1" baseline="0" dirty="0" smtClean="0"/>
              <a:t>O Consolador, </a:t>
            </a:r>
            <a:r>
              <a:rPr lang="pt-BR" b="0" i="0" baseline="0" dirty="0" smtClean="0"/>
              <a:t>pergunta 232)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C5BB4-EEBB-F54C-8F74-FDCAE51055C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9667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862"/>
          <a:stretch/>
        </p:blipFill>
        <p:spPr>
          <a:xfrm>
            <a:off x="0" y="0"/>
            <a:ext cx="4926056" cy="685800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4583066" y="0"/>
            <a:ext cx="342990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436096" y="692696"/>
            <a:ext cx="3429894" cy="3733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436098" y="4436925"/>
            <a:ext cx="3429892" cy="83502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1680" y="381000"/>
            <a:ext cx="7200800" cy="12192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91680" y="1828800"/>
            <a:ext cx="7200800" cy="4768552"/>
          </a:xfrm>
        </p:spPr>
        <p:txBody>
          <a:bodyPr/>
          <a:lstStyle>
            <a:lvl1pPr marL="223838" indent="-223838" algn="just">
              <a:lnSpc>
                <a:spcPct val="100000"/>
              </a:lnSpc>
              <a:spcBef>
                <a:spcPts val="900"/>
              </a:spcBef>
              <a:buClr>
                <a:schemeClr val="tx2"/>
              </a:buClr>
              <a:buFont typeface="AppleSymbols" charset="0"/>
              <a:buChar char="␥"/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defRPr/>
            </a:lvl3pPr>
            <a:lvl4pPr algn="just">
              <a:lnSpc>
                <a:spcPct val="100000"/>
              </a:lnSpc>
              <a:spcBef>
                <a:spcPts val="400"/>
              </a:spcBef>
              <a:defRPr/>
            </a:lvl4pPr>
            <a:lvl5pPr marL="1600200" indent="0" algn="r">
              <a:lnSpc>
                <a:spcPct val="100000"/>
              </a:lnSpc>
              <a:spcAft>
                <a:spcPts val="1200"/>
              </a:spcAft>
              <a:buNone/>
              <a:tabLst/>
              <a:defRPr sz="1400">
                <a:solidFill>
                  <a:schemeClr val="tx2"/>
                </a:solidFill>
              </a:defRPr>
            </a:lvl5pPr>
            <a:lvl6pPr>
              <a:defRPr/>
            </a:lvl6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085" y="1616075"/>
            <a:ext cx="5487828" cy="2727325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28086" y="4495801"/>
            <a:ext cx="5487828" cy="1673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pt-BR" smtClean="0"/>
              <a:t>30/10/16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485095" y="6400800"/>
            <a:ext cx="4467289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5097" y="381000"/>
            <a:ext cx="6859786" cy="12192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85097" y="1828800"/>
            <a:ext cx="3315563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29321" y="1828800"/>
            <a:ext cx="3315563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pt-BR" smtClean="0"/>
              <a:t>30/10/16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485095" y="6400800"/>
            <a:ext cx="4467289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3904" y="381000"/>
            <a:ext cx="6859788" cy="12192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83903" y="1828800"/>
            <a:ext cx="3313277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83903" y="2743200"/>
            <a:ext cx="3313277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0414" y="1828800"/>
            <a:ext cx="3313277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0414" y="2743200"/>
            <a:ext cx="3313277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pt-BR" smtClean="0"/>
              <a:t>30/10/16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1485095" y="6400800"/>
            <a:ext cx="4467289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pt-BR" smtClean="0"/>
              <a:t>30/10/16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1485095" y="6400800"/>
            <a:ext cx="4467289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Large ocean wave (semitransparent)" title="Ocean Wav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7"/>
            <a:ext cx="9143999" cy="6857887"/>
          </a:xfrm>
          <a:prstGeom prst="rect">
            <a:avLst/>
          </a:prstGeom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pt-BR" smtClean="0"/>
              <a:t>30/10/16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1485095" y="6400800"/>
            <a:ext cx="4467289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5096" y="588964"/>
            <a:ext cx="2743915" cy="28400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1" y="588964"/>
            <a:ext cx="4115872" cy="558006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85096" y="3581400"/>
            <a:ext cx="2743915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pt-BR" smtClean="0"/>
              <a:t>30/10/16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485095" y="6400800"/>
            <a:ext cx="4467289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4572036" y="588963"/>
            <a:ext cx="4115836" cy="5580062"/>
          </a:xfrm>
          <a:prstGeom prst="rect">
            <a:avLst/>
          </a:prstGeom>
          <a:solidFill>
            <a:srgbClr val="1B5D7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731853" y="805658"/>
            <a:ext cx="3796203" cy="5146672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5096" y="588963"/>
            <a:ext cx="2743915" cy="28400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85096" y="3581400"/>
            <a:ext cx="2743915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pt-BR" smtClean="0"/>
              <a:pPr/>
              <a:t>30/10/16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485095" y="6400800"/>
            <a:ext cx="4467289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pt-BR" smtClean="0"/>
              <a:pPr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pt-BR" smtClean="0"/>
              <a:t>30/10/16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485095" y="6400800"/>
            <a:ext cx="4467289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595" y="609600"/>
            <a:ext cx="1486288" cy="56388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42107" y="609600"/>
            <a:ext cx="5544993" cy="56388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pt-BR" smtClean="0"/>
              <a:t>30/10/16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485095" y="6400800"/>
            <a:ext cx="4467289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497330" cy="6858000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1259632" y="0"/>
            <a:ext cx="237698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91680" y="381000"/>
            <a:ext cx="6653203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91680" y="1828800"/>
            <a:ext cx="6653203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172616" y="6400800"/>
            <a:ext cx="116179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pt-BR" smtClean="0"/>
              <a:pPr/>
              <a:t>30/10/16</a:t>
            </a:fld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544573" y="6400800"/>
            <a:ext cx="80031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pt-BR" smtClean="0"/>
              <a:pPr/>
              <a:t>‹n.º›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Relações humanas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mtClean="0"/>
              <a:t>Reforma Íntima</a:t>
            </a:r>
            <a:endParaRPr lang="pt-BR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436096" y="5949280"/>
            <a:ext cx="3429892" cy="646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SzPct val="80000"/>
              <a:buFont typeface="Arial" pitchFamily="34" charset="0"/>
              <a:buNone/>
              <a:defRPr sz="20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smtClean="0">
                <a:solidFill>
                  <a:schemeClr val="tx2">
                    <a:lumMod val="50000"/>
                  </a:schemeClr>
                </a:solidFill>
              </a:rPr>
              <a:t>Grupo Espírita </a:t>
            </a:r>
            <a:r>
              <a:rPr lang="pt-BR" sz="1200" dirty="0" err="1" smtClean="0">
                <a:solidFill>
                  <a:schemeClr val="tx2">
                    <a:lumMod val="50000"/>
                  </a:schemeClr>
                </a:solidFill>
              </a:rPr>
              <a:t>Guillon</a:t>
            </a:r>
            <a:r>
              <a:rPr lang="pt-BR" sz="1200" dirty="0" smtClean="0">
                <a:solidFill>
                  <a:schemeClr val="tx2">
                    <a:lumMod val="50000"/>
                  </a:schemeClr>
                </a:solidFill>
              </a:rPr>
              <a:t> Ribeiro</a:t>
            </a:r>
          </a:p>
          <a:p>
            <a:r>
              <a:rPr lang="pt-BR" sz="1200" dirty="0" smtClean="0">
                <a:solidFill>
                  <a:schemeClr val="tx2">
                    <a:lumMod val="50000"/>
                  </a:schemeClr>
                </a:solidFill>
              </a:rPr>
              <a:t>Escola de Evangelização de Pacientes</a:t>
            </a:r>
            <a:endParaRPr lang="pt-BR" sz="1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7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Necessidade da vida social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91680" y="1828800"/>
            <a:ext cx="7200800" cy="2464296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“Homem nenhum possui faculdades completas. Mediante a união social é que elas umas às outras se completam, para lhe assegurarem o bem-estar e o progresso. Por isso é que, precisando uns dos outros, os homens foram feitos para viver em sociedade e não insulados.”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768.)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6387" y="4441322"/>
            <a:ext cx="3531385" cy="21408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742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Por que o homem deve viver em sociedade?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“O homem tem que progredir. Insulado, não lhe é isso possível, por não dispor de todas as faculdades. Falta-lhe o contato com os outros homens. No insulamento, ele se embrutece e estiola.”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768.)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00" y="4437113"/>
            <a:ext cx="3895760" cy="2072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83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Que se deve pensar dos que vivem em absoluta reclusão, fugindo ao pernicioso contato do mundo?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91680" y="2708920"/>
            <a:ext cx="7200800" cy="3888432"/>
          </a:xfrm>
        </p:spPr>
        <p:txBody>
          <a:bodyPr/>
          <a:lstStyle/>
          <a:p>
            <a:r>
              <a:rPr lang="pt-BR" dirty="0" smtClean="0"/>
              <a:t>“Duplo egoísmo.”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770.)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9832" y="3993138"/>
            <a:ext cx="4464496" cy="2604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494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vida social proporciona evolução do ser humano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828800"/>
            <a:ext cx="7200800" cy="2680320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“Entre as conquistas preciosas do processo de evolução do ser, que abandona o primarismo e alcança os patamares da razão, destacam-se a vida social, o relacionamento com as demais criaturas, que o capacitam ao desenvolvimento das aptidões que lhe estão adormecidas.”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Desperte e Seja Feliz</a:t>
            </a:r>
            <a:r>
              <a:rPr lang="pt-BR" dirty="0" smtClean="0"/>
              <a:t>, cap. 11.)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611" y="4794784"/>
            <a:ext cx="3104937" cy="1802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692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Desenvolvendo aptidões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8024" y="1828800"/>
            <a:ext cx="4104456" cy="4768552"/>
          </a:xfrm>
        </p:spPr>
        <p:txBody>
          <a:bodyPr/>
          <a:lstStyle/>
          <a:p>
            <a:r>
              <a:rPr lang="pt-BR" dirty="0" smtClean="0"/>
              <a:t>“A convivência social trabalha os sentimentos humanos, estimulando as aptidões para a arte, a cultura. ação tecnológica, a ciência e a religião.”</a:t>
            </a:r>
          </a:p>
          <a:p>
            <a:pPr marL="1255713"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Desperte e Seja Feliz</a:t>
            </a:r>
            <a:r>
              <a:rPr lang="pt-BR" dirty="0" smtClean="0"/>
              <a:t>, cap. 11.)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1680" y="1916832"/>
            <a:ext cx="2736304" cy="2832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1650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Lei maior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i="1" dirty="0" smtClean="0"/>
              <a:t>“Os fariseus, tendo sabido que ele tapara a boca aos saduceus, reuniram-se; e um deles, que era doutor da lei, para o tentar, propôs-lhe esta questão: – “Mestre, qual o mandamento maior da lei?” – Jesus respondeu: “Amarás o Senhor teu Deus de todo o teu coração, de toda a tua alma e de todo o teu espírito; este o maior e o primeiro mandamento. E aqui tendes o segundo, semelhante a esse: Amarás o teu próximo, como a ti mesmo. – Toda a lei e os profetas se acham contidos nesses dois mandamentos.”</a:t>
            </a:r>
          </a:p>
          <a:p>
            <a:pPr lvl="4"/>
            <a:r>
              <a:rPr lang="pt-BR" dirty="0" smtClean="0"/>
              <a:t>(S. MATEUS, 22:34 a 40.)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033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regra áurea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4005064"/>
            <a:ext cx="7200800" cy="2592288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“Viver o Cristo é também conviver com o próximo, aceitando-o conforme suas imperfeições, sem </a:t>
            </a:r>
            <a:r>
              <a:rPr lang="pt-BR" dirty="0" err="1" smtClean="0"/>
              <a:t>constituir-lhe</a:t>
            </a:r>
            <a:r>
              <a:rPr lang="pt-BR" dirty="0" smtClean="0"/>
              <a:t> fiscal ou pretender corrigi-lo, antes acompanhando-o com bondade, inspirando-o ao despertamento e à mudança de conduta de </a:t>
            </a:r>
            <a:r>
              <a:rPr lang="pt-BR" i="1" dirty="0" smtClean="0"/>
              <a:t>motu</a:t>
            </a:r>
            <a:r>
              <a:rPr lang="pt-BR" dirty="0" smtClean="0"/>
              <a:t> próprio.”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Leis Morais da Vida</a:t>
            </a:r>
            <a:r>
              <a:rPr lang="pt-BR" dirty="0" smtClean="0"/>
              <a:t>, cap. 31.)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9905" y="1916832"/>
            <a:ext cx="2764350" cy="1887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540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Julgamento e condenação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91680" y="4082326"/>
            <a:ext cx="7200800" cy="2515026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“Abstenhamo-nos de julgar. (...)</a:t>
            </a:r>
          </a:p>
          <a:p>
            <a:r>
              <a:rPr lang="pt-BR" dirty="0" smtClean="0"/>
              <a:t>Não condene! O ódio é como o incêndio que tudo consome, mas o amor sabe como apagar o fogo e reconstruir. Segundo a Lei, o bem neutraliza o mal, que se transforma, por fim, em servidor do próprio bem.”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Nos Domínios da Mediunidade</a:t>
            </a:r>
            <a:r>
              <a:rPr lang="pt-BR" dirty="0" smtClean="0"/>
              <a:t>, cap. 20.)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286" y="1828800"/>
            <a:ext cx="3049587" cy="2024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4718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Indulgência para com as faltas dos outros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“Com que direito exigiríamos dos nossos semelhantes melhor proceder, mais indulgência, mais benevolência e devotamento para conosco, do que os temos para com eles? A prática dessas máximas tende à destruição do egoísmo. Quando as adotarem para regra de conduta e para base de suas instituições, os homens compreenderão a verdadeira fraternidade e farão que entre eles reinem a paz e a justiça. Não mais haverá ódios, nem dissensões, mas, tão-somente, união, concórdia e benevolência mútua.”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11, item 4.)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014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Como conviver bem?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828800"/>
            <a:ext cx="3960440" cy="4768552"/>
          </a:xfrm>
        </p:spPr>
        <p:txBody>
          <a:bodyPr/>
          <a:lstStyle/>
          <a:p>
            <a:r>
              <a:rPr lang="pt-BR" dirty="0" smtClean="0"/>
              <a:t>“Desculpa a fragilidade alheia, lembrando-te das próprias fraquezas.</a:t>
            </a:r>
          </a:p>
          <a:p>
            <a:r>
              <a:rPr lang="pt-BR" dirty="0" smtClean="0"/>
              <a:t>Evita a censura. [...]</a:t>
            </a:r>
          </a:p>
          <a:p>
            <a:r>
              <a:rPr lang="pt-BR" dirty="0" smtClean="0"/>
              <a:t>Se desejas educar, reparar erros, não os abordes estando o responsável ausente.”</a:t>
            </a:r>
          </a:p>
          <a:p>
            <a:pPr marL="1028700"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Convites da Vida</a:t>
            </a:r>
            <a:r>
              <a:rPr lang="pt-BR" dirty="0" smtClean="0"/>
              <a:t>, cap. 35.)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6401" y="1988840"/>
            <a:ext cx="2808312" cy="2662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1034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Convivência social e as virtudes humanas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828800"/>
            <a:ext cx="4104456" cy="4768552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“Sendo o fim supremo da sociedade promover o bem-estar e a felicidade de todos os que a compõem, para que tal seja alcançado há necessidade de que cada um de nós observe certas regras de procedimento ditadas pela Justiça e pela Moral, abstendo-se de tudo que as possa destruir.</a:t>
            </a:r>
          </a:p>
          <a:p>
            <a:r>
              <a:rPr lang="pt-BR" dirty="0" smtClean="0"/>
              <a:t>Com efeito, a boa ordem na sociedade depende das virtudes humanas.”</a:t>
            </a:r>
          </a:p>
          <a:p>
            <a:pPr lvl="4"/>
            <a:r>
              <a:rPr lang="pt-BR" dirty="0" smtClean="0"/>
              <a:t>(RODOLFO </a:t>
            </a:r>
            <a:r>
              <a:rPr lang="pt-BR" dirty="0" err="1" smtClean="0"/>
              <a:t>CALLIGARIS</a:t>
            </a:r>
            <a:r>
              <a:rPr lang="pt-BR" dirty="0" smtClean="0"/>
              <a:t>. </a:t>
            </a:r>
            <a:r>
              <a:rPr lang="pt-BR" i="1" dirty="0" smtClean="0"/>
              <a:t>As Leis Morais</a:t>
            </a:r>
            <a:r>
              <a:rPr lang="pt-BR" dirty="0" smtClean="0"/>
              <a:t>, cap. 25.)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1258" y="2132856"/>
            <a:ext cx="2901222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010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Necessidade do melhoramento pessoal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828800"/>
            <a:ext cx="3960440" cy="4768552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“[...] se o comportamento pessoal não se padroniza e sustenta em diretrizes de enobrecimento e lealdade, as amizades e afeições não raro se convertem em pesada canga, desagradável parceria que culmina em clima de animosidade, gerando futuros adversários.”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Leis Morais da Vida</a:t>
            </a:r>
            <a:r>
              <a:rPr lang="pt-BR" dirty="0" smtClean="0"/>
              <a:t>, cap. 33.)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2160" y="2060848"/>
            <a:ext cx="2880320" cy="1976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1180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Reforma íntima e vida social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9992" y="1828800"/>
            <a:ext cx="4392488" cy="4768552"/>
          </a:xfrm>
        </p:spPr>
        <p:txBody>
          <a:bodyPr>
            <a:normAutofit/>
          </a:bodyPr>
          <a:lstStyle/>
          <a:p>
            <a:r>
              <a:rPr lang="pt-BR" dirty="0" smtClean="0"/>
              <a:t>“À medida que o ser se autodescobre, mais percebe a necessidade dos relacionamentos sociais, seja para buscar e intercambiar experiências, seja para contribuir em favor do desenvolvimento do grupo no qual se encontra.”</a:t>
            </a:r>
          </a:p>
          <a:p>
            <a:pPr marL="1295400"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Desperte e Seja Feliz</a:t>
            </a:r>
            <a:r>
              <a:rPr lang="pt-BR" dirty="0" smtClean="0"/>
              <a:t>, cap. 11.)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1680" y="1828800"/>
            <a:ext cx="2597171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279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ceanWaves_16x9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scritório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scritório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critório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E5D940B-4F8D-4CC4-9A97-C00F7BCD09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com design de ondas do mar (widescreen)</Template>
  <TotalTime>0</TotalTime>
  <Words>1874</Words>
  <Application>Microsoft Macintosh PowerPoint</Application>
  <PresentationFormat>Apresentação na tela (4:3)</PresentationFormat>
  <Paragraphs>85</Paragraphs>
  <Slides>14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AppleSymbols</vt:lpstr>
      <vt:lpstr>Century Gothic</vt:lpstr>
      <vt:lpstr>Arial</vt:lpstr>
      <vt:lpstr>OceanWaves_16x9</vt:lpstr>
      <vt:lpstr>Relações humanas</vt:lpstr>
      <vt:lpstr>Necessidade da vida social</vt:lpstr>
      <vt:lpstr>Por que o homem deve viver em sociedade?</vt:lpstr>
      <vt:lpstr>Que se deve pensar dos que vivem em absoluta reclusão, fugindo ao pernicioso contato do mundo?</vt:lpstr>
      <vt:lpstr>A vida social proporciona evolução do ser humano</vt:lpstr>
      <vt:lpstr>Desenvolvendo aptidões</vt:lpstr>
      <vt:lpstr>Lei maior</vt:lpstr>
      <vt:lpstr>A regra áurea</vt:lpstr>
      <vt:lpstr>Julgamento e condenação</vt:lpstr>
      <vt:lpstr>Indulgência para com as faltas dos outros</vt:lpstr>
      <vt:lpstr>Como conviver bem?</vt:lpstr>
      <vt:lpstr>Convivência social e as virtudes humanas</vt:lpstr>
      <vt:lpstr>Necessidade do melhoramento pessoal</vt:lpstr>
      <vt:lpstr>Reforma íntima e vida social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cp:lastPrinted>2016-10-25T23:49:03Z</cp:lastPrinted>
  <dcterms:created xsi:type="dcterms:W3CDTF">2016-09-28T11:41:59Z</dcterms:created>
  <dcterms:modified xsi:type="dcterms:W3CDTF">2016-10-30T20:56:18Z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TC029010259991</vt:lpwstr>
  </property>
</Properties>
</file>