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4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7" r:id="rId6"/>
    <p:sldId id="264" r:id="rId7"/>
    <p:sldId id="269" r:id="rId8"/>
    <p:sldId id="260" r:id="rId9"/>
    <p:sldId id="265" r:id="rId10"/>
    <p:sldId id="261" r:id="rId11"/>
    <p:sldId id="262" r:id="rId12"/>
    <p:sldId id="266" r:id="rId13"/>
    <p:sldId id="268" r:id="rId14"/>
    <p:sldId id="263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12"/>
    <p:restoredTop sz="72527"/>
  </p:normalViewPr>
  <p:slideViewPr>
    <p:cSldViewPr snapToGrid="0" snapToObjects="1" showGuides="1">
      <p:cViewPr>
        <p:scale>
          <a:sx n="87" d="100"/>
          <a:sy n="87" d="100"/>
        </p:scale>
        <p:origin x="1512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90500-E572-C943-9100-107D61E2A292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1D503-98DB-D84D-B5D4-433BFD0FAFA7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180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que o tema “Corrente mental” tem a ver com reforma íntima?!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D503-98DB-D84D-B5D4-433BFD0FAFA7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464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Emmanuel nos revela que tudo o que pensamos é projetado em nós e para além nós.</a:t>
            </a:r>
            <a:r>
              <a:rPr lang="pt-BR" baseline="0" dirty="0" smtClean="0"/>
              <a:t> Confirmando essa teoria, Joanna assevera que os nossos pensamentos definem o que somos enquanto indivíduos.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D503-98DB-D84D-B5D4-433BFD0FAFA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2875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Tratamos</a:t>
            </a:r>
            <a:r>
              <a:rPr lang="pt-BR" baseline="0" dirty="0" smtClean="0"/>
              <a:t> até então do tema </a:t>
            </a:r>
            <a:r>
              <a:rPr lang="pt-BR" b="1" baseline="0" dirty="0" smtClean="0"/>
              <a:t>reforma íntima</a:t>
            </a:r>
            <a:r>
              <a:rPr lang="pt-BR" baseline="0" dirty="0" smtClean="0"/>
              <a:t> abordando atitudes que devemos modificar para nos transformarmos. Contudo, o que cultivamos na mente e no coração antecede nossos atos e, portanto, é onde devemos iniciar a mudança.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D503-98DB-D84D-B5D4-433BFD0FAFA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099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André Luiz trata do assunto,</a:t>
            </a:r>
            <a:r>
              <a:rPr lang="pt-BR" baseline="0" dirty="0" smtClean="0"/>
              <a:t> esclarecendo que nossa mente produz uma corrente análoga a um campo eletromagnético emitindo energia e atraindo cargas mentais semelhantes (</a:t>
            </a:r>
            <a:r>
              <a:rPr lang="pt-BR" baseline="0" dirty="0" err="1" smtClean="0"/>
              <a:t>vibratoriamente</a:t>
            </a:r>
            <a:r>
              <a:rPr lang="pt-BR" baseline="0" dirty="0" smtClean="0"/>
              <a:t>) às que produzimos (lei de afinidade).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D503-98DB-D84D-B5D4-433BFD0FAFA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8064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Essa é, portanto, a explicação digamos técnica que demonstra como se dá o processo de </a:t>
            </a:r>
            <a:r>
              <a:rPr lang="pt-BR" b="1" dirty="0" smtClean="0"/>
              <a:t>sintonia</a:t>
            </a:r>
            <a:r>
              <a:rPr lang="pt-BR" dirty="0" smtClean="0"/>
              <a:t>. Tudo o que realizamos, arquitetamos antes na mente, produzindo naturalmente cargas mentais que</a:t>
            </a:r>
            <a:r>
              <a:rPr lang="pt-BR" baseline="0" dirty="0" smtClean="0"/>
              <a:t> são captadas por outros espíritos, encarnados e desencarnados, que se </a:t>
            </a:r>
            <a:r>
              <a:rPr lang="pt-BR" baseline="0" dirty="0" err="1" smtClean="0"/>
              <a:t>afinizam</a:t>
            </a:r>
            <a:r>
              <a:rPr lang="pt-BR" baseline="0" dirty="0" smtClean="0"/>
              <a:t> com esse tipo de energia/vibração.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D503-98DB-D84D-B5D4-433BFD0FAFA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915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Para ilustrar, mostramos um </a:t>
            </a:r>
            <a:r>
              <a:rPr lang="pt-B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trecho do filme “Quem somos nós?” que exibe a pesquisa do Dr. </a:t>
            </a:r>
            <a:r>
              <a:rPr lang="pt-BR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Masaru</a:t>
            </a:r>
            <a:r>
              <a:rPr lang="pt-B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Emoto</a:t>
            </a:r>
            <a:r>
              <a:rPr lang="pt-B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que utilizou de métodos científicos para demonstrar a influência que o pensamento exerce sobre a água, elemento mais neutro do nosso planeta.</a:t>
            </a:r>
          </a:p>
          <a:p>
            <a:r>
              <a:rPr lang="pt-B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Pode-se destacar, por acréscimo, a importância da água fluidificada.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Vídeo “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ÁGUA A força do pensamento ‘Quem somos nós’ ”</a:t>
            </a:r>
            <a:r>
              <a:rPr lang="pt-B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pt-BR" dirty="0" smtClean="0"/>
          </a:p>
          <a:p>
            <a:r>
              <a:rPr lang="pt-BR" dirty="0" smtClean="0"/>
              <a:t>Link: </a:t>
            </a:r>
            <a:r>
              <a:rPr lang="pt-BR" dirty="0" err="1" smtClean="0"/>
              <a:t>https</a:t>
            </a:r>
            <a:r>
              <a:rPr lang="pt-BR" dirty="0" smtClean="0"/>
              <a:t>://</a:t>
            </a:r>
            <a:r>
              <a:rPr lang="pt-BR" dirty="0" err="1" smtClean="0"/>
              <a:t>www.youtube.com</a:t>
            </a:r>
            <a:r>
              <a:rPr lang="pt-BR" dirty="0" smtClean="0"/>
              <a:t>/</a:t>
            </a:r>
            <a:r>
              <a:rPr lang="pt-BR" dirty="0" err="1" smtClean="0"/>
              <a:t>watch?v</a:t>
            </a:r>
            <a:r>
              <a:rPr lang="pt-BR" dirty="0" smtClean="0"/>
              <a:t>=</a:t>
            </a:r>
            <a:r>
              <a:rPr lang="pt-BR" dirty="0" err="1" smtClean="0"/>
              <a:t>DrpsWyHkAcc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D503-98DB-D84D-B5D4-433BFD0FAFA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896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Vimos uma demonstração dos tipos de corrente mental que produzimos. Mas como, então, produzir correntes mentais </a:t>
            </a:r>
            <a:r>
              <a:rPr lang="pt-BR" dirty="0" err="1" smtClean="0"/>
              <a:t>possitivas</a:t>
            </a:r>
            <a:r>
              <a:rPr lang="pt-BR" dirty="0" smtClean="0"/>
              <a:t>/construtivas? Apresentamos, a seguir, alguns exemplos.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D503-98DB-D84D-B5D4-433BFD0FAFA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054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prece nos põe em sintonia com espíritos mais elevados do que nós e, por isso, também mais aptos a nos auxiliarem,</a:t>
            </a:r>
            <a:r>
              <a:rPr lang="pt-BR" baseline="0" dirty="0" smtClean="0"/>
              <a:t> nos darem boas inspirações que nos ajudarão a fazermos nossas escolhas, especialmente enquanto encarnados.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D503-98DB-D84D-B5D4-433BFD0FAFA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2281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“Somente quando o campo vibratório do ser humano está em desarmonia, em razão dos referidos fatores profundos, a fauna e a flora microbiana se instalam, produzindo a degenerescência.”</a:t>
            </a:r>
            <a:r>
              <a:rPr lang="pt-BR" baseline="0" dirty="0" smtClean="0"/>
              <a:t> </a:t>
            </a:r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Fonte de Luz</a:t>
            </a:r>
            <a:r>
              <a:rPr lang="pt-BR" dirty="0" smtClean="0"/>
              <a:t>.)</a:t>
            </a:r>
          </a:p>
          <a:p>
            <a:r>
              <a:rPr lang="pt-BR" dirty="0" smtClean="0"/>
              <a:t>Não ignoramos mais que as enfermidades do corpo somático têm todas origem na mente perturbada. E o comportamento negativista é profundamente perturbador.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D503-98DB-D84D-B5D4-433BFD0FAFA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1586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Não ser negativista não necessariamente significa ser otimista. O indivíduo pode não ser propriamente pessimista, mas pode cultivar sentimentos igualmente perniciosos, como a tristeza, o desânimo, a preguiça, etc.</a:t>
            </a:r>
          </a:p>
          <a:p>
            <a:r>
              <a:rPr lang="pt-BR" dirty="0" smtClean="0"/>
              <a:t>Portanto, faz-se</a:t>
            </a:r>
            <a:r>
              <a:rPr lang="pt-BR" baseline="0" dirty="0" smtClean="0"/>
              <a:t> necessário adotar uma postura positivamente (decisivamente, assertivamente) otimista, pois é o que nos concederá motivação, vigor e saúde para enfrentar as vicissitudes naturais da existência material.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D503-98DB-D84D-B5D4-433BFD0FAFA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1487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No caminho do otimismo, buscar conteúdos –</a:t>
            </a:r>
            <a:r>
              <a:rPr lang="pt-BR" baseline="0" dirty="0" smtClean="0"/>
              <a:t> </a:t>
            </a:r>
            <a:r>
              <a:rPr lang="pt-BR" b="1" dirty="0" smtClean="0"/>
              <a:t>na conversa, na leitura, no entretenimento</a:t>
            </a:r>
            <a:r>
              <a:rPr lang="pt-BR" dirty="0" smtClean="0"/>
              <a:t> – edificantes é essencial!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D503-98DB-D84D-B5D4-433BFD0FAFA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630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Procurar refletir sinceramente (sem criar </a:t>
            </a:r>
            <a:r>
              <a:rPr lang="pt-BR" dirty="0" err="1" smtClean="0"/>
              <a:t>desculpismo</a:t>
            </a:r>
            <a:r>
              <a:rPr lang="pt-BR" dirty="0" smtClean="0"/>
              <a:t> para nossa inatividade) no objetivo de nossos empreendimentos. Se não identificarmos um propósito de crescimento em qualquer aspecto, devemos acender a luz de alerta!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D503-98DB-D84D-B5D4-433BFD0FAFA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4365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No intento de combater a “hora vazia”, dedicar-se a um serviço em favor do próximo é duplamente salutar:</a:t>
            </a:r>
            <a:r>
              <a:rPr lang="pt-BR" baseline="0" dirty="0" smtClean="0"/>
              <a:t> </a:t>
            </a:r>
            <a:r>
              <a:rPr lang="pt-BR" dirty="0" err="1" smtClean="0"/>
              <a:t>impulsinamos</a:t>
            </a:r>
            <a:r>
              <a:rPr lang="pt-BR" dirty="0" smtClean="0"/>
              <a:t> nossa reforma íntima, nos mostrando úteis, e levamos o consolo a quem necessita mais que nós mesmos.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D503-98DB-D84D-B5D4-433BFD0FAFA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0091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5695"/>
            <a:ext cx="7772400" cy="2047009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03538"/>
            <a:ext cx="7772400" cy="82088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4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 smtClean="0"/>
              <a:t>Clique para editar o estilo do subtítulo mestre</a:t>
            </a:r>
            <a:endParaRPr lang="en-US" dirty="0"/>
          </a:p>
        </p:txBody>
      </p:sp>
      <p:cxnSp>
        <p:nvCxnSpPr>
          <p:cNvPr id="11" name="Conector Reto 10"/>
          <p:cNvCxnSpPr/>
          <p:nvPr userDrawn="1"/>
        </p:nvCxnSpPr>
        <p:spPr>
          <a:xfrm>
            <a:off x="1657350" y="2414144"/>
            <a:ext cx="58293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51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31528" cy="1325563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61535"/>
            <a:ext cx="8131528" cy="4552154"/>
          </a:xfrm>
        </p:spPr>
        <p:txBody>
          <a:bodyPr/>
          <a:lstStyle>
            <a:lvl1pPr marL="328613" indent="-328613" algn="just">
              <a:lnSpc>
                <a:spcPct val="100000"/>
              </a:lnSpc>
              <a:spcBef>
                <a:spcPts val="900"/>
              </a:spcBef>
              <a:buClr>
                <a:schemeClr val="accent4">
                  <a:lumMod val="75000"/>
                </a:schemeClr>
              </a:buClr>
              <a:buSzPct val="90000"/>
              <a:buFont typeface="LucidaGrande" charset="0"/>
              <a:buChar char="⇢"/>
              <a:tabLst/>
              <a:defRPr sz="2400"/>
            </a:lvl1pPr>
            <a:lvl2pPr marL="725488" indent="-268288" algn="just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SzPct val="90000"/>
              <a:buFont typeface="LucidaGrande" charset="0"/>
              <a:buChar char="⇢"/>
              <a:tabLst/>
              <a:defRPr sz="2200">
                <a:solidFill>
                  <a:schemeClr val="accent4">
                    <a:lumMod val="50000"/>
                  </a:schemeClr>
                </a:solidFill>
              </a:defRPr>
            </a:lvl2pPr>
            <a:lvl3pPr marL="1166813" indent="-252413" algn="just">
              <a:lnSpc>
                <a:spcPct val="100000"/>
              </a:lnSpc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LucidaGrande" charset="0"/>
              <a:buChar char="⇢"/>
              <a:tabLst/>
              <a:defRPr/>
            </a:lvl3pPr>
            <a:lvl4pPr marL="1609725" indent="-238125" algn="just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SzPct val="90000"/>
              <a:buFont typeface="LucidaGrande" charset="0"/>
              <a:buChar char="⇢"/>
              <a:tabLst/>
              <a:defRPr>
                <a:solidFill>
                  <a:schemeClr val="accent4"/>
                </a:solidFill>
              </a:defRPr>
            </a:lvl4pPr>
            <a:lvl5pPr marL="1609725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tabLst/>
              <a:defRPr sz="15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cxnSp>
        <p:nvCxnSpPr>
          <p:cNvPr id="12" name="Conector Reto 11"/>
          <p:cNvCxnSpPr/>
          <p:nvPr userDrawn="1"/>
        </p:nvCxnSpPr>
        <p:spPr>
          <a:xfrm>
            <a:off x="628650" y="1761683"/>
            <a:ext cx="58293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2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698309"/>
            <a:ext cx="78867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4661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623888" y="4589464"/>
            <a:ext cx="58293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1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BEC0F-394B-A246-9A79-010FB7DB420F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16D0-0C4D-3741-BABB-E2154F8356E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2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BEC0F-394B-A246-9A79-010FB7DB420F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16D0-0C4D-3741-BABB-E2154F8356E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293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BEC0F-394B-A246-9A79-010FB7DB420F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16D0-0C4D-3741-BABB-E2154F8356E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690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BEC0F-394B-A246-9A79-010FB7DB420F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16D0-0C4D-3741-BABB-E2154F8356E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22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BEC0F-394B-A246-9A79-010FB7DB420F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16D0-0C4D-3741-BABB-E2154F8356E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039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BEC0F-394B-A246-9A79-010FB7DB420F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16D0-0C4D-3741-BABB-E2154F8356E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78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BEC0F-394B-A246-9A79-010FB7DB420F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16D0-0C4D-3741-BABB-E2154F8356E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2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BEC0F-394B-A246-9A79-010FB7DB420F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16D0-0C4D-3741-BABB-E2154F8356E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26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>
            <a:alphaModFix amt="3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tângulo 7"/>
          <p:cNvSpPr/>
          <p:nvPr userDrawn="1"/>
        </p:nvSpPr>
        <p:spPr>
          <a:xfrm>
            <a:off x="0" y="1690689"/>
            <a:ext cx="9144000" cy="5167311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75000"/>
                </a:schemeClr>
              </a:gs>
              <a:gs pos="100000">
                <a:schemeClr val="accent4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BEC0F-394B-A246-9A79-010FB7DB420F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16D0-0C4D-3741-BABB-E2154F8356E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1154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rator Std" charset="0"/>
          <a:ea typeface="Orator Std" charset="0"/>
          <a:cs typeface="Orator St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" charset="0"/>
          <a:ea typeface="Avenir Next" charset="0"/>
          <a:cs typeface="Avenir Nex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" charset="0"/>
          <a:ea typeface="Avenir Next" charset="0"/>
          <a:cs typeface="Avenir Nex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" charset="0"/>
          <a:ea typeface="Avenir Next" charset="0"/>
          <a:cs typeface="Avenir Nex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" charset="0"/>
          <a:ea typeface="Avenir Next" charset="0"/>
          <a:cs typeface="Avenir Nex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" charset="0"/>
          <a:ea typeface="Avenir Next" charset="0"/>
          <a:cs typeface="Avenir Nex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youtube.com/watch?v=DrpsWyHkAcc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Corrente mental</a:t>
            </a:r>
            <a:endParaRPr lang="pt-BR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Reforma íntima</a:t>
            </a:r>
            <a:endParaRPr lang="pt-BR" dirty="0"/>
          </a:p>
        </p:txBody>
      </p:sp>
      <p:sp>
        <p:nvSpPr>
          <p:cNvPr id="6" name="Subtítulo 4"/>
          <p:cNvSpPr txBox="1">
            <a:spLocks/>
          </p:cNvSpPr>
          <p:nvPr/>
        </p:nvSpPr>
        <p:spPr>
          <a:xfrm>
            <a:off x="6193699" y="6200442"/>
            <a:ext cx="2824939" cy="492443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50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pt-BR" sz="1200" dirty="0" smtClean="0">
                <a:solidFill>
                  <a:schemeClr val="bg1">
                    <a:lumMod val="75000"/>
                  </a:schemeClr>
                </a:solidFill>
              </a:rPr>
              <a:t>Escola de Evangelização de Pacientes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Grupo Espírita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Guillon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Ribeiro</a:t>
            </a:r>
            <a:endParaRPr lang="pt-BR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Somos o que pensamos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“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O pensamento é energia irradiante</a:t>
            </a:r>
            <a:r>
              <a:rPr lang="pt-BR" dirty="0"/>
              <a:t>. </a:t>
            </a:r>
            <a:r>
              <a:rPr lang="pt-BR" dirty="0" smtClean="0"/>
              <a:t>[...]</a:t>
            </a:r>
          </a:p>
          <a:p>
            <a:r>
              <a:rPr lang="pt-BR" dirty="0" smtClean="0"/>
              <a:t>Nosso </a:t>
            </a:r>
            <a:r>
              <a:rPr lang="pt-BR" dirty="0"/>
              <a:t>espírito residirá onde projetarmos nossos pensamentos, alicerces vivos do bem e do mal</a:t>
            </a:r>
            <a:r>
              <a:rPr lang="pt-BR" dirty="0" smtClean="0"/>
              <a:t>.“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Pão Nosso</a:t>
            </a:r>
            <a:r>
              <a:rPr lang="pt-BR" dirty="0" smtClean="0"/>
              <a:t>, cap. 177.)</a:t>
            </a:r>
            <a:endParaRPr lang="pt-BR" dirty="0"/>
          </a:p>
          <a:p>
            <a:pPr marL="4552950" indent="-306388"/>
            <a:r>
              <a:rPr lang="pt-BR" dirty="0" smtClean="0"/>
              <a:t>“</a:t>
            </a:r>
            <a:r>
              <a:rPr lang="pt-BR" dirty="0"/>
              <a:t>As energias da mente são o potencial de força que estrutura a vida</a:t>
            </a:r>
            <a:r>
              <a:rPr lang="pt-BR" dirty="0" smtClean="0"/>
              <a:t>. [...]</a:t>
            </a:r>
          </a:p>
          <a:p>
            <a:pPr marL="4552950" indent="-306388"/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O homem se torna aquilo que cultiva na mente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Momentos de </a:t>
            </a:r>
            <a:br>
              <a:rPr lang="pt-BR" i="1" dirty="0" smtClean="0"/>
            </a:br>
            <a:r>
              <a:rPr lang="pt-BR" i="1" dirty="0" smtClean="0"/>
              <a:t>Felicidade</a:t>
            </a:r>
            <a:r>
              <a:rPr lang="pt-BR" dirty="0" smtClean="0"/>
              <a:t>, cap. 20.)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3598607"/>
            <a:ext cx="3944590" cy="2634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442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Mente e coração: prelúdio dos atos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/>
            <a:r>
              <a:rPr lang="pt-BR" dirty="0" smtClean="0"/>
              <a:t>“Mas </a:t>
            </a:r>
            <a:r>
              <a:rPr lang="pt-BR" dirty="0"/>
              <a:t>o que sai da boca procede do coração, e isso contamina o homem</a:t>
            </a:r>
            <a:r>
              <a:rPr lang="pt-BR" dirty="0" smtClean="0"/>
              <a:t>.” – </a:t>
            </a:r>
            <a:r>
              <a:rPr lang="pt-BR" i="1" dirty="0"/>
              <a:t>Jesus</a:t>
            </a:r>
            <a:r>
              <a:rPr lang="pt-BR" dirty="0" smtClean="0"/>
              <a:t>.</a:t>
            </a:r>
          </a:p>
          <a:p>
            <a:pPr marL="1371600" lvl="3" indent="0" algn="r">
              <a:buNone/>
            </a:pPr>
            <a:r>
              <a:rPr lang="pt-BR" dirty="0" smtClean="0"/>
              <a:t>(Mateus, </a:t>
            </a:r>
            <a:r>
              <a:rPr lang="pt-BR" dirty="0"/>
              <a:t>15:18</a:t>
            </a:r>
            <a:r>
              <a:rPr lang="pt-BR" dirty="0" smtClean="0"/>
              <a:t>.)</a:t>
            </a:r>
          </a:p>
          <a:p>
            <a:r>
              <a:rPr lang="pt-BR" dirty="0" smtClean="0"/>
              <a:t>“Indispensável </a:t>
            </a:r>
            <a:r>
              <a:rPr lang="pt-BR" dirty="0"/>
              <a:t>cuidar do coração, como fonte emissora do verbo, para que não percamos a harmonia necessária à própria </a:t>
            </a:r>
            <a:r>
              <a:rPr lang="pt-BR" dirty="0" smtClean="0"/>
              <a:t>felicidade</a:t>
            </a:r>
            <a:r>
              <a:rPr lang="pt-BR" dirty="0"/>
              <a:t>.</a:t>
            </a:r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que sai do coração e da mente, pela boca, é força viva e palpitante, envolvendo a criatura para o bem ou para o mal, conforme a natureza da emissão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Vinha de Luz</a:t>
            </a:r>
            <a:r>
              <a:rPr lang="pt-BR" dirty="0" smtClean="0"/>
              <a:t>, cap. 97.)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750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Correntes mentais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1" y="1961535"/>
            <a:ext cx="4828252" cy="4552154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“Dentro </a:t>
            </a:r>
            <a:r>
              <a:rPr lang="pt-BR" dirty="0"/>
              <a:t>de certa analogia, temos também as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correntes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de elétrons mentais</a:t>
            </a:r>
            <a:r>
              <a:rPr lang="pt-BR" dirty="0"/>
              <a:t>, por toda a parte, formando cargas que aderem ao campo magnético dos </a:t>
            </a:r>
            <a:r>
              <a:rPr lang="pt-BR" dirty="0" smtClean="0"/>
              <a:t>indivíduos</a:t>
            </a:r>
            <a:r>
              <a:rPr lang="pt-BR" dirty="0"/>
              <a:t>, ou que vagueiam, entre eles, à maneira de campos elétricos que acabam </a:t>
            </a:r>
            <a:r>
              <a:rPr lang="pt-BR" dirty="0" smtClean="0"/>
              <a:t>atraídos </a:t>
            </a:r>
            <a:r>
              <a:rPr lang="pt-BR" dirty="0"/>
              <a:t>por aqueles que, excessivamente carregados,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se lhes afeiçoem à natureza</a:t>
            </a:r>
            <a:r>
              <a:rPr lang="pt-BR" dirty="0" smtClean="0"/>
              <a:t>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Mecanismos da mediunidade</a:t>
            </a:r>
            <a:r>
              <a:rPr lang="pt-BR" dirty="0"/>
              <a:t>, cap. 15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865" y="2079522"/>
            <a:ext cx="2949313" cy="3627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701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Correntes mentais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49328" y="1961535"/>
            <a:ext cx="4910849" cy="4552154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“A </a:t>
            </a:r>
            <a:r>
              <a:rPr lang="pt-BR" dirty="0"/>
              <a:t>leitura de certa página, a consulta a esse ou àquele livro, determinada conversação, ou o interesse voltado para esse ou aquele assunto, nos colocam em correlação espontânea com as </a:t>
            </a:r>
            <a:r>
              <a:rPr lang="pt-BR" dirty="0" smtClean="0"/>
              <a:t>Inteligências </a:t>
            </a:r>
            <a:r>
              <a:rPr lang="pt-BR" dirty="0"/>
              <a:t>encarnadas ou desencarnadas que com eles se harmonizem, por intermédio das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cargas mentais que acumulamos e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emitimos</a:t>
            </a:r>
            <a:r>
              <a:rPr lang="pt-BR" dirty="0" smtClean="0"/>
              <a:t>...”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Mecanismos da mediunidade</a:t>
            </a:r>
            <a:r>
              <a:rPr lang="pt-BR" dirty="0" smtClean="0"/>
              <a:t>, cap. 15)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13" y="2079522"/>
            <a:ext cx="2982941" cy="29736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4726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Avenir Next" charset="0"/>
                <a:ea typeface="Avenir Next" charset="0"/>
                <a:cs typeface="Avenir Next" charset="0"/>
                <a:hlinkClick r:id="rId3"/>
              </a:rPr>
              <a:t>https://</a:t>
            </a:r>
            <a:r>
              <a:rPr lang="pt-BR" dirty="0" smtClean="0">
                <a:latin typeface="Avenir Next" charset="0"/>
                <a:ea typeface="Avenir Next" charset="0"/>
                <a:cs typeface="Avenir Next" charset="0"/>
                <a:hlinkClick r:id="rId3"/>
              </a:rPr>
              <a:t>www.youtube.com/watch?v=DrpsWyHkAcc</a:t>
            </a:r>
            <a:endParaRPr lang="pt-BR" dirty="0">
              <a:latin typeface="Avenir Next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47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Como criar correntes mentais construtivas?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52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Cultivar o hábito da prece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961535"/>
            <a:ext cx="5005234" cy="4552154"/>
          </a:xfrm>
        </p:spPr>
        <p:txBody>
          <a:bodyPr/>
          <a:lstStyle/>
          <a:p>
            <a:r>
              <a:rPr lang="pt-BR" i="1" dirty="0"/>
              <a:t>A prece torna melhor o homem? </a:t>
            </a:r>
          </a:p>
          <a:p>
            <a:pPr lvl="1"/>
            <a:r>
              <a:rPr lang="pt-BR" dirty="0"/>
              <a:t>“Sim, porquanto aquele que ora com fervor e confiança se faz mais forte contra as tentações do mal e Deus lhe envia bons Espíritos para assisti-lo. É este um socorro que jamais se lhe recusa, quando pedido com sinceridade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660.)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606" y="2079523"/>
            <a:ext cx="2875572" cy="32219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2210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Evitar o negativismo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3"/>
            <a:r>
              <a:rPr lang="pt-BR" dirty="0" smtClean="0"/>
              <a:t>“Pensai </a:t>
            </a:r>
            <a:r>
              <a:rPr lang="pt-BR" dirty="0"/>
              <a:t>nas coisas que são de cima, e não nas que são da Terra</a:t>
            </a:r>
            <a:r>
              <a:rPr lang="pt-BR" dirty="0" smtClean="0"/>
              <a:t>.” – </a:t>
            </a:r>
            <a:r>
              <a:rPr lang="pt-BR" i="1" dirty="0" smtClean="0"/>
              <a:t>Paulo</a:t>
            </a:r>
            <a:r>
              <a:rPr lang="pt-BR" dirty="0" smtClean="0"/>
              <a:t>.</a:t>
            </a:r>
          </a:p>
          <a:p>
            <a:pPr marL="1371600" lvl="3" indent="0" algn="r">
              <a:buNone/>
            </a:pPr>
            <a:r>
              <a:rPr lang="pt-BR" dirty="0" smtClean="0"/>
              <a:t>(Colossenses, </a:t>
            </a:r>
            <a:r>
              <a:rPr lang="pt-BR" dirty="0"/>
              <a:t>3:2</a:t>
            </a:r>
            <a:r>
              <a:rPr lang="pt-BR" dirty="0" smtClean="0"/>
              <a:t>.)</a:t>
            </a:r>
          </a:p>
          <a:p>
            <a:r>
              <a:rPr lang="pt-BR" dirty="0"/>
              <a:t>“O pessimista contamina aqueles com quem vive e empedernece os sentimentos, demorando-se indiferente a tudo.”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Espírito e Vida</a:t>
            </a:r>
            <a:r>
              <a:rPr lang="pt-BR" dirty="0"/>
              <a:t>, cap. 56.)</a:t>
            </a:r>
          </a:p>
          <a:p>
            <a:r>
              <a:rPr lang="pt-BR" dirty="0" smtClean="0"/>
              <a:t>“Quando </a:t>
            </a:r>
            <a:r>
              <a:rPr lang="pt-BR" dirty="0"/>
              <a:t>não considerada com o respeito que merece, essa distonia dos fenômenos vitais dá lugar à instalação da doença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 smtClean="0"/>
              <a:t>Fonte de Luz</a:t>
            </a:r>
            <a:r>
              <a:rPr lang="pt-BR" dirty="0" smtClean="0"/>
              <a:t>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845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Ser otimista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“Quando tudo parece perdido, invariavelmente uma solução surge, inesperada, providencial. E se não se materializa a resposta almejada, diretriz melhor conduzirá o problema de maneira salutar para ti mesmo, se te dispuseres esperar</a:t>
            </a:r>
            <a:r>
              <a:rPr lang="pt-BR" dirty="0" smtClean="0"/>
              <a:t>.</a:t>
            </a:r>
          </a:p>
          <a:p>
            <a:r>
              <a:rPr lang="pt-BR" dirty="0"/>
              <a:t>Otimismo é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estímulo</a:t>
            </a:r>
            <a:r>
              <a:rPr lang="pt-BR" dirty="0"/>
              <a:t> para o trabalho,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vigor</a:t>
            </a:r>
            <a:r>
              <a:rPr lang="pt-BR" dirty="0"/>
              <a:t> para a luta,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saúde</a:t>
            </a:r>
            <a:r>
              <a:rPr lang="pt-BR" dirty="0"/>
              <a:t> para a doença das paisagens espirituais e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luz</a:t>
            </a:r>
            <a:r>
              <a:rPr lang="pt-BR" dirty="0"/>
              <a:t> para as densas trevas que se demoram em vitória momentânea.”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Convites da Vida</a:t>
            </a:r>
            <a:r>
              <a:rPr lang="pt-BR" dirty="0"/>
              <a:t>, cap. 33.)</a:t>
            </a:r>
          </a:p>
          <a:p>
            <a:r>
              <a:rPr lang="pt-BR" dirty="0" smtClean="0"/>
              <a:t>“Em </a:t>
            </a:r>
            <a:r>
              <a:rPr lang="pt-BR" dirty="0"/>
              <a:t>todas as coisas há um apelo veemente ao espírito humano no que diz respeito ao otimismo. [...]</a:t>
            </a:r>
          </a:p>
          <a:p>
            <a:r>
              <a:rPr lang="pt-BR" dirty="0"/>
              <a:t>Otimismo é também confiança e respeito a Deus...”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Espírito e Vida</a:t>
            </a:r>
            <a:r>
              <a:rPr lang="pt-BR" dirty="0"/>
              <a:t>, cap. 56</a:t>
            </a:r>
            <a:r>
              <a:rPr lang="pt-BR" dirty="0" smtClean="0"/>
              <a:t>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851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Buscar conteúdos edificantes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961534"/>
            <a:ext cx="8131528" cy="3583860"/>
          </a:xfrm>
        </p:spPr>
        <p:txBody>
          <a:bodyPr>
            <a:normAutofit fontScale="92500"/>
          </a:bodyPr>
          <a:lstStyle/>
          <a:p>
            <a:pPr lvl="3"/>
            <a:r>
              <a:rPr lang="pt-BR" dirty="0" smtClean="0"/>
              <a:t>“Examinai tudo. Retende o bem.” — </a:t>
            </a:r>
            <a:r>
              <a:rPr lang="pt-BR" i="1" dirty="0" smtClean="0"/>
              <a:t>Paulo</a:t>
            </a:r>
            <a:r>
              <a:rPr lang="pt-BR" dirty="0" smtClean="0"/>
              <a:t>.</a:t>
            </a:r>
          </a:p>
          <a:p>
            <a:pPr marL="1371600" lvl="3" indent="0" algn="r">
              <a:buNone/>
            </a:pPr>
            <a:r>
              <a:rPr lang="pt-BR" dirty="0" smtClean="0"/>
              <a:t>(</a:t>
            </a:r>
            <a:r>
              <a:rPr lang="pt-BR" dirty="0" err="1" smtClean="0"/>
              <a:t>I</a:t>
            </a:r>
            <a:r>
              <a:rPr lang="pt-BR" dirty="0" smtClean="0"/>
              <a:t> Tessalonicenses, 5:21)</a:t>
            </a:r>
          </a:p>
          <a:p>
            <a:r>
              <a:rPr lang="pt-BR" dirty="0" smtClean="0"/>
              <a:t>“Consagrar diariamente alguns minutos à leitura de obras edificantes, esquecendo os livros de natureza inferior, e preferindo, acima de tudo, os que, por alimento da própria alma, versem temas fundamentais da Doutrina Espírita.</a:t>
            </a:r>
          </a:p>
          <a:p>
            <a:pPr marL="5268913" indent="-334963"/>
            <a:r>
              <a:rPr lang="pt-BR" dirty="0" smtClean="0"/>
              <a:t>Luz ausente, treva presente.”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Conduta </a:t>
            </a:r>
            <a:br>
              <a:rPr lang="pt-BR" i="1" dirty="0" smtClean="0"/>
            </a:br>
            <a:r>
              <a:rPr lang="pt-BR" i="1" dirty="0" smtClean="0"/>
              <a:t>Espírita</a:t>
            </a:r>
            <a:r>
              <a:rPr lang="pt-BR" dirty="0" smtClean="0"/>
              <a:t>, cap. 41.)</a:t>
            </a:r>
          </a:p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373" y="4389921"/>
            <a:ext cx="4247536" cy="2123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789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Cuidar da “hora vazia”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“Cuidado com a hora vazia,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sem objetivo, sem atividade</a:t>
            </a:r>
            <a:r>
              <a:rPr lang="pt-BR" dirty="0" smtClean="0"/>
              <a:t>. [...]</a:t>
            </a:r>
          </a:p>
          <a:p>
            <a:r>
              <a:rPr lang="pt-BR" dirty="0" smtClean="0"/>
              <a:t>Cabeça ociosa é perigo a vista.</a:t>
            </a:r>
          </a:p>
          <a:p>
            <a:r>
              <a:rPr lang="pt-BR" dirty="0" smtClean="0"/>
              <a:t>Mãos desocupadas, facultam o desequilíbrio que se instala.</a:t>
            </a:r>
          </a:p>
          <a:p>
            <a:r>
              <a:rPr lang="pt-BR" dirty="0" smtClean="0"/>
              <a:t>Grandes males são maquinados quando se dispõe de espaço mental em aberto. [...]</a:t>
            </a:r>
          </a:p>
          <a:p>
            <a:r>
              <a:rPr lang="pt-BR" dirty="0" smtClean="0"/>
              <a:t>O homem, quanto mais preenche os espaços mentais com as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ideias do bem, mediante o estudo, a ação ou a reflexão</a:t>
            </a:r>
            <a:r>
              <a:rPr lang="pt-BR" dirty="0" smtClean="0"/>
              <a:t>, mais aumenta a sua capacidade e conquista mais amplos recursos para o progresso. [...]</a:t>
            </a:r>
          </a:p>
          <a:p>
            <a:r>
              <a:rPr lang="pt-BR" dirty="0" smtClean="0"/>
              <a:t>Hora vazia, nunca!”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Episódios Diários</a:t>
            </a:r>
            <a:r>
              <a:rPr lang="pt-BR" dirty="0" smtClean="0"/>
              <a:t>, cap. 8.)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909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Trabalhar no bem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“Não </a:t>
            </a:r>
            <a:r>
              <a:rPr lang="pt-BR" dirty="0"/>
              <a:t>há corrosivo da ociosidade que possa resistir aos antídotos da ação. [...]</a:t>
            </a:r>
          </a:p>
          <a:p>
            <a:pPr marL="4597400" indent="-320675"/>
            <a:r>
              <a:rPr lang="pt-BR" dirty="0"/>
              <a:t>No trabalho em que possas fazer o melhor para os outros, encontrarás a quitação do passado, as realizações do presente e os créditos do futuro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Religião dos </a:t>
            </a:r>
            <a:br>
              <a:rPr lang="pt-BR" i="1" dirty="0" smtClean="0"/>
            </a:br>
            <a:r>
              <a:rPr lang="pt-BR" i="1" dirty="0" smtClean="0"/>
              <a:t>Espíritos</a:t>
            </a:r>
            <a:r>
              <a:rPr lang="pt-BR" dirty="0" smtClean="0"/>
              <a:t>, cap. 46.)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3111910"/>
            <a:ext cx="3969868" cy="26201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1836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961535"/>
            <a:ext cx="8131528" cy="2286000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</a:t>
            </a:r>
            <a:r>
              <a:rPr lang="pt-BR" dirty="0"/>
              <a:t>O hábito saudável da boa leitura, da oração, em convivência e sintonia com o Psiquismo Divino, dos atos de beneficência e de amor, do relacionamento fraternal e da conversação edificante constituem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psicoterapia profilática</a:t>
            </a:r>
            <a:r>
              <a:rPr lang="pt-BR" dirty="0"/>
              <a:t> que deverá fazer parte da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agenda diária</a:t>
            </a:r>
            <a:r>
              <a:rPr lang="pt-BR" dirty="0"/>
              <a:t> de todas as pessoas.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Triunfo Pessoal</a:t>
            </a:r>
            <a:r>
              <a:rPr lang="pt-BR" dirty="0" smtClean="0"/>
              <a:t>, cap. 6, item “Depressão”.)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542" y="4381065"/>
            <a:ext cx="5338916" cy="2132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7496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4343</TotalTime>
  <Words>1494</Words>
  <Application>Microsoft Macintosh PowerPoint</Application>
  <PresentationFormat>Apresentação na tela (4:3)</PresentationFormat>
  <Paragraphs>96</Paragraphs>
  <Slides>14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Arial</vt:lpstr>
      <vt:lpstr>Avenir Next</vt:lpstr>
      <vt:lpstr>Avenir Next Demi Bold</vt:lpstr>
      <vt:lpstr>Calibri</vt:lpstr>
      <vt:lpstr>LucidaGrande</vt:lpstr>
      <vt:lpstr>Orator Std</vt:lpstr>
      <vt:lpstr>Office Theme</vt:lpstr>
      <vt:lpstr>Corrente mental</vt:lpstr>
      <vt:lpstr>Somos o que pensamos</vt:lpstr>
      <vt:lpstr>Mente e coração: prelúdio dos atos</vt:lpstr>
      <vt:lpstr>Correntes mentais</vt:lpstr>
      <vt:lpstr>Correntes mentais</vt:lpstr>
      <vt:lpstr>Apresentação do PowerPoint</vt:lpstr>
      <vt:lpstr>Como criar correntes mentais construtivas?</vt:lpstr>
      <vt:lpstr>Cultivar o hábito da prece</vt:lpstr>
      <vt:lpstr>Evitar o negativismo</vt:lpstr>
      <vt:lpstr>Ser otimista</vt:lpstr>
      <vt:lpstr>Buscar conteúdos edificantes</vt:lpstr>
      <vt:lpstr>Cuidar da “hora vazia”</vt:lpstr>
      <vt:lpstr>Trabalhar no bem</vt:lpstr>
      <vt:lpstr>Conclusão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Adriano Alves</dc:creator>
  <cp:lastModifiedBy>Adriano Alves</cp:lastModifiedBy>
  <cp:revision>77</cp:revision>
  <cp:lastPrinted>2016-10-30T20:48:16Z</cp:lastPrinted>
  <dcterms:created xsi:type="dcterms:W3CDTF">2016-09-18T14:51:59Z</dcterms:created>
  <dcterms:modified xsi:type="dcterms:W3CDTF">2016-10-30T20:49:10Z</dcterms:modified>
</cp:coreProperties>
</file>