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20"/>
  </p:notesMasterIdLst>
  <p:sldIdLst>
    <p:sldId id="256" r:id="rId2"/>
    <p:sldId id="267" r:id="rId3"/>
    <p:sldId id="268" r:id="rId4"/>
    <p:sldId id="270" r:id="rId5"/>
    <p:sldId id="257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2" r:id="rId16"/>
    <p:sldId id="280" r:id="rId17"/>
    <p:sldId id="281" r:id="rId18"/>
    <p:sldId id="269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>
          <p15:clr>
            <a:srgbClr val="A4A3A4"/>
          </p15:clr>
        </p15:guide>
        <p15:guide id="2" pos="2881">
          <p15:clr>
            <a:srgbClr val="A4A3A4"/>
          </p15:clr>
        </p15:guide>
        <p15:guide id="3" pos="14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7C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96"/>
    <p:restoredTop sz="74794" autoAdjust="0"/>
  </p:normalViewPr>
  <p:slideViewPr>
    <p:cSldViewPr>
      <p:cViewPr>
        <p:scale>
          <a:sx n="90" d="100"/>
          <a:sy n="90" d="100"/>
        </p:scale>
        <p:origin x="576" y="160"/>
      </p:cViewPr>
      <p:guideLst>
        <p:guide orient="horz" pos="2162"/>
        <p:guide pos="2881"/>
        <p:guide pos="14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0CF3F-A853-F64D-8DEF-C055EA4AB491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FDCBB-F67B-BA4C-9562-309AD88E60BC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06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Na palestra anterior, vimos a necessidade de realizarmos nossa reforma íntima para nos melhorarmos e, assim, nos tornarmos pessoas de bem. Em O Evangelho Segundo o Espiritismo</a:t>
            </a:r>
            <a:r>
              <a:rPr lang="pt-BR" baseline="0" dirty="0" smtClean="0"/>
              <a:t> encontramos um item que evidencia os atributos de um verdadeiro homem de bem. Como se pode concluir da leitura do citado item, a tarefa não é tão fácil para nós que estamos ainda mais próximos do ponto de partida do que da meta, em termos evolutivos.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894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No mesmo capítulo (citação do slide anterior), Kardec destaca os caracteres do verdadeiro espírita (ou verdadeiro cristão), delineando, sob uma outra abordagem, um caminho aparentemente</a:t>
            </a:r>
            <a:r>
              <a:rPr lang="pt-BR" baseline="0" dirty="0" smtClean="0"/>
              <a:t> mais suave para nos tornarmos, enfim, homens de bem, pois exige do indivíduo “simplesmente” o esforço por domar suas más inclinações e empreender, assim, sua transformação moral.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7277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Vemos, portanto, que a transformação pessoal só se efetiva em “doses homeopáticas”, consolidando hábitos a partir de pequenas atitudes reforçadas continuamente.</a:t>
            </a:r>
            <a:r>
              <a:rPr lang="pt-BR" baseline="0" dirty="0" smtClean="0"/>
              <a:t> Os vícios e paixões são adquiridos da mesma forma, por isso, são às vezes tão difíceis de serem combatidos, pois requerem o mesmo esforço para realizar o “caminho de retorno”.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183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autodomínio implica no conhecimento de si mesmo, na autoridade e superioridade sobre os próprios sentimentos,</a:t>
            </a:r>
            <a:r>
              <a:rPr lang="pt-BR" baseline="0" dirty="0" smtClean="0"/>
              <a:t> o que confere ao indivíduo a competência necessária para vencer seus sentimentos inferiores, capitaneados pelo egoísmo e pelo orgulho.</a:t>
            </a:r>
          </a:p>
          <a:p>
            <a:r>
              <a:rPr lang="pt-BR" baseline="0" dirty="0" smtClean="0"/>
              <a:t>Perceba que o conhecimento não é tudo, é apenas a porta, ou seja, o meio; o objetivo só é alcançado com ações.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0698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Abordar a recomendação de cada slide a seguir de forma objetiva, permitindo que </a:t>
            </a:r>
            <a:r>
              <a:rPr lang="pt-BR" smtClean="0"/>
              <a:t>os presentes reflitam a respeito.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3468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254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Não é saudável ceder em tudo,</a:t>
            </a:r>
            <a:r>
              <a:rPr lang="pt-BR" baseline="0" dirty="0" smtClean="0"/>
              <a:t> porém pequenas concessões, certas vezes, nos custam muito menos do que os resultados de uma atitude de rigidez. Ceder não é sinal de fraqueza, mas justamente o contrário!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406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1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Imperioso</a:t>
            </a:r>
            <a:r>
              <a:rPr lang="pt-BR" baseline="0" dirty="0" smtClean="0"/>
              <a:t> compreender os próprios limites e os dos outros também.</a:t>
            </a:r>
          </a:p>
          <a:p>
            <a:pPr marL="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“O erro está em ser indulgente consigo e rigoroso com o semelhante.” (</a:t>
            </a:r>
            <a:r>
              <a:rPr lang="pt-BR" dirty="0" err="1" smtClean="0"/>
              <a:t>CAIRBAR</a:t>
            </a:r>
            <a:r>
              <a:rPr lang="pt-BR" dirty="0" smtClean="0"/>
              <a:t> </a:t>
            </a:r>
            <a:r>
              <a:rPr lang="pt-BR" dirty="0" err="1" smtClean="0"/>
              <a:t>SCHUTEL</a:t>
            </a:r>
            <a:r>
              <a:rPr lang="pt-BR" dirty="0" smtClean="0"/>
              <a:t>. Fundamentos da Reforma Íntima, item 136.)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0332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Interessante observar que se nos damos o direito</a:t>
            </a:r>
            <a:r>
              <a:rPr lang="pt-BR" baseline="0" dirty="0" smtClean="0"/>
              <a:t> de julgar, corremos um grande risco de cometermos uma injustiça e, assim, sermos, por nossa vez, julgados com o mesmo peso.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09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530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Duplo exercício que devemos realizar: primeiramente, tomar a iniciativa da reconciliação, dar o primeiro passo rumo ao entendimento; se não nos reconhecermos capazes, ao menos deixar livre o caminho para que o outro o faça.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02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“A solução para deixar de ser individualista é jamais romper com o diálogo em qualquer contexto, mantendo-se ativo e perseverante na busca de debates fraternos acerca dos mais variados temas. O exercício do diálogo faz com que adquira consciência da necessidade do convívio e do rompimento do invólucro egoísta no qual está inserido.” (</a:t>
            </a:r>
            <a:r>
              <a:rPr lang="pt-BR" dirty="0" err="1" smtClean="0"/>
              <a:t>CAIRBAR</a:t>
            </a:r>
            <a:r>
              <a:rPr lang="pt-BR" dirty="0" smtClean="0"/>
              <a:t> </a:t>
            </a:r>
            <a:r>
              <a:rPr lang="pt-BR" dirty="0" err="1" smtClean="0"/>
              <a:t>SCHUTEL</a:t>
            </a:r>
            <a:r>
              <a:rPr lang="pt-BR" dirty="0" smtClean="0"/>
              <a:t>. </a:t>
            </a:r>
            <a:r>
              <a:rPr lang="pt-BR" i="1" dirty="0" smtClean="0"/>
              <a:t>Fundamentos da Reforma Íntima</a:t>
            </a:r>
            <a:r>
              <a:rPr lang="pt-BR" dirty="0" smtClean="0"/>
              <a:t>, item 126.)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5118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Quem se julga acabado está morto.” (Paulo Freire)</a:t>
            </a: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há quem não aprenda com o outro. E nesse convívio experimentamos de uma só vez os resultados das</a:t>
            </a:r>
            <a:r>
              <a:rPr lang="pt-B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leis de Sociedade e de Progresso.</a:t>
            </a:r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1228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Contamos certamente inúmeras existências nas quais acumulamos inúmeros débitos. É preciso cessar logo esse sequência, modificando-nos, iniciando</a:t>
            </a:r>
            <a:r>
              <a:rPr lang="pt-BR" baseline="0" dirty="0" smtClean="0"/>
              <a:t> já a tarefa de transformação interior.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DCBB-F67B-BA4C-9562-309AD88E60BC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4872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tif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ângulo 3"/>
          <p:cNvSpPr/>
          <p:nvPr userDrawn="1"/>
        </p:nvSpPr>
        <p:spPr>
          <a:xfrm>
            <a:off x="5286375" y="476672"/>
            <a:ext cx="3514723" cy="51845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ctangle 14"/>
          <p:cNvSpPr/>
          <p:nvPr/>
        </p:nvSpPr>
        <p:spPr>
          <a:xfrm>
            <a:off x="5286375" y="5772645"/>
            <a:ext cx="3514724" cy="8013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439816" y="588069"/>
            <a:ext cx="3207842" cy="4961782"/>
          </a:xfrm>
          <a:prstGeom prst="rect">
            <a:avLst/>
          </a:prstGeom>
          <a:noFill/>
          <a:ln w="6350" cap="sq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39816" y="588069"/>
            <a:ext cx="3207842" cy="403251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5400" b="0" kern="1200" cap="sm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venir Next Condensed" charset="0"/>
                <a:ea typeface="Avenir Next Condensed" charset="0"/>
                <a:cs typeface="Avenir Next Condensed" charset="0"/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39816" y="4732245"/>
            <a:ext cx="3207841" cy="81760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pt-BR" dirty="0" smtClean="0"/>
              <a:t>Clique para editar o estilo do subtítulo mestre</a:t>
            </a:r>
            <a:endParaRPr lang="en-US" dirty="0"/>
          </a:p>
        </p:txBody>
      </p:sp>
      <p:sp>
        <p:nvSpPr>
          <p:cNvPr id="23" name="Rectangle 10"/>
          <p:cNvSpPr/>
          <p:nvPr userDrawn="1"/>
        </p:nvSpPr>
        <p:spPr>
          <a:xfrm>
            <a:off x="5439816" y="5881256"/>
            <a:ext cx="3207842" cy="592280"/>
          </a:xfrm>
          <a:prstGeom prst="rect">
            <a:avLst/>
          </a:prstGeom>
          <a:noFill/>
          <a:ln w="6350" cap="sq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1398295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57200"/>
            <a:ext cx="8064896" cy="1371600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28800"/>
            <a:ext cx="8064896" cy="4552528"/>
          </a:xfrm>
        </p:spPr>
        <p:txBody>
          <a:bodyPr/>
          <a:lstStyle>
            <a:lvl1pPr algn="just">
              <a:buClr>
                <a:schemeClr val="accent1">
                  <a:lumMod val="50000"/>
                </a:schemeClr>
              </a:buClr>
              <a:defRPr sz="2100"/>
            </a:lvl1pPr>
            <a:lvl2pPr algn="just">
              <a:spcBef>
                <a:spcPts val="600"/>
              </a:spcBef>
              <a:defRPr sz="1900">
                <a:solidFill>
                  <a:schemeClr val="accent1">
                    <a:lumMod val="50000"/>
                  </a:schemeClr>
                </a:solidFill>
              </a:defRPr>
            </a:lvl2pPr>
            <a:lvl3pPr algn="just">
              <a:buClr>
                <a:schemeClr val="accent1">
                  <a:lumMod val="50000"/>
                </a:schemeClr>
              </a:buClr>
              <a:defRPr sz="1700"/>
            </a:lvl3pPr>
            <a:lvl4pPr algn="just">
              <a:spcBef>
                <a:spcPts val="400"/>
              </a:spcBef>
              <a:defRPr sz="1500"/>
            </a:lvl4pPr>
            <a:lvl5pPr marL="1031875" indent="0" algn="r">
              <a:spcBef>
                <a:spcPts val="600"/>
              </a:spcBef>
              <a:spcAft>
                <a:spcPts val="1200"/>
              </a:spcAft>
              <a:buNone/>
              <a:tabLst/>
              <a:defRPr sz="1300">
                <a:solidFill>
                  <a:srgbClr val="5D7C23"/>
                </a:solidFill>
              </a:defRPr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34768" y="6381328"/>
            <a:ext cx="2057400" cy="274320"/>
          </a:xfrm>
        </p:spPr>
        <p:txBody>
          <a:bodyPr/>
          <a:lstStyle/>
          <a:p>
            <a:fld id="{4B525357-5C37-49BE-887E-1B8F80B51545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596896" y="6381328"/>
            <a:ext cx="3950208" cy="274320"/>
          </a:xfr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23382" y="6381328"/>
            <a:ext cx="1097280" cy="274320"/>
          </a:xfrm>
        </p:spPr>
        <p:txBody>
          <a:bodyPr/>
          <a:lstStyle/>
          <a:p>
            <a:fld id="{EB241122-4D02-43BC-8099-CCC7AB349AFE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668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414811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000" kern="1200" cap="sm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venir Next Condensed" charset="0"/>
                <a:ea typeface="Avenir Next Condensed" charset="0"/>
                <a:cs typeface="Avenir Next Condensed" charset="0"/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509120"/>
            <a:ext cx="6803136" cy="67586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525357-5C37-49BE-887E-1B8F80B51545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EB241122-4D02-43BC-8099-CCC7AB349AFE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6206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5357-5C37-49BE-887E-1B8F80B51545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1122-4D02-43BC-8099-CCC7AB349AFE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138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5357-5C37-49BE-887E-1B8F80B51545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1122-4D02-43BC-8099-CCC7AB349AFE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75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5357-5C37-49BE-887E-1B8F80B51545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1122-4D02-43BC-8099-CCC7AB349AFE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461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5357-5C37-49BE-887E-1B8F80B51545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1122-4D02-43BC-8099-CCC7AB349AFE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6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5357-5C37-49BE-887E-1B8F80B51545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B241122-4D02-43BC-8099-CCC7AB349AFE}" type="slidenum">
              <a:rPr lang="pt-BR" smtClean="0"/>
              <a:t>‹n.º›</a:t>
            </a:fld>
            <a:endParaRPr lang="pt-BR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250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B525357-5C37-49BE-887E-1B8F80B51545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B241122-4D02-43BC-8099-CCC7AB349AFE}" type="slidenum">
              <a:rPr lang="pt-BR" smtClean="0"/>
              <a:t>‹n.º›</a:t>
            </a:fld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7246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5357-5C37-49BE-887E-1B8F80B51545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1122-4D02-43BC-8099-CCC7AB349AFE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790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5357-5C37-49BE-887E-1B8F80B51545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1122-4D02-43BC-8099-CCC7AB349AFE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833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6022" y="170481"/>
            <a:ext cx="8791956" cy="651703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B525357-5C37-49BE-887E-1B8F80B51545}" type="datetimeFigureOut">
              <a:rPr lang="pt-BR" smtClean="0"/>
              <a:t>30/10/16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B241122-4D02-43BC-8099-CCC7AB349AFE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small" spc="0" baseline="0" dirty="0">
          <a:solidFill>
            <a:schemeClr val="tx1">
              <a:lumMod val="85000"/>
              <a:lumOff val="15000"/>
            </a:schemeClr>
          </a:solidFill>
          <a:effectLst/>
          <a:latin typeface="Avenir Next Condensed" charset="0"/>
          <a:ea typeface="Avenir Next Condensed" charset="0"/>
          <a:cs typeface="Avenir Next Condensed" charset="0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439816" y="588069"/>
            <a:ext cx="3207842" cy="4961782"/>
          </a:xfrm>
        </p:spPr>
        <p:txBody>
          <a:bodyPr/>
          <a:lstStyle/>
          <a:p>
            <a:r>
              <a:rPr lang="pt-BR" sz="4600" smtClean="0"/>
              <a:t>Como transformar-se</a:t>
            </a:r>
            <a:endParaRPr lang="pt-BR" sz="4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1800" dirty="0" smtClean="0"/>
              <a:t>REFORMA ÍNTIMA</a:t>
            </a:r>
            <a:endParaRPr lang="pt-BR" sz="1800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5439817" y="5949280"/>
            <a:ext cx="3207840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 spc="8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50" dirty="0" smtClean="0">
                <a:solidFill>
                  <a:schemeClr val="accent1">
                    <a:lumMod val="75000"/>
                  </a:schemeClr>
                </a:solidFill>
              </a:rPr>
              <a:t>Escola de Evangelização de Pacientes</a:t>
            </a:r>
          </a:p>
          <a:p>
            <a:r>
              <a:rPr lang="pt-BR" sz="1050" dirty="0" smtClean="0">
                <a:solidFill>
                  <a:schemeClr val="accent1">
                    <a:lumMod val="75000"/>
                  </a:schemeClr>
                </a:solidFill>
              </a:rPr>
              <a:t>Grupo Espírita </a:t>
            </a:r>
            <a:r>
              <a:rPr lang="pt-BR" sz="1050" dirty="0" err="1" smtClean="0">
                <a:solidFill>
                  <a:schemeClr val="accent1">
                    <a:lumMod val="75000"/>
                  </a:schemeClr>
                </a:solidFill>
              </a:rPr>
              <a:t>Guillon</a:t>
            </a:r>
            <a:r>
              <a:rPr lang="pt-BR" sz="1050" dirty="0" smtClean="0">
                <a:solidFill>
                  <a:schemeClr val="accent1">
                    <a:lumMod val="75000"/>
                  </a:schemeClr>
                </a:solidFill>
              </a:rPr>
              <a:t> Ribeiro</a:t>
            </a:r>
            <a:endParaRPr lang="pt-BR" sz="105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homem de bem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“O </a:t>
            </a:r>
            <a:r>
              <a:rPr lang="pt-BR" dirty="0"/>
              <a:t>verdadeiro homem de bem é o que cumpre a lei de justiça, de amor e de caridade, na sua maior pureza. Se ele interroga a consciência sobre seus próprios atos, a si mesmo perguntará se violou essa lei, se não praticou o mal, se fez todo o bem </a:t>
            </a:r>
            <a:r>
              <a:rPr lang="pt-BR" i="1" dirty="0"/>
              <a:t>que podia, </a:t>
            </a:r>
            <a:r>
              <a:rPr lang="pt-BR" dirty="0"/>
              <a:t>se desprezou voluntariamente alguma ocasião de ser útil, se ninguém tem qualquer queixa dele; enfim, se fez a outrem tudo o que desejara lhe fizessem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17, item 3.)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61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bons espíritas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828800"/>
            <a:ext cx="8064896" cy="2320280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</a:t>
            </a:r>
            <a:r>
              <a:rPr lang="pt-BR" dirty="0"/>
              <a:t>Bem compreendido, mas sobretudo bem sentido, o Espiritismo leva aos resultados acima expostos, que caracterizam o verdadeiro espírita, como o cristão verdadeiro, pois que um o mesmo é que outro</a:t>
            </a:r>
            <a:r>
              <a:rPr lang="pt-BR" dirty="0" smtClean="0"/>
              <a:t>.</a:t>
            </a:r>
            <a:r>
              <a:rPr lang="pt-BR" dirty="0"/>
              <a:t> </a:t>
            </a:r>
            <a:r>
              <a:rPr lang="pt-BR" dirty="0" smtClean="0"/>
              <a:t>[...]</a:t>
            </a:r>
          </a:p>
          <a:p>
            <a:r>
              <a:rPr lang="pt-BR" i="1" dirty="0"/>
              <a:t>Reconhece-se o verdadeiro espírita pela sua transformação moral e pelos esforços que emprega para domar suas inclinações más</a:t>
            </a:r>
            <a:r>
              <a:rPr lang="pt-BR" i="1" dirty="0" smtClean="0"/>
              <a:t>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17, item </a:t>
            </a:r>
            <a:r>
              <a:rPr lang="pt-BR" dirty="0" smtClean="0"/>
              <a:t>4.)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4256854"/>
            <a:ext cx="4752528" cy="21244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26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transformar-se?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828800"/>
            <a:ext cx="5112568" cy="4552528"/>
          </a:xfrm>
        </p:spPr>
        <p:txBody>
          <a:bodyPr/>
          <a:lstStyle/>
          <a:p>
            <a:r>
              <a:rPr lang="pt-BR" dirty="0"/>
              <a:t>“... a reforma íntima constitui-se de </a:t>
            </a:r>
            <a:r>
              <a:rPr lang="pt-BR" dirty="0" smtClean="0"/>
              <a:t>atos isolados, no dia-a-dia do encarnado, levando-o </a:t>
            </a:r>
            <a:r>
              <a:rPr lang="pt-BR" dirty="0"/>
              <a:t>a melhorar-se nas suas mais variadas atitudes, para depois, ampliando o </a:t>
            </a:r>
            <a:r>
              <a:rPr lang="pt-BR" dirty="0" smtClean="0"/>
              <a:t>contexto, alterar sua conduta, tornando-a cada </a:t>
            </a:r>
            <a:r>
              <a:rPr lang="pt-BR" dirty="0"/>
              <a:t>vez mais </a:t>
            </a:r>
            <a:r>
              <a:rPr lang="pt-BR" dirty="0" smtClean="0"/>
              <a:t>próxima do</a:t>
            </a:r>
            <a:r>
              <a:rPr lang="pt-BR" dirty="0"/>
              <a:t> </a:t>
            </a:r>
            <a:r>
              <a:rPr lang="pt-BR" dirty="0" err="1" smtClean="0"/>
              <a:t>compor-tamento</a:t>
            </a:r>
            <a:r>
              <a:rPr lang="pt-BR" dirty="0" smtClean="0"/>
              <a:t> </a:t>
            </a:r>
            <a:r>
              <a:rPr lang="pt-BR" dirty="0"/>
              <a:t>ideal e cristão.”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CAIRBAR</a:t>
            </a:r>
            <a:r>
              <a:rPr lang="pt-BR" dirty="0" smtClean="0"/>
              <a:t> </a:t>
            </a:r>
            <a:r>
              <a:rPr lang="pt-BR" dirty="0" err="1" smtClean="0"/>
              <a:t>SCHUTEL</a:t>
            </a:r>
            <a:r>
              <a:rPr lang="pt-BR" dirty="0" smtClean="0"/>
              <a:t>. </a:t>
            </a:r>
            <a:r>
              <a:rPr lang="pt-BR" i="1" dirty="0" smtClean="0"/>
              <a:t>Fundamentos da Reforma Íntima</a:t>
            </a:r>
            <a:r>
              <a:rPr lang="pt-BR" dirty="0" smtClean="0"/>
              <a:t>, item 75.)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4366" y="1828800"/>
            <a:ext cx="2750082" cy="3749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0419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/>
              <a:t>Como iniciar o trabalho de iluminação de nossa própria alma?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“Esse esforço individual deve começar com o </a:t>
            </a:r>
            <a:r>
              <a:rPr lang="pt-BR" b="1" dirty="0" smtClean="0"/>
              <a:t>autodomínio</a:t>
            </a:r>
            <a:r>
              <a:rPr lang="pt-BR" dirty="0" smtClean="0"/>
              <a:t>, com a disciplina dos sentimentos egoísticos e inferiores, com o trabalho silencioso da criatura por </a:t>
            </a:r>
            <a:r>
              <a:rPr lang="pt-BR" b="1" dirty="0" smtClean="0"/>
              <a:t>exterminar as próprias paixões</a:t>
            </a:r>
            <a:r>
              <a:rPr lang="pt-BR" dirty="0" smtClean="0"/>
              <a:t>. [...]</a:t>
            </a:r>
          </a:p>
          <a:p>
            <a:r>
              <a:rPr lang="pt-BR" dirty="0" smtClean="0"/>
              <a:t>O conhecimento é a </a:t>
            </a:r>
            <a:r>
              <a:rPr lang="pt-BR" b="1" dirty="0" smtClean="0"/>
              <a:t>porta</a:t>
            </a:r>
            <a:r>
              <a:rPr lang="pt-BR" dirty="0" smtClean="0"/>
              <a:t> amiga que nos conduzirá aos raciocínios mais puros, porquanto, na reforma definitiva de nosso íntimo, é indispensável o golpe da </a:t>
            </a:r>
            <a:r>
              <a:rPr lang="pt-BR" b="1" dirty="0" smtClean="0"/>
              <a:t>ação própria</a:t>
            </a:r>
            <a:r>
              <a:rPr lang="pt-BR" dirty="0" smtClean="0"/>
              <a:t>, no sentido de modelarmos o nosso santuário interior, na sagrada iluminação da vida”.</a:t>
            </a:r>
          </a:p>
          <a:p>
            <a:pPr lvl="4"/>
            <a:r>
              <a:rPr lang="es-ES_tradnl" dirty="0" smtClean="0"/>
              <a:t>(EMMANUEL. </a:t>
            </a:r>
            <a:r>
              <a:rPr lang="es-ES_tradnl" i="1" dirty="0" smtClean="0"/>
              <a:t>O Consolador</a:t>
            </a:r>
            <a:r>
              <a:rPr lang="es-ES_tradnl" dirty="0" smtClean="0"/>
              <a:t>, </a:t>
            </a:r>
            <a:r>
              <a:rPr lang="es-ES_tradnl" dirty="0" err="1" smtClean="0"/>
              <a:t>perg</a:t>
            </a:r>
            <a:r>
              <a:rPr lang="es-ES_tradnl" dirty="0" smtClean="0"/>
              <a:t>. 230.)</a:t>
            </a:r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 onde começar?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Ações práticas para iniciar o processo de reforma íntima.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030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Comece pelo mais fácil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539552" y="1828800"/>
            <a:ext cx="8064896" cy="4696544"/>
          </a:xfrm>
        </p:spPr>
        <p:txBody>
          <a:bodyPr>
            <a:normAutofit lnSpcReduction="10000"/>
          </a:bodyPr>
          <a:lstStyle/>
          <a:p>
            <a:pPr marL="4090988" indent="-254000"/>
            <a:r>
              <a:rPr lang="pt-BR" dirty="0"/>
              <a:t>“... descobrir o seu lado imperfeito </a:t>
            </a:r>
            <a:r>
              <a:rPr lang="pt-BR" b="1" dirty="0"/>
              <a:t>mais fácil </a:t>
            </a:r>
            <a:r>
              <a:rPr lang="pt-BR" b="1" dirty="0" smtClean="0"/>
              <a:t>e simples de ser</a:t>
            </a:r>
            <a:r>
              <a:rPr lang="pt-BR" b="1" dirty="0"/>
              <a:t> </a:t>
            </a:r>
            <a:r>
              <a:rPr lang="pt-BR" b="1" dirty="0" smtClean="0"/>
              <a:t>contornado</a:t>
            </a:r>
            <a:r>
              <a:rPr lang="pt-BR" dirty="0" smtClean="0"/>
              <a:t>; essa perspectiva varia </a:t>
            </a:r>
            <a:r>
              <a:rPr lang="pt-BR" dirty="0"/>
              <a:t>de pessoa a pessoa, não havendo soluções idênticas para todos</a:t>
            </a:r>
            <a:r>
              <a:rPr lang="pt-BR" dirty="0" smtClean="0"/>
              <a:t>. [...]</a:t>
            </a:r>
          </a:p>
          <a:p>
            <a:pPr marL="4090988" indent="-254000"/>
            <a:endParaRPr lang="pt-BR" dirty="0" smtClean="0"/>
          </a:p>
          <a:p>
            <a:r>
              <a:rPr lang="pt-BR" dirty="0" smtClean="0"/>
              <a:t>... limitados </a:t>
            </a:r>
            <a:r>
              <a:rPr lang="pt-BR" dirty="0"/>
              <a:t>e pequenos gestos valem muito, </a:t>
            </a:r>
            <a:r>
              <a:rPr lang="pt-BR" dirty="0" smtClean="0"/>
              <a:t>desde que </a:t>
            </a:r>
            <a:r>
              <a:rPr lang="pt-BR" dirty="0"/>
              <a:t>positivos. </a:t>
            </a:r>
            <a:r>
              <a:rPr lang="pt-BR" dirty="0" smtClean="0"/>
              <a:t>[...] Logo</a:t>
            </a:r>
            <a:r>
              <a:rPr lang="pt-BR" dirty="0"/>
              <a:t>, o caminho </a:t>
            </a:r>
            <a:r>
              <a:rPr lang="pt-BR" dirty="0" smtClean="0"/>
              <a:t>é começar </a:t>
            </a:r>
            <a:r>
              <a:rPr lang="pt-BR" dirty="0"/>
              <a:t>por baixo, sem falsas pretensões ou ilusões. Não alimentar a presunção de se tornar </a:t>
            </a:r>
            <a:r>
              <a:rPr lang="pt-BR" dirty="0" smtClean="0"/>
              <a:t>a imagem </a:t>
            </a:r>
            <a:r>
              <a:rPr lang="pt-BR" dirty="0"/>
              <a:t>e semelhança do Cristo de um momento para outro é postura recomendável, </a:t>
            </a:r>
            <a:r>
              <a:rPr lang="pt-BR" dirty="0" smtClean="0"/>
              <a:t>ainda que </a:t>
            </a:r>
            <a:r>
              <a:rPr lang="pt-BR" dirty="0"/>
              <a:t>essa seja a meta a ser alcançada um dia.”</a:t>
            </a:r>
          </a:p>
          <a:p>
            <a:pPr lvl="4"/>
            <a:r>
              <a:rPr lang="pt-BR" dirty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</a:t>
            </a:r>
            <a:r>
              <a:rPr lang="pt-BR" dirty="0" smtClean="0"/>
              <a:t>itens 91 e 97.)</a:t>
            </a:r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828800"/>
            <a:ext cx="3476074" cy="23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19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Aprenda a ouvir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828800"/>
            <a:ext cx="8064896" cy="2001284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“... </a:t>
            </a:r>
            <a:r>
              <a:rPr lang="pt-BR" dirty="0"/>
              <a:t>deve a criatura </a:t>
            </a:r>
            <a:r>
              <a:rPr lang="pt-BR" b="1" dirty="0"/>
              <a:t>aprender a ouvir conselhos alheios</a:t>
            </a:r>
            <a:r>
              <a:rPr lang="pt-BR" dirty="0"/>
              <a:t>, ainda que lhe pareçam distantes da realidade ou inverossímeis. Nem sempre o que, à primeira vista, não tem visos de verdadeiro, é realmente falso. A ilusão, nesse campo, é multo intensa, pois há grande dificuldade do ser humano em reconhecer e assimilar seus erros</a:t>
            </a:r>
            <a:r>
              <a:rPr lang="pt-BR" dirty="0" smtClean="0"/>
              <a:t>.”</a:t>
            </a:r>
          </a:p>
          <a:p>
            <a:pPr lvl="4"/>
            <a:r>
              <a:rPr lang="pt-BR" dirty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item </a:t>
            </a:r>
            <a:r>
              <a:rPr lang="pt-BR" dirty="0" smtClean="0"/>
              <a:t>93.)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771" y="3830084"/>
            <a:ext cx="3836458" cy="2551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Seja flexível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828800"/>
            <a:ext cx="4392488" cy="4552528"/>
          </a:xfrm>
        </p:spPr>
        <p:txBody>
          <a:bodyPr/>
          <a:lstStyle/>
          <a:p>
            <a:r>
              <a:rPr lang="pt-BR" dirty="0" smtClean="0"/>
              <a:t>“Ser flexível sem lhe faltar personalidade. </a:t>
            </a:r>
            <a:r>
              <a:rPr lang="pt-BR" b="1" dirty="0" smtClean="0"/>
              <a:t>Pequenas concessões</a:t>
            </a:r>
            <a:r>
              <a:rPr lang="pt-BR" dirty="0" smtClean="0"/>
              <a:t> nos desejos ou caprichos, por menores que sejam, dão mostra do vigor com que cada um inicia a luta da sua reforma íntima.”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CAIRBAR</a:t>
            </a:r>
            <a:r>
              <a:rPr lang="pt-BR" dirty="0" smtClean="0"/>
              <a:t> </a:t>
            </a:r>
            <a:r>
              <a:rPr lang="pt-BR" dirty="0" err="1" smtClean="0"/>
              <a:t>SCHUTEL</a:t>
            </a:r>
            <a:r>
              <a:rPr lang="pt-BR" dirty="0" smtClean="0"/>
              <a:t>. </a:t>
            </a:r>
            <a:r>
              <a:rPr lang="pt-BR" i="1" dirty="0" smtClean="0"/>
              <a:t>Fundamentos da Reforma Íntima</a:t>
            </a:r>
            <a:r>
              <a:rPr lang="pt-BR" dirty="0" smtClean="0"/>
              <a:t>, item 94.)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705" y="1828800"/>
            <a:ext cx="3331743" cy="3874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Seja menos rancoroso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828800"/>
            <a:ext cx="8064896" cy="2277640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“Sendo-lhe </a:t>
            </a:r>
            <a:r>
              <a:rPr lang="pt-BR" dirty="0"/>
              <a:t>mais agradável amar o amigo e odiar o inimigo, </a:t>
            </a:r>
            <a:r>
              <a:rPr lang="pt-BR" dirty="0" smtClean="0"/>
              <a:t>[...] </a:t>
            </a:r>
            <a:r>
              <a:rPr lang="pt-BR" dirty="0"/>
              <a:t>a trilha indicada nesse campo é ser cada </a:t>
            </a:r>
            <a:r>
              <a:rPr lang="pt-BR" dirty="0" smtClean="0"/>
              <a:t>vez mais </a:t>
            </a:r>
            <a:r>
              <a:rPr lang="pt-BR" dirty="0"/>
              <a:t>benevolente com o amigo, fortalecendo os laços de amor, mas dando início a uma </a:t>
            </a:r>
            <a:r>
              <a:rPr lang="pt-BR" b="1" dirty="0" smtClean="0"/>
              <a:t>visão mais </a:t>
            </a:r>
            <a:r>
              <a:rPr lang="pt-BR" b="1" dirty="0"/>
              <a:t>otimista</a:t>
            </a:r>
            <a:r>
              <a:rPr lang="pt-BR" dirty="0"/>
              <a:t> e menos rancorosa que possui do desafeto. Todo ser humano tem virtudes e defeitos. Por que não procurar primeiro alguma qualidade naquele a quem odeia ou de </a:t>
            </a:r>
            <a:r>
              <a:rPr lang="pt-BR" dirty="0" smtClean="0"/>
              <a:t>quem guarda </a:t>
            </a:r>
            <a:r>
              <a:rPr lang="pt-BR" dirty="0"/>
              <a:t>rancor</a:t>
            </a:r>
            <a:r>
              <a:rPr lang="pt-BR" dirty="0" smtClean="0"/>
              <a:t>?”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item </a:t>
            </a:r>
            <a:r>
              <a:rPr lang="pt-BR" dirty="0" smtClean="0"/>
              <a:t>98.)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7000" y="4106440"/>
            <a:ext cx="3810000" cy="2274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8452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Compreenda seus limites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828800"/>
            <a:ext cx="8064896" cy="2128838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“Pessoas têm limites. [...] Não há por que estranhar que uns consigam vencer certos obstáculos com a metade do tempo levado pelo outro, enquanto que a situação pode inverter-se em algum setor diverso da vida. Compreender, pois, o limite de cada um facilita – e muito – o processo de reforma íntima.”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CAIRBAR</a:t>
            </a:r>
            <a:r>
              <a:rPr lang="pt-BR" dirty="0" smtClean="0"/>
              <a:t> </a:t>
            </a:r>
            <a:r>
              <a:rPr lang="pt-BR" dirty="0" err="1" smtClean="0"/>
              <a:t>SCHUTEL</a:t>
            </a:r>
            <a:r>
              <a:rPr lang="pt-BR" dirty="0" smtClean="0"/>
              <a:t>. Fundamentos da Reforma Íntima, item 99.)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4054894"/>
            <a:ext cx="5904656" cy="23264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9691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Abstenha-se de julgar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3588" y="1828800"/>
            <a:ext cx="4030860" cy="4552528"/>
          </a:xfrm>
        </p:spPr>
        <p:txBody>
          <a:bodyPr/>
          <a:lstStyle/>
          <a:p>
            <a:r>
              <a:rPr lang="pt-BR" dirty="0" smtClean="0"/>
              <a:t>“Julgamentos </a:t>
            </a:r>
            <a:r>
              <a:rPr lang="pt-BR" dirty="0"/>
              <a:t>devem ficar restritos aos ambientes dos tribunais. No cotidiano, </a:t>
            </a:r>
            <a:r>
              <a:rPr lang="pt-BR" dirty="0" smtClean="0"/>
              <a:t>a abstenção </a:t>
            </a:r>
            <a:r>
              <a:rPr lang="pt-BR" dirty="0"/>
              <a:t>dos juízos que alguém faz do outro é um conselho precioso a ser seguido. </a:t>
            </a:r>
            <a:r>
              <a:rPr lang="pt-BR" dirty="0" smtClean="0"/>
              <a:t>Evita, com </a:t>
            </a:r>
            <a:r>
              <a:rPr lang="pt-BR" dirty="0"/>
              <a:t>isso, a maledicência, afasta a bisbilhotice e passa </a:t>
            </a:r>
            <a:r>
              <a:rPr lang="pt-BR" dirty="0" smtClean="0"/>
              <a:t>ao </a:t>
            </a:r>
            <a:r>
              <a:rPr lang="pt-BR" dirty="0"/>
              <a:t>largo da injustiça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item </a:t>
            </a:r>
            <a:r>
              <a:rPr lang="pt-BR" dirty="0" smtClean="0"/>
              <a:t>101.)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15" y="1983875"/>
            <a:ext cx="3888432" cy="2896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Saiba dividir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828800"/>
            <a:ext cx="4034036" cy="4552528"/>
          </a:xfrm>
        </p:spPr>
        <p:txBody>
          <a:bodyPr/>
          <a:lstStyle/>
          <a:p>
            <a:r>
              <a:rPr lang="pt-BR" dirty="0" smtClean="0"/>
              <a:t>“Saber </a:t>
            </a:r>
            <a:r>
              <a:rPr lang="pt-BR" dirty="0"/>
              <a:t>dividir é ponto </a:t>
            </a:r>
            <a:r>
              <a:rPr lang="pt-BR" dirty="0" err="1"/>
              <a:t>inafastável</a:t>
            </a:r>
            <a:r>
              <a:rPr lang="pt-BR" dirty="0"/>
              <a:t> da mudança de </a:t>
            </a:r>
            <a:r>
              <a:rPr lang="pt-BR" dirty="0" smtClean="0"/>
              <a:t>comportamento para </a:t>
            </a:r>
            <a:r>
              <a:rPr lang="pt-BR" dirty="0" err="1" smtClean="0"/>
              <a:t>me-lhor</a:t>
            </a:r>
            <a:r>
              <a:rPr lang="pt-BR" dirty="0" smtClean="0"/>
              <a:t>. Impossível ser solidário sem </a:t>
            </a:r>
            <a:r>
              <a:rPr lang="pt-BR" dirty="0"/>
              <a:t>compreender o valor e o significado do </a:t>
            </a:r>
            <a:r>
              <a:rPr lang="pt-BR" dirty="0" smtClean="0"/>
              <a:t>‘dar’ </a:t>
            </a:r>
            <a:r>
              <a:rPr lang="pt-BR" dirty="0"/>
              <a:t>e </a:t>
            </a:r>
            <a:r>
              <a:rPr lang="pt-BR" dirty="0" smtClean="0"/>
              <a:t>do ‘receber’.”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item </a:t>
            </a:r>
            <a:r>
              <a:rPr lang="pt-BR" dirty="0" smtClean="0"/>
              <a:t>102.)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448" y="1988840"/>
            <a:ext cx="3810000" cy="25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Abra a porta à conciliação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“...se </a:t>
            </a:r>
            <a:r>
              <a:rPr lang="pt-BR" dirty="0"/>
              <a:t>não consegue dar o primeiro passo rumo à conciliação</a:t>
            </a:r>
            <a:r>
              <a:rPr lang="pt-BR" dirty="0" smtClean="0"/>
              <a:t>, o </a:t>
            </a:r>
            <a:r>
              <a:rPr lang="pt-BR" dirty="0"/>
              <a:t>indivíduo não fechar a porta ao outro que, com dificuldade, quer dar início à </a:t>
            </a:r>
            <a:r>
              <a:rPr lang="pt-BR" dirty="0" smtClean="0"/>
              <a:t>recomposição dos </a:t>
            </a:r>
            <a:r>
              <a:rPr lang="pt-BR" dirty="0"/>
              <a:t>laços afetivos entre ambos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item </a:t>
            </a:r>
            <a:r>
              <a:rPr lang="pt-BR" dirty="0" smtClean="0"/>
              <a:t>109.)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3841328"/>
            <a:ext cx="3810000" cy="25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104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Cultive o diálogo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27984" y="1828800"/>
            <a:ext cx="4176464" cy="4552528"/>
          </a:xfrm>
        </p:spPr>
        <p:txBody>
          <a:bodyPr/>
          <a:lstStyle/>
          <a:p>
            <a:r>
              <a:rPr lang="pt-BR" dirty="0" smtClean="0"/>
              <a:t>“O </a:t>
            </a:r>
            <a:r>
              <a:rPr lang="pt-BR" dirty="0"/>
              <a:t>diálogo é essencial ao processo de reforma íntima porque através dele </a:t>
            </a:r>
            <a:r>
              <a:rPr lang="pt-BR" dirty="0" smtClean="0"/>
              <a:t>o encarnado </a:t>
            </a:r>
            <a:r>
              <a:rPr lang="pt-BR" dirty="0"/>
              <a:t>pode conhecer suas deficiências, ouvir bons conselhos e ter um campo aberto </a:t>
            </a:r>
            <a:r>
              <a:rPr lang="pt-BR" dirty="0" smtClean="0"/>
              <a:t>para a </a:t>
            </a:r>
            <a:r>
              <a:rPr lang="pt-BR" dirty="0"/>
              <a:t>troca de </a:t>
            </a:r>
            <a:r>
              <a:rPr lang="pt-BR" dirty="0" smtClean="0"/>
              <a:t>ideias.”</a:t>
            </a:r>
          </a:p>
          <a:p>
            <a:pPr lvl="4"/>
            <a:r>
              <a:rPr lang="pt-BR" dirty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item </a:t>
            </a:r>
            <a:r>
              <a:rPr lang="pt-BR" dirty="0" smtClean="0"/>
              <a:t>125.)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828800"/>
            <a:ext cx="35814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080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Disponha-se a aprender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828800"/>
            <a:ext cx="5112568" cy="4552528"/>
          </a:xfrm>
        </p:spPr>
        <p:txBody>
          <a:bodyPr/>
          <a:lstStyle/>
          <a:p>
            <a:r>
              <a:rPr lang="pt-BR" dirty="0" smtClean="0"/>
              <a:t>“Sentir-se </a:t>
            </a:r>
            <a:r>
              <a:rPr lang="pt-BR" dirty="0"/>
              <a:t>o homem um aprendiz na senda da reforma íntima facilita </a:t>
            </a:r>
            <a:r>
              <a:rPr lang="pt-BR" dirty="0" smtClean="0"/>
              <a:t>– </a:t>
            </a:r>
            <a:r>
              <a:rPr lang="pt-BR" dirty="0"/>
              <a:t>e muito </a:t>
            </a:r>
            <a:r>
              <a:rPr lang="pt-BR" dirty="0" smtClean="0"/>
              <a:t>– </a:t>
            </a:r>
            <a:r>
              <a:rPr lang="pt-BR" dirty="0"/>
              <a:t>o seu trabalho. Disposição para conhecer o que não sabe e vivenciar </a:t>
            </a:r>
            <a:r>
              <a:rPr lang="pt-BR" dirty="0" smtClean="0"/>
              <a:t>novas experiências </a:t>
            </a:r>
            <a:r>
              <a:rPr lang="pt-BR" dirty="0"/>
              <a:t>são indispensáveis ao construtor de uma nova personalidade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item </a:t>
            </a:r>
            <a:r>
              <a:rPr lang="pt-BR" dirty="0" smtClean="0"/>
              <a:t>116.)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744" y="1828800"/>
            <a:ext cx="2617704" cy="4552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277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Pense que é possível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828800"/>
            <a:ext cx="8064896" cy="1800225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“Pensar </a:t>
            </a:r>
            <a:r>
              <a:rPr lang="pt-BR" dirty="0"/>
              <a:t>que essa renovação interior é impossível de alcançar é outra barreira </a:t>
            </a:r>
            <a:r>
              <a:rPr lang="pt-BR" dirty="0" smtClean="0"/>
              <a:t>que o </a:t>
            </a:r>
            <a:r>
              <a:rPr lang="pt-BR" dirty="0"/>
              <a:t>encarnado enfrenta na reforma do seu comportamento. Nada é irrealizável nesse campo, </a:t>
            </a:r>
            <a:r>
              <a:rPr lang="pt-BR" dirty="0" smtClean="0"/>
              <a:t>em qualquer </a:t>
            </a:r>
            <a:r>
              <a:rPr lang="pt-BR" dirty="0"/>
              <a:t>dos planos da vida. Aliás, nenhum fardo é por Deus permitido a quem não </a:t>
            </a:r>
            <a:r>
              <a:rPr lang="pt-BR" dirty="0" smtClean="0"/>
              <a:t>possa carregá-lo.”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item </a:t>
            </a:r>
            <a:r>
              <a:rPr lang="pt-BR" dirty="0" smtClean="0"/>
              <a:t>114.)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780" y="3757534"/>
            <a:ext cx="3960440" cy="2623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315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Tarefa urgente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Somente a reforma íntima nos concederá a paz e a felicidade que almejamos.</a:t>
            </a:r>
          </a:p>
          <a:p>
            <a:r>
              <a:rPr lang="pt-BR" dirty="0"/>
              <a:t>A mudança para melhor é urgente, mas compete a cada um de nós, corajosa e individualmente, decidir a partir de quando e como ela se dará</a:t>
            </a:r>
            <a:r>
              <a:rPr lang="pt-BR" dirty="0" smtClean="0"/>
              <a:t>.”</a:t>
            </a:r>
            <a:endParaRPr lang="pt-BR" dirty="0"/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Vigilância</a:t>
            </a:r>
            <a:r>
              <a:rPr lang="pt-BR" dirty="0" smtClean="0"/>
              <a:t>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937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ão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Sabão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bã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1340</TotalTime>
  <Words>1704</Words>
  <Application>Microsoft Macintosh PowerPoint</Application>
  <PresentationFormat>Apresentação na tela (4:3)</PresentationFormat>
  <Paragraphs>89</Paragraphs>
  <Slides>18</Slides>
  <Notes>15</Notes>
  <HiddenSlides>1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3" baseType="lpstr">
      <vt:lpstr>Avenir Next Condensed</vt:lpstr>
      <vt:lpstr>Calibri</vt:lpstr>
      <vt:lpstr>Century Gothic</vt:lpstr>
      <vt:lpstr>Garamond</vt:lpstr>
      <vt:lpstr>Sabão</vt:lpstr>
      <vt:lpstr>Como transformar-se</vt:lpstr>
      <vt:lpstr>O homem de bem</vt:lpstr>
      <vt:lpstr>Os bons espíritas</vt:lpstr>
      <vt:lpstr>Como transformar-se?</vt:lpstr>
      <vt:lpstr>Como iniciar o trabalho de iluminação de nossa própria alma?</vt:lpstr>
      <vt:lpstr>Por onde começar?</vt:lpstr>
      <vt:lpstr>Comece pelo mais fácil</vt:lpstr>
      <vt:lpstr>Aprenda a ouvir</vt:lpstr>
      <vt:lpstr>Seja flexível</vt:lpstr>
      <vt:lpstr>Seja menos rancoroso</vt:lpstr>
      <vt:lpstr>Compreenda seus limites</vt:lpstr>
      <vt:lpstr>Abstenha-se de julgar</vt:lpstr>
      <vt:lpstr>Saiba dividir</vt:lpstr>
      <vt:lpstr>Abra a porta à conciliação</vt:lpstr>
      <vt:lpstr>Cultive o diálogo</vt:lpstr>
      <vt:lpstr>Disponha-se a aprender</vt:lpstr>
      <vt:lpstr>Pense que é possível</vt:lpstr>
      <vt:lpstr>Tarefa urgente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transformar-se</dc:title>
  <dc:creator>Léo</dc:creator>
  <cp:lastModifiedBy>Adriano Alves</cp:lastModifiedBy>
  <cp:revision>106</cp:revision>
  <dcterms:created xsi:type="dcterms:W3CDTF">2010-03-13T04:22:51Z</dcterms:created>
  <dcterms:modified xsi:type="dcterms:W3CDTF">2016-10-30T20:54:43Z</dcterms:modified>
</cp:coreProperties>
</file>