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1"/>
  </p:sldMasterIdLst>
  <p:notesMasterIdLst>
    <p:notesMasterId r:id="rId14"/>
  </p:notesMasterIdLst>
  <p:sldIdLst>
    <p:sldId id="256" r:id="rId2"/>
    <p:sldId id="269" r:id="rId3"/>
    <p:sldId id="270" r:id="rId4"/>
    <p:sldId id="277" r:id="rId5"/>
    <p:sldId id="278" r:id="rId6"/>
    <p:sldId id="279" r:id="rId7"/>
    <p:sldId id="272" r:id="rId8"/>
    <p:sldId id="271" r:id="rId9"/>
    <p:sldId id="273" r:id="rId10"/>
    <p:sldId id="274" r:id="rId11"/>
    <p:sldId id="275" r:id="rId12"/>
    <p:sldId id="27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84203" autoAdjust="0"/>
  </p:normalViewPr>
  <p:slideViewPr>
    <p:cSldViewPr snapToGrid="0" snapToObjects="1" showGuides="1">
      <p:cViewPr>
        <p:scale>
          <a:sx n="103" d="100"/>
          <a:sy n="103" d="100"/>
        </p:scale>
        <p:origin x="176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D0306-91BD-EE4B-B2B3-6F3F25B4C110}" type="datetimeFigureOut">
              <a:rPr lang="en-US" smtClean="0"/>
              <a:t>6/7/17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9E6A0-9648-FF42-BF99-AF803116DBFA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675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a palestra</a:t>
            </a:r>
            <a:r>
              <a:rPr lang="pt-BR" baseline="0" dirty="0" smtClean="0"/>
              <a:t> lembrando como é produzida a ostra. Qualquer impureza que entre </a:t>
            </a:r>
            <a:r>
              <a:rPr lang="pt-BR" baseline="0" dirty="0" smtClean="0"/>
              <a:t>na </a:t>
            </a:r>
            <a:r>
              <a:rPr lang="pt-BR" baseline="0" dirty="0" smtClean="0"/>
              <a:t>ostra, esta a </a:t>
            </a:r>
            <a:r>
              <a:rPr lang="pt-BR" baseline="0" dirty="0" smtClean="0"/>
              <a:t>envolve </a:t>
            </a:r>
            <a:r>
              <a:rPr lang="pt-BR" baseline="0" dirty="0" smtClean="0"/>
              <a:t>com substâncias, formando assim a pérola. Fazer uma analogia com as dificuldades que enfrentamos e que devemos transforma-las em joias espirituais.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236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Fazer uma breve síntese</a:t>
            </a:r>
            <a:r>
              <a:rPr lang="pt-BR" baseline="0" dirty="0" smtClean="0"/>
              <a:t> do que foi estudado nas últimas semanas.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5111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As</a:t>
            </a:r>
            <a:r>
              <a:rPr lang="pt-BR" baseline="0" dirty="0" smtClean="0"/>
              <a:t> dificuldades que passamos no dia-a-dia são esses remédios amargos que precisamos tomar para “melhorar” moralmente. Mas somente “tomar o remédio” não adianta. É preciso mudar o comportamento que nos faz adoecer.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337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Enfatizar</a:t>
            </a:r>
            <a:r>
              <a:rPr lang="pt-BR" baseline="0" dirty="0" smtClean="0"/>
              <a:t> que muitas doenças físicas nascem das intemperanças do homem.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337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Quando pensamos</a:t>
            </a:r>
            <a:r>
              <a:rPr lang="pt-BR" baseline="0" dirty="0" smtClean="0"/>
              <a:t> e agimos, acabamos por materializar no campo físico a saúde ou a doença em conformidade com nossos sentimentos.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337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 o homem não tem sentimentos nobres e cultiva</a:t>
            </a:r>
            <a:r>
              <a:rPr lang="pt-BR" baseline="0" dirty="0" smtClean="0"/>
              <a:t> sentimentos de cólera, desespero, ódio e outros sentimentos viciosos, acaba por se desequilibrar.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337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Há maneiras de melhorarmos</a:t>
            </a:r>
            <a:r>
              <a:rPr lang="pt-BR" baseline="0" dirty="0" smtClean="0"/>
              <a:t> sem ter que sofrer. A auto evangelização e a iluminação interior, pelo estudo do Evangelho do Cristo, são meios eficazes de adquirirmos saúde espiritual, psíquica e física.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811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604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811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[...] 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 conhecimento é a porta amiga que nos conduzirá aos raciocínios mais puros, porquanto, na </a:t>
            </a:r>
            <a:r>
              <a:rPr lang="pt-PT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reforma definitiva de nosso íntimo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é indispensável o golpe da ação própria, no sentido de modelarmos o nosso santuário interior, na sagrada iluminação da vida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(EMMANUEL. 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Consolador,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perg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230)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811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Esse conhecimento, além de despertar</a:t>
            </a:r>
            <a:r>
              <a:rPr lang="pt-BR" baseline="0" dirty="0" smtClean="0"/>
              <a:t> no indivíduo a centelha do espírito </a:t>
            </a:r>
            <a:r>
              <a:rPr lang="pt-BR" baseline="0" dirty="0" smtClean="0"/>
              <a:t>divino</a:t>
            </a:r>
            <a:r>
              <a:rPr lang="pt-BR" baseline="0" dirty="0" smtClean="0"/>
              <a:t>, consolida e orienta as suas mais legítimas noções de responsabilidade na vida, ou seja, faz com que cada um desperte para as responsabilidades em relação a si mesmo e aos outros.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4941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9E6A0-9648-FF42-BF99-AF803116DBF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811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543800" cy="2286000"/>
          </a:xfrm>
        </p:spPr>
        <p:txBody>
          <a:bodyPr anchor="b">
            <a:normAutofit/>
          </a:bodyPr>
          <a:lstStyle>
            <a:lvl1pPr>
              <a:defRPr sz="660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000"/>
            <a:ext cx="754380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  <p:sp>
        <p:nvSpPr>
          <p:cNvPr id="9" name="Rectangle 6"/>
          <p:cNvSpPr/>
          <p:nvPr userDrawn="1"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7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9144000" cy="17373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274638"/>
            <a:ext cx="7905750" cy="1249362"/>
          </a:xfrm>
        </p:spPr>
        <p:txBody>
          <a:bodyPr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2011998"/>
            <a:ext cx="7905750" cy="4560252"/>
          </a:xfrm>
        </p:spPr>
        <p:txBody>
          <a:bodyPr anchor="ctr">
            <a:normAutofit/>
          </a:bodyPr>
          <a:lstStyle>
            <a:lvl1pPr algn="just">
              <a:spcBef>
                <a:spcPts val="900"/>
              </a:spcBef>
              <a:defRPr sz="2400"/>
            </a:lvl1pPr>
            <a:lvl2pPr algn="just">
              <a:spcBef>
                <a:spcPts val="600"/>
              </a:spcBef>
              <a:defRPr sz="2200">
                <a:solidFill>
                  <a:schemeClr val="tx2"/>
                </a:solidFill>
              </a:defRPr>
            </a:lvl2pPr>
            <a:lvl3pPr algn="just">
              <a:spcBef>
                <a:spcPts val="500"/>
              </a:spcBef>
              <a:defRPr sz="2000"/>
            </a:lvl3pPr>
            <a:lvl4pPr algn="just">
              <a:spcBef>
                <a:spcPts val="400"/>
              </a:spcBef>
              <a:defRPr sz="1800"/>
            </a:lvl4pPr>
            <a:lvl5pPr marL="368300" indent="0" algn="r">
              <a:spcBef>
                <a:spcPts val="600"/>
              </a:spcBef>
              <a:spcAft>
                <a:spcPts val="1200"/>
              </a:spcAft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9" name="Rectangle 6"/>
          <p:cNvSpPr/>
          <p:nvPr userDrawn="1"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7"/>
          <p:cNvSpPr/>
          <p:nvPr userDrawn="1"/>
        </p:nvSpPr>
        <p:spPr>
          <a:xfrm>
            <a:off x="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/>
          <p:cNvSpPr/>
          <p:nvPr userDrawn="1"/>
        </p:nvSpPr>
        <p:spPr>
          <a:xfrm>
            <a:off x="685800" y="0"/>
            <a:ext cx="91440" cy="1737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45" y="2145641"/>
            <a:ext cx="8229600" cy="11430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spcBef>
                <a:spcPts val="0"/>
              </a:spcBef>
              <a:spcAft>
                <a:spcPts val="800"/>
              </a:spcAft>
              <a:defRPr sz="2200"/>
            </a:lvl1pPr>
            <a:lvl2pPr algn="just">
              <a:spcBef>
                <a:spcPts val="0"/>
              </a:spcBef>
              <a:spcAft>
                <a:spcPts val="600"/>
              </a:spcAft>
              <a:defRPr sz="2000"/>
            </a:lvl2pPr>
            <a:lvl3pPr algn="just">
              <a:spcBef>
                <a:spcPts val="0"/>
              </a:spcBef>
              <a:spcAft>
                <a:spcPts val="400"/>
              </a:spcAft>
              <a:defRPr/>
            </a:lvl3pPr>
            <a:lvl4pPr algn="just">
              <a:spcBef>
                <a:spcPts val="0"/>
              </a:spcBef>
              <a:spcAft>
                <a:spcPts val="300"/>
              </a:spcAft>
              <a:defRPr sz="1700"/>
            </a:lvl4pPr>
            <a:lvl5pPr marL="268288" indent="0" algn="r">
              <a:spcBef>
                <a:spcPts val="0"/>
              </a:spcBef>
              <a:spcAft>
                <a:spcPts val="1200"/>
              </a:spcAft>
              <a:buNone/>
              <a:defRPr sz="1500"/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  <p:sp>
        <p:nvSpPr>
          <p:cNvPr id="11" name="Rectangle 10"/>
          <p:cNvSpPr/>
          <p:nvPr userDrawn="1"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1270601-EA25-284A-988A-9A1E32C23468}" type="slidenum">
              <a:rPr lang="pt-BR" smtClean="0"/>
              <a:t>‹n.º›</a:t>
            </a:fld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300A9B7-677D-A548-831D-4BBC1CDE623A}" type="datetimeFigureOut">
              <a:rPr lang="en-US" smtClean="0"/>
              <a:t>6/7/17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Papyrus" charset="0"/>
          <a:ea typeface="Papyrus" charset="0"/>
          <a:cs typeface="Papyrus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Georgia" charset="0"/>
          <a:ea typeface="Georgia" charset="0"/>
          <a:cs typeface="Georgia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Reencarnação e transformação íntima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888179"/>
            <a:ext cx="7543800" cy="900545"/>
          </a:xfrm>
        </p:spPr>
        <p:txBody>
          <a:bodyPr anchor="b">
            <a:normAutofit/>
          </a:bodyPr>
          <a:lstStyle/>
          <a:p>
            <a:pPr>
              <a:spcBef>
                <a:spcPts val="0"/>
              </a:spcBef>
            </a:pPr>
            <a:r>
              <a:rPr lang="pt-BR" sz="1400" smtClean="0"/>
              <a:t>Escola de Evangelização de Pacientes</a:t>
            </a:r>
          </a:p>
          <a:p>
            <a:pPr>
              <a:spcBef>
                <a:spcPts val="0"/>
              </a:spcBef>
            </a:pPr>
            <a:r>
              <a:rPr lang="pt-BR" sz="1400" dirty="0" smtClean="0"/>
              <a:t>Grupo Espírita </a:t>
            </a:r>
            <a:r>
              <a:rPr lang="pt-BR" sz="1400" dirty="0" err="1" smtClean="0"/>
              <a:t>Guillon</a:t>
            </a:r>
            <a:r>
              <a:rPr lang="pt-BR" sz="1400" dirty="0" smtClean="0"/>
              <a:t> Ribeiro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3003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Síntese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pt-BR" dirty="0" smtClean="0"/>
              <a:t>Reencarnação: justiça divina</a:t>
            </a:r>
          </a:p>
          <a:p>
            <a:pPr lvl="1"/>
            <a:r>
              <a:rPr lang="pt-BR" dirty="0" smtClean="0"/>
              <a:t>O processo </a:t>
            </a:r>
            <a:r>
              <a:rPr lang="pt-BR" dirty="0" err="1" smtClean="0"/>
              <a:t>reencarnatório</a:t>
            </a:r>
            <a:endParaRPr lang="pt-BR" dirty="0" smtClean="0"/>
          </a:p>
          <a:p>
            <a:pPr lvl="1"/>
            <a:r>
              <a:rPr lang="pt-BR" dirty="0" smtClean="0"/>
              <a:t>Missão dos espíritos</a:t>
            </a:r>
          </a:p>
          <a:p>
            <a:pPr lvl="1"/>
            <a:r>
              <a:rPr lang="pt-BR" dirty="0" smtClean="0"/>
              <a:t>Reencarnações dolorosas </a:t>
            </a:r>
          </a:p>
          <a:p>
            <a:pPr lvl="1"/>
            <a:r>
              <a:rPr lang="pt-BR" dirty="0" smtClean="0"/>
              <a:t>Reencarnação e família</a:t>
            </a:r>
          </a:p>
          <a:p>
            <a:r>
              <a:rPr lang="pt-BR" dirty="0" smtClean="0"/>
              <a:t>“Viver no corpo terrestre, entendendo os deveres divinos que nos cabem, não é tão fácil, ante a glória infinita que em companhia dele podemos recolher (...). </a:t>
            </a:r>
            <a:r>
              <a:rPr lang="pt-BR" b="1" dirty="0" smtClean="0"/>
              <a:t>A dor, o obstáculo e o conflito são bem-aventuradas ferramentas de melhoria, funcionando em nosso favor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Libertação</a:t>
            </a:r>
            <a:r>
              <a:rPr lang="pt-BR" dirty="0" smtClean="0"/>
              <a:t>, cap. 19)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948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remédio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2011998"/>
            <a:ext cx="4274408" cy="4560252"/>
          </a:xfrm>
        </p:spPr>
        <p:txBody>
          <a:bodyPr/>
          <a:lstStyle/>
          <a:p>
            <a:r>
              <a:rPr lang="pt-BR" dirty="0" smtClean="0"/>
              <a:t>“... a reencarnação constitui sempre uma bênção que se concretiza com a ajuda superior ... Deus é o Pai amoroso e sábio que sempre nos converte as próprias faltas em </a:t>
            </a:r>
            <a:r>
              <a:rPr lang="pt-BR" b="1" dirty="0" smtClean="0"/>
              <a:t>remédios amargos</a:t>
            </a:r>
            <a:r>
              <a:rPr lang="pt-BR" dirty="0" smtClean="0"/>
              <a:t>, que nos curem e fortaleçam...”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No Mundo Maior</a:t>
            </a:r>
            <a:r>
              <a:rPr lang="pt-BR" dirty="0" smtClean="0"/>
              <a:t>, cap. 10)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565" y="3059992"/>
            <a:ext cx="3285685" cy="2464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102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As doenças físicas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2011998"/>
            <a:ext cx="3780138" cy="4560252"/>
          </a:xfrm>
        </p:spPr>
        <p:txBody>
          <a:bodyPr/>
          <a:lstStyle/>
          <a:p>
            <a:r>
              <a:rPr lang="pt-PT" dirty="0" smtClean="0"/>
              <a:t>“Quase sempre o corpo doente assinala a mente enfermiça.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4)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3" r="29658"/>
          <a:stretch/>
        </p:blipFill>
        <p:spPr bwMode="auto">
          <a:xfrm>
            <a:off x="5185886" y="2815749"/>
            <a:ext cx="3672364" cy="2952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3428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As doenças da alma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“</a:t>
            </a:r>
            <a:r>
              <a:rPr lang="pt-BR" dirty="0" smtClean="0"/>
              <a:t>Nas </a:t>
            </a:r>
            <a:r>
              <a:rPr lang="pt-BR" b="1" dirty="0" smtClean="0"/>
              <a:t>moléstias da alma</a:t>
            </a:r>
            <a:r>
              <a:rPr lang="pt-BR" dirty="0" smtClean="0"/>
              <a:t>, como nas enfermidades do corpo físico, antes da afecção existe o ambiente. </a:t>
            </a:r>
          </a:p>
          <a:p>
            <a:pPr lvl="1"/>
            <a:r>
              <a:rPr lang="pt-BR" dirty="0" smtClean="0"/>
              <a:t>As ações produzem efeitos, </a:t>
            </a:r>
          </a:p>
          <a:p>
            <a:pPr lvl="1"/>
            <a:r>
              <a:rPr lang="pt-BR" dirty="0" smtClean="0"/>
              <a:t>os sentimentos geram criações, </a:t>
            </a:r>
          </a:p>
          <a:p>
            <a:pPr lvl="1"/>
            <a:r>
              <a:rPr lang="pt-BR" dirty="0" smtClean="0"/>
              <a:t>os pensamentos dão origem a formas e consequências de infinitas expressões.</a:t>
            </a:r>
            <a:r>
              <a:rPr lang="pt-BR" dirty="0" smtClean="0"/>
              <a:t>”</a:t>
            </a:r>
            <a:endParaRPr lang="pt-BR" dirty="0"/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09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Cada um colhe o que planta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“</a:t>
            </a:r>
            <a:r>
              <a:rPr lang="pt-BR" dirty="0" smtClean="0"/>
              <a:t>E, em virtude de cada Espírito representar um universo por si, cada um de nós é responsável pela emissão das forças que lançamos em circulação nas correntes da vida. </a:t>
            </a:r>
          </a:p>
          <a:p>
            <a:pPr lvl="1"/>
            <a:r>
              <a:rPr lang="pt-BR" dirty="0" smtClean="0"/>
              <a:t> A cólera, </a:t>
            </a:r>
          </a:p>
          <a:p>
            <a:pPr lvl="1"/>
            <a:r>
              <a:rPr lang="pt-BR" dirty="0" smtClean="0"/>
              <a:t> a desesperação, </a:t>
            </a:r>
          </a:p>
          <a:p>
            <a:pPr lvl="1"/>
            <a:r>
              <a:rPr lang="pt-BR" dirty="0" smtClean="0"/>
              <a:t> o ódio </a:t>
            </a:r>
          </a:p>
          <a:p>
            <a:pPr lvl="1"/>
            <a:r>
              <a:rPr lang="pt-BR" dirty="0" smtClean="0"/>
              <a:t> e o vício </a:t>
            </a:r>
          </a:p>
          <a:p>
            <a:r>
              <a:rPr lang="pt-BR" dirty="0" smtClean="0"/>
              <a:t>oferecem campo a perigosos </a:t>
            </a:r>
            <a:r>
              <a:rPr lang="pt-BR" b="1" dirty="0" smtClean="0"/>
              <a:t>germens psíquicos</a:t>
            </a:r>
            <a:r>
              <a:rPr lang="pt-BR" dirty="0" smtClean="0"/>
              <a:t> na esfera da alma</a:t>
            </a:r>
            <a:r>
              <a:rPr lang="pt-PT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43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O remédio nem sempre é tão amargo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2011998"/>
            <a:ext cx="4867532" cy="4560252"/>
          </a:xfrm>
        </p:spPr>
        <p:txBody>
          <a:bodyPr>
            <a:normAutofit/>
          </a:bodyPr>
          <a:lstStyle/>
          <a:p>
            <a:r>
              <a:rPr lang="pt-BR" dirty="0" smtClean="0"/>
              <a:t>“Só o trabalho de </a:t>
            </a:r>
            <a:r>
              <a:rPr lang="pt-BR" b="1" dirty="0" err="1" smtClean="0"/>
              <a:t>autoevan-gelização</a:t>
            </a:r>
            <a:r>
              <a:rPr lang="pt-BR" dirty="0" smtClean="0"/>
              <a:t>, porém, é firme e imperecível.  </a:t>
            </a:r>
          </a:p>
          <a:p>
            <a:r>
              <a:rPr lang="pt-BR" dirty="0" smtClean="0"/>
              <a:t>Só o </a:t>
            </a:r>
            <a:r>
              <a:rPr lang="pt-BR" b="1" dirty="0" smtClean="0"/>
              <a:t>esforço individual </a:t>
            </a:r>
            <a:r>
              <a:rPr lang="pt-BR" dirty="0" smtClean="0"/>
              <a:t>no Evangelho de Jesus pode iluminar, engrandecer e redimir o espírito, porquanto, depois de vossa edificação com o exemplo do Mestre, alcançareis aquela verdade que vos fará livres.”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219)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59" y="2710352"/>
            <a:ext cx="2531591" cy="3187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1449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Sempre somos ajudados, mas...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514" y="2011998"/>
            <a:ext cx="4718736" cy="4560252"/>
          </a:xfrm>
        </p:spPr>
        <p:txBody>
          <a:bodyPr>
            <a:normAutofit/>
          </a:bodyPr>
          <a:lstStyle/>
          <a:p>
            <a:r>
              <a:rPr lang="pt-PT" dirty="0" smtClean="0"/>
              <a:t>“O	plano invisível poderá trazer-vos as mensagens mais comovedoras e convincentes dos vossos bem-amados; podereis guardar os mais elevados princípios de crença no vosso mundo impressivo. Todavia, esse é o </a:t>
            </a:r>
            <a:r>
              <a:rPr lang="pt-PT" b="1" dirty="0" smtClean="0"/>
              <a:t>esforço</a:t>
            </a:r>
            <a:r>
              <a:rPr lang="pt-PT" dirty="0" smtClean="0"/>
              <a:t>, a realização do mecanismo doutrinário em ação, </a:t>
            </a:r>
            <a:r>
              <a:rPr lang="pt-PT" b="1" dirty="0" smtClean="0"/>
              <a:t>junto de vossa personalidade</a:t>
            </a:r>
            <a:r>
              <a:rPr lang="pt-PT" dirty="0" smtClean="0"/>
              <a:t>..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219)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1" r="19069"/>
          <a:stretch/>
        </p:blipFill>
        <p:spPr bwMode="auto">
          <a:xfrm>
            <a:off x="952500" y="3099002"/>
            <a:ext cx="2990314" cy="2386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6260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Finalidade do Espiritismo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011998"/>
            <a:ext cx="4286250" cy="4560252"/>
          </a:xfrm>
        </p:spPr>
        <p:txBody>
          <a:bodyPr/>
          <a:lstStyle/>
          <a:p>
            <a:r>
              <a:rPr lang="pt-BR" dirty="0" smtClean="0"/>
              <a:t>“A finalidade divina do Espiritismo é a </a:t>
            </a:r>
            <a:r>
              <a:rPr lang="pt-BR" b="1" dirty="0" err="1" smtClean="0"/>
              <a:t>ilumina-ção</a:t>
            </a:r>
            <a:r>
              <a:rPr lang="pt-BR" b="1" dirty="0" smtClean="0"/>
              <a:t> dos sentimentos</a:t>
            </a:r>
            <a:r>
              <a:rPr lang="pt-BR" dirty="0" smtClean="0"/>
              <a:t>, na sagrada melhoria das características morais do homem. 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1)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" r="12818"/>
          <a:stretch/>
        </p:blipFill>
        <p:spPr bwMode="auto">
          <a:xfrm>
            <a:off x="952500" y="2632136"/>
            <a:ext cx="3445888" cy="3319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8052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onde começar?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“Esse esforço individual para iniciar o trabalho de iluminação da própria alma deve começar:</a:t>
            </a:r>
          </a:p>
          <a:p>
            <a:pPr lvl="1"/>
            <a:r>
              <a:rPr lang="pt-BR" dirty="0" smtClean="0"/>
              <a:t>com o </a:t>
            </a:r>
            <a:r>
              <a:rPr lang="pt-BR" b="1" dirty="0" smtClean="0"/>
              <a:t>auto­domínio</a:t>
            </a:r>
            <a:r>
              <a:rPr lang="pt-BR" dirty="0" smtClean="0"/>
              <a:t>, </a:t>
            </a:r>
          </a:p>
          <a:p>
            <a:pPr lvl="1"/>
            <a:r>
              <a:rPr lang="pt-BR" dirty="0" smtClean="0"/>
              <a:t>com a </a:t>
            </a:r>
            <a:r>
              <a:rPr lang="pt-BR" b="1" dirty="0" smtClean="0"/>
              <a:t>disciplina dos sentimentos</a:t>
            </a:r>
            <a:r>
              <a:rPr lang="pt-BR" dirty="0" smtClean="0"/>
              <a:t> egoísticos e inferiores, </a:t>
            </a:r>
          </a:p>
          <a:p>
            <a:pPr lvl="1"/>
            <a:r>
              <a:rPr lang="pt-BR" dirty="0" smtClean="0"/>
              <a:t>com o trabalho silencioso da criatura por </a:t>
            </a:r>
            <a:r>
              <a:rPr lang="pt-BR" b="1" dirty="0" smtClean="0"/>
              <a:t>exterminar as próprias paixões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230)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260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Para que serve o conhecimento espiritual?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“A aquisição do conhecimento espiritual, com a perfeita noção de nossos deveres, </a:t>
            </a:r>
            <a:r>
              <a:rPr lang="pt-BR" b="1" dirty="0" smtClean="0"/>
              <a:t>desperta em nosso íntimo a centelha do espírito divino</a:t>
            </a:r>
            <a:r>
              <a:rPr lang="pt-BR" dirty="0" smtClean="0"/>
              <a:t>, que se encontra no âmago de todas as criaturas. </a:t>
            </a:r>
          </a:p>
          <a:p>
            <a:pPr marL="3649663" indent="-211138"/>
            <a:r>
              <a:rPr lang="pt-BR" dirty="0" smtClean="0"/>
              <a:t>Nesse instante, descerra-se à nossa visão profunda o santuário da luz de Deus, dentro de nós mesmos, </a:t>
            </a:r>
            <a:r>
              <a:rPr lang="pt-BR" b="1" dirty="0" smtClean="0"/>
              <a:t>consolidando e orientando as nossas </a:t>
            </a:r>
            <a:r>
              <a:rPr lang="pt-BR" b="1" smtClean="0"/>
              <a:t>mais legítimas </a:t>
            </a:r>
            <a:r>
              <a:rPr lang="pt-BR" b="1" dirty="0" smtClean="0"/>
              <a:t>noções de responsabilidade na vida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303)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141003" y="4032718"/>
            <a:ext cx="2912014" cy="1989876"/>
            <a:chOff x="4712675" y="4551600"/>
            <a:chExt cx="2912014" cy="198987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7" t="3893" r="2792" b="32260"/>
            <a:stretch/>
          </p:blipFill>
          <p:spPr bwMode="auto">
            <a:xfrm>
              <a:off x="4712675" y="4551600"/>
              <a:ext cx="2912014" cy="198987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6" name="CaixaDeTexto 5"/>
            <p:cNvSpPr txBox="1"/>
            <p:nvPr/>
          </p:nvSpPr>
          <p:spPr>
            <a:xfrm>
              <a:off x="5275386" y="5869801"/>
              <a:ext cx="7455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>
                  <a:solidFill>
                    <a:schemeClr val="tx2">
                      <a:lumMod val="75000"/>
                    </a:schemeClr>
                  </a:solidFill>
                </a:rPr>
                <a:t>amor</a:t>
              </a:r>
              <a:endParaRPr lang="pt-BR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" name="CaixaDeTexto 7"/>
            <p:cNvSpPr txBox="1"/>
            <p:nvPr/>
          </p:nvSpPr>
          <p:spPr>
            <a:xfrm rot="213686">
              <a:off x="6154614" y="5149070"/>
              <a:ext cx="7455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>
                  <a:solidFill>
                    <a:schemeClr val="tx2">
                      <a:lumMod val="75000"/>
                    </a:schemeClr>
                  </a:solidFill>
                </a:rPr>
                <a:t>paz</a:t>
              </a:r>
              <a:endParaRPr lang="pt-BR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55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Precisamos para nossa redenção...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t-BR" dirty="0" smtClean="0"/>
              <a:t>“O amor </a:t>
            </a:r>
            <a:r>
              <a:rPr lang="pt-BR" b="1" dirty="0" smtClean="0"/>
              <a:t>ilumina</a:t>
            </a:r>
            <a:r>
              <a:rPr lang="pt-BR" dirty="0" smtClean="0"/>
              <a:t> e a sabedoria </a:t>
            </a:r>
            <a:r>
              <a:rPr lang="pt-BR" b="1" dirty="0" smtClean="0"/>
              <a:t>sustenta</a:t>
            </a:r>
            <a:r>
              <a:rPr lang="pt-BR" dirty="0" smtClean="0"/>
              <a:t>.”</a:t>
            </a:r>
          </a:p>
          <a:p>
            <a:pPr lvl="4"/>
            <a:endParaRPr lang="pt-BR" dirty="0" smtClean="0"/>
          </a:p>
          <a:p>
            <a:pPr lvl="4"/>
            <a:endParaRPr lang="pt-BR" dirty="0" smtClean="0"/>
          </a:p>
          <a:p>
            <a:pPr lvl="4"/>
            <a:endParaRPr lang="pt-BR" dirty="0" smtClean="0"/>
          </a:p>
          <a:p>
            <a:pPr lvl="4"/>
            <a:endParaRPr lang="pt-BR" dirty="0" smtClean="0"/>
          </a:p>
          <a:p>
            <a:pPr lvl="4"/>
            <a:endParaRPr lang="pt-BR" dirty="0" smtClean="0"/>
          </a:p>
          <a:p>
            <a:pPr lvl="4"/>
            <a:endParaRPr lang="pt-BR" dirty="0" smtClean="0"/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Evolução em Dois Mundos</a:t>
            </a:r>
            <a:r>
              <a:rPr lang="pt-BR" dirty="0" smtClean="0"/>
              <a:t>, cap. 6)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746" y="3160721"/>
            <a:ext cx="3344047" cy="2262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432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ência">
  <a:themeElements>
    <a:clrScheme name="Adjacê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2438</TotalTime>
  <Words>730</Words>
  <Application>Microsoft Macintosh PowerPoint</Application>
  <PresentationFormat>Apresentação na tela (4:3)</PresentationFormat>
  <Paragraphs>83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Calibri</vt:lpstr>
      <vt:lpstr>Georgia</vt:lpstr>
      <vt:lpstr>Papyrus</vt:lpstr>
      <vt:lpstr>Arial</vt:lpstr>
      <vt:lpstr>Adjacência</vt:lpstr>
      <vt:lpstr>Reencarnação e transformação íntima</vt:lpstr>
      <vt:lpstr>Síntese</vt:lpstr>
      <vt:lpstr>O remédio</vt:lpstr>
      <vt:lpstr>As doenças físicas</vt:lpstr>
      <vt:lpstr>As doenças da alma</vt:lpstr>
      <vt:lpstr>Cada um colhe o que planta</vt:lpstr>
      <vt:lpstr>O remédio nem sempre é tão amargo</vt:lpstr>
      <vt:lpstr>Sempre somos ajudados, mas...</vt:lpstr>
      <vt:lpstr>Finalidade do Espiritismo</vt:lpstr>
      <vt:lpstr>Por onde começar?</vt:lpstr>
      <vt:lpstr>Para que serve o conhecimento espiritual?</vt:lpstr>
      <vt:lpstr>Precisamos para nossa redenção...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62</cp:revision>
  <dcterms:created xsi:type="dcterms:W3CDTF">2015-02-11T00:25:49Z</dcterms:created>
  <dcterms:modified xsi:type="dcterms:W3CDTF">2017-06-08T11:54:44Z</dcterms:modified>
</cp:coreProperties>
</file>