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2E1E"/>
    <a:srgbClr val="2E25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1624" y="-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483BB-3DB4-C544-9506-47AF684C6E4A}" type="datetimeFigureOut">
              <a:rPr lang="en-US" smtClean="0"/>
              <a:t>21/01/15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A2F79-7661-5F49-AE6E-668B1B2FB3D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254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rasil247.com/get_img?ImageId=204070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r="4257" b="23445"/>
          <a:stretch/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858000" cy="1440160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rgbClr val="2E2518"/>
                </a:solidFill>
                <a:latin typeface="Berlin Sans FB Demi Bold"/>
                <a:cs typeface="Berlin Sans FB Demi Bold"/>
              </a:defRPr>
            </a:lvl1pPr>
          </a:lstStyle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19200" y="2636912"/>
            <a:ext cx="6858000" cy="100811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accent5">
                    <a:lumMod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dirty="0" smtClean="0"/>
              <a:t>Clique para editar o estilo do subtítulo mestre</a:t>
            </a:r>
            <a:endParaRPr kumimoji="0" lang="en-US" dirty="0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923206" y="692696"/>
            <a:ext cx="7315200" cy="1778560"/>
          </a:xfrm>
          <a:prstGeom prst="rect">
            <a:avLst/>
          </a:prstGeom>
          <a:noFill/>
          <a:ln w="6350" cap="rnd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ângulo 21"/>
          <p:cNvSpPr/>
          <p:nvPr/>
        </p:nvSpPr>
        <p:spPr>
          <a:xfrm>
            <a:off x="923206" y="692696"/>
            <a:ext cx="264418" cy="177856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5342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Berlin Sans FB Demi Bold"/>
                <a:cs typeface="Berlin Sans FB Demi Bold"/>
              </a:defRPr>
            </a:lvl1pPr>
          </a:lstStyle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755576" y="6356350"/>
            <a:ext cx="7920880" cy="365760"/>
          </a:xfrm>
        </p:spPr>
        <p:txBody>
          <a:bodyPr/>
          <a:lstStyle>
            <a:lvl1pPr algn="l"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 algn="just">
              <a:spcBef>
                <a:spcPts val="0"/>
              </a:spcBef>
              <a:spcAft>
                <a:spcPts val="600"/>
              </a:spcAft>
              <a:defRPr/>
            </a:lvl1pPr>
            <a:lvl2pPr algn="just">
              <a:spcAft>
                <a:spcPts val="500"/>
              </a:spcAft>
              <a:defRPr/>
            </a:lvl2pPr>
            <a:lvl3pPr algn="just">
              <a:spcBef>
                <a:spcPts val="0"/>
              </a:spcBef>
              <a:spcAft>
                <a:spcPts val="400"/>
              </a:spcAft>
              <a:defRPr>
                <a:solidFill>
                  <a:srgbClr val="392E1E"/>
                </a:solidFill>
              </a:defRPr>
            </a:lvl3pPr>
            <a:lvl4pPr algn="just">
              <a:spcBef>
                <a:spcPts val="0"/>
              </a:spcBef>
              <a:spcAft>
                <a:spcPts val="300"/>
              </a:spcAft>
              <a:defRPr/>
            </a:lvl4pPr>
            <a:lvl5pPr marL="268288" indent="0" algn="r">
              <a:spcBef>
                <a:spcPts val="0"/>
              </a:spcBef>
              <a:spcAft>
                <a:spcPts val="1200"/>
              </a:spcAft>
              <a:buNone/>
              <a:defRPr sz="1400">
                <a:solidFill>
                  <a:srgbClr val="6D593A"/>
                </a:solidFill>
              </a:defRPr>
            </a:lvl5pPr>
          </a:lstStyle>
          <a:p>
            <a:pPr lvl="0" eaLnBrk="1" latinLnBrk="0" hangingPunct="1"/>
            <a:r>
              <a:rPr lang="pt-BR" dirty="0" smtClean="0"/>
              <a:t>Clique para editar o texto mestre</a:t>
            </a:r>
          </a:p>
          <a:p>
            <a:pPr lvl="1" eaLnBrk="1" latinLnBrk="0" hangingPunct="1"/>
            <a:r>
              <a:rPr lang="pt-BR" dirty="0" smtClean="0"/>
              <a:t>Segundo nível</a:t>
            </a:r>
          </a:p>
          <a:p>
            <a:pPr lvl="2" eaLnBrk="1" latinLnBrk="0" hangingPunct="1"/>
            <a:r>
              <a:rPr lang="pt-BR" dirty="0" smtClean="0"/>
              <a:t>Terceiro nível</a:t>
            </a:r>
          </a:p>
          <a:p>
            <a:pPr lvl="3" eaLnBrk="1" latinLnBrk="0" hangingPunct="1"/>
            <a:r>
              <a:rPr lang="pt-BR" dirty="0" smtClean="0"/>
              <a:t>Quarto nível</a:t>
            </a:r>
          </a:p>
          <a:p>
            <a:pPr lvl="4" eaLnBrk="1" latinLnBrk="0" hangingPunct="1"/>
            <a:r>
              <a:rPr lang="pt-BR" dirty="0" smtClean="0"/>
              <a:t>Quinto nível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6" name="Triângulo isósceles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5342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Berlin Sans FB Demi Bold"/>
                <a:cs typeface="Berlin Sans FB Demi Bold"/>
              </a:defRPr>
            </a:lvl1pPr>
          </a:lstStyle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5" name="Conector reto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ângulo isósceles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ângulo isósceles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ângulo isósceles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ângulo isósceles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dirty="0" smtClean="0"/>
              <a:t>Clique para editar o texto mestre</a:t>
            </a:r>
          </a:p>
          <a:p>
            <a:pPr lvl="1" eaLnBrk="1" latinLnBrk="0" hangingPunct="1"/>
            <a:r>
              <a:rPr kumimoji="0" lang="pt-BR" dirty="0" smtClean="0"/>
              <a:t>Segundo nível</a:t>
            </a:r>
          </a:p>
          <a:p>
            <a:pPr lvl="2" eaLnBrk="1" latinLnBrk="0" hangingPunct="1"/>
            <a:r>
              <a:rPr kumimoji="0" lang="pt-BR" dirty="0" smtClean="0"/>
              <a:t>Terceiro nível</a:t>
            </a:r>
          </a:p>
          <a:p>
            <a:pPr lvl="3" eaLnBrk="1" latinLnBrk="0" hangingPunct="1"/>
            <a:r>
              <a:rPr kumimoji="0" lang="pt-BR" dirty="0" smtClean="0"/>
              <a:t>Quarto nível</a:t>
            </a:r>
          </a:p>
          <a:p>
            <a:pPr lvl="4" eaLnBrk="1" latinLnBrk="0" hangingPunct="1"/>
            <a:r>
              <a:rPr kumimoji="0" lang="pt-BR" dirty="0" smtClean="0"/>
              <a:t>Quinto nível</a:t>
            </a:r>
            <a:endParaRPr kumimoji="0" lang="en-US" dirty="0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D231C7-D282-471A-BDAA-3A6BC1C67059}" type="datetimeFigureOut">
              <a:rPr lang="pt-BR" smtClean="0"/>
              <a:t>21/01/15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AE5B68E-A589-4951-BC93-AAD886EDAD8F}" type="slidenum">
              <a:rPr lang="pt-BR" smtClean="0"/>
              <a:t>‹#›</a:t>
            </a:fld>
            <a:endParaRPr lang="pt-BR"/>
          </a:p>
        </p:txBody>
      </p:sp>
      <p:sp>
        <p:nvSpPr>
          <p:cNvPr id="28" name="Conector reto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A48658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ector reto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ângulo isósceles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Berlin Sans FB Demi Bold"/>
          <a:ea typeface="+mj-ea"/>
          <a:cs typeface="Berlin Sans FB Demi Bold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5">
            <a:lumMod val="75000"/>
          </a:schemeClr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5">
            <a:lumMod val="50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5">
            <a:lumMod val="75000"/>
          </a:schemeClr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 smtClean="0"/>
              <a:t>O processo reencarnatório</a:t>
            </a:r>
            <a:endParaRPr lang="pt-BR" sz="4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Escola de Evangelização de Pacientes</a:t>
            </a:r>
          </a:p>
          <a:p>
            <a:r>
              <a:rPr lang="pt-BR" sz="1600" dirty="0" smtClean="0"/>
              <a:t>Grupo Espírita </a:t>
            </a:r>
            <a:r>
              <a:rPr lang="pt-BR" sz="1600" dirty="0" err="1" smtClean="0"/>
              <a:t>Guillon</a:t>
            </a:r>
            <a:r>
              <a:rPr lang="pt-BR" sz="1600" dirty="0" smtClean="0"/>
              <a:t> Ribeiro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56852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929" y="4077072"/>
            <a:ext cx="3381375" cy="206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Necessidade da reencarnação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marL="0" indent="0" algn="ctr">
              <a:buNone/>
            </a:pPr>
            <a:r>
              <a:rPr lang="pt-BR" sz="2800" dirty="0" smtClean="0"/>
              <a:t>“Não te admires de que eu te haja dito ser preciso que nasças de novo.”</a:t>
            </a:r>
          </a:p>
          <a:p>
            <a:pPr marL="274320" lvl="1" indent="0" algn="ctr">
              <a:buNone/>
            </a:pPr>
            <a:r>
              <a:rPr lang="pt-BR" dirty="0" smtClean="0"/>
              <a:t>Jesus</a:t>
            </a:r>
          </a:p>
          <a:p>
            <a:pPr lvl="4" algn="ctr"/>
            <a:r>
              <a:rPr lang="pt-BR" dirty="0" smtClean="0"/>
              <a:t>(João, 3:7)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671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391" y="3717032"/>
            <a:ext cx="4595217" cy="1870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é preciso reencarnar?</a:t>
            </a:r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 </a:t>
            </a:r>
            <a:r>
              <a:rPr lang="pt-BR" dirty="0" err="1" smtClean="0"/>
              <a:t>perg</a:t>
            </a:r>
            <a:r>
              <a:rPr lang="pt-BR" dirty="0" smtClean="0"/>
              <a:t>. 166)</a:t>
            </a:r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i="1" dirty="0" smtClean="0"/>
          </a:p>
          <a:p>
            <a:r>
              <a:rPr lang="pt-BR" i="1" dirty="0" smtClean="0"/>
              <a:t>“Como pode a alma, que não alcançou a perfeição durante a vida corpórea, acabar de depurar-se?</a:t>
            </a:r>
          </a:p>
          <a:p>
            <a:pPr lvl="1"/>
            <a:r>
              <a:rPr lang="pt-BR" dirty="0" smtClean="0"/>
              <a:t>Sofrendo a prova de uma nova existência.”</a:t>
            </a:r>
          </a:p>
        </p:txBody>
      </p:sp>
    </p:spTree>
    <p:extLst>
      <p:ext uri="{BB962C8B-B14F-4D97-AF65-F5344CB8AC3E}">
        <p14:creationId xmlns:p14="http://schemas.microsoft.com/office/powerpoint/2010/main" val="374768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Escolha das provas</a:t>
            </a:r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335)</a:t>
            </a:r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i="1" dirty="0" smtClean="0"/>
              <a:t>“Cabe ao Espírito a escolha do corpo em que encarne, ou somente a do gênero de vida que lhe sirva de prova?</a:t>
            </a:r>
          </a:p>
          <a:p>
            <a:pPr marL="4214813" lvl="1" indent="-273050"/>
            <a:r>
              <a:rPr lang="pt-BR" dirty="0" smtClean="0"/>
              <a:t>Pode também escolher o corpo, porquanto as imperfeições que este apresente ainda serão, para o Espírito, provas que lhe auxiliarão o progresso, se vencer os obstáculos que lhe oponha. Nem sempre, porém, lhe é permitida a escolha do seu invólucro corpóreo; mas, simplesmente, a faculdade de pedir que seja tal ou qual.”</a:t>
            </a:r>
            <a:endParaRPr lang="pt-B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3475266" cy="2315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6978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Período de reencarnação e esquecimento</a:t>
            </a:r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(EMMANUEL. </a:t>
            </a:r>
            <a:r>
              <a:rPr lang="pt-BR" i="1" dirty="0" smtClean="0"/>
              <a:t>Religião dos Espíritos</a:t>
            </a:r>
            <a:r>
              <a:rPr lang="pt-BR" dirty="0" smtClean="0"/>
              <a:t>, cap. 45) </a:t>
            </a:r>
            <a:endParaRPr lang="pt-B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/>
              <a:t>Temos assim mais ou menos três mil dias de sono induzido ou hipnose terapêutica, a estabelecerem enormes alterações nos veículos de exteriorização do Espírito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" r="3619"/>
          <a:stretch/>
        </p:blipFill>
        <p:spPr bwMode="auto">
          <a:xfrm>
            <a:off x="5724128" y="3212976"/>
            <a:ext cx="2826327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457200" y="2996952"/>
            <a:ext cx="5050904" cy="3168352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just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just" rtl="0" eaLnBrk="1" latinLnBrk="0" hangingPunct="1">
              <a:spcBef>
                <a:spcPts val="500"/>
              </a:spcBef>
              <a:buClr>
                <a:schemeClr val="accent5">
                  <a:lumMod val="75000"/>
                </a:schemeClr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just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rgbClr val="392E1E"/>
                </a:solidFill>
                <a:latin typeface="+mn-lt"/>
                <a:ea typeface="+mn-ea"/>
                <a:cs typeface="+mn-cs"/>
              </a:defRPr>
            </a:lvl3pPr>
            <a:lvl4pPr marL="1097280" indent="-228600" algn="just" rtl="0" eaLnBrk="1" latinLnBrk="0" hangingPunct="1">
              <a:spcBef>
                <a:spcPts val="400"/>
              </a:spcBef>
              <a:buClr>
                <a:schemeClr val="accent5">
                  <a:lumMod val="50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8288" indent="0" algn="r" rtl="0" eaLnBrk="1" latinLnBrk="0" hangingPunct="1">
              <a:spcBef>
                <a:spcPts val="300"/>
              </a:spcBef>
              <a:buClr>
                <a:schemeClr val="accent5">
                  <a:lumMod val="75000"/>
                </a:schemeClr>
              </a:buClr>
              <a:buSzPct val="70000"/>
              <a:buFont typeface="Wingdings"/>
              <a:buNone/>
              <a:defRPr kumimoji="0" sz="1400" kern="1200">
                <a:solidFill>
                  <a:srgbClr val="6D593A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 smtClean="0"/>
              <a:t>E, todo esse tempo é ocupado em prover-se a criança de novos conceitos e pensamentos.</a:t>
            </a:r>
          </a:p>
          <a:p>
            <a:r>
              <a:rPr lang="pt-BR" sz="2800" dirty="0" smtClean="0"/>
              <a:t>O Espírito reencarnado retoma a herança de si mesmo, na estrutura psicológica do destino.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9825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Em que momento a alma se une ao corpo?</a:t>
            </a:r>
            <a:endParaRPr lang="pt-BR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51920" y="1219200"/>
            <a:ext cx="4834880" cy="4937760"/>
          </a:xfrm>
        </p:spPr>
        <p:txBody>
          <a:bodyPr>
            <a:normAutofit lnSpcReduction="10000"/>
          </a:bodyPr>
          <a:lstStyle/>
          <a:p>
            <a:endParaRPr lang="pt-BR" i="1" dirty="0" smtClean="0"/>
          </a:p>
          <a:p>
            <a:r>
              <a:rPr lang="pt-BR" i="1" dirty="0" smtClean="0"/>
              <a:t>“A união começa na concepção, mas só é completa por ocasião do nascimento.”</a:t>
            </a:r>
            <a:endParaRPr lang="pt-BR" dirty="0" smtClean="0"/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344)</a:t>
            </a:r>
          </a:p>
          <a:p>
            <a:r>
              <a:rPr lang="pt-BR" dirty="0" smtClean="0"/>
              <a:t>“[...] um laço fluídico, que mais não é do que uma expansão do seu perispírito, o liga ao gérmen que o atrai por uma força irresistível, desde o momento da concepção.”</a:t>
            </a:r>
          </a:p>
          <a:p>
            <a:pPr lvl="4"/>
            <a:r>
              <a:rPr lang="it-IT" dirty="0" smtClean="0"/>
              <a:t>(ALLAN KARDEC.  </a:t>
            </a:r>
            <a:r>
              <a:rPr lang="it-IT" i="1" dirty="0" smtClean="0"/>
              <a:t>A </a:t>
            </a:r>
            <a:r>
              <a:rPr lang="it-IT" i="1" dirty="0" err="1" smtClean="0"/>
              <a:t>Gênese</a:t>
            </a:r>
            <a:r>
              <a:rPr lang="it-IT" dirty="0" smtClean="0"/>
              <a:t>, cap. 11, item 18)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3159968" cy="2469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2112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Quem planeja o corpo do reencarnante?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12)</a:t>
            </a:r>
            <a:endParaRPr lang="pt-B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800" i="1" dirty="0" smtClean="0"/>
              <a:t>“— </a:t>
            </a:r>
            <a:r>
              <a:rPr lang="pt-BR" sz="2800" dirty="0" smtClean="0"/>
              <a:t>Pode </a:t>
            </a:r>
            <a:r>
              <a:rPr lang="pt-BR" sz="2800" dirty="0"/>
              <a:t>informar se o meu modelo está pronto</a:t>
            </a:r>
            <a:r>
              <a:rPr lang="pt-BR" sz="2800" dirty="0" smtClean="0"/>
              <a:t>?</a:t>
            </a:r>
            <a:endParaRPr lang="pt-BR" sz="2800" dirty="0"/>
          </a:p>
          <a:p>
            <a:r>
              <a:rPr lang="pt-BR" sz="2800" dirty="0" smtClean="0"/>
              <a:t>— Creio </a:t>
            </a:r>
            <a:r>
              <a:rPr lang="pt-BR" sz="2800" dirty="0"/>
              <a:t>que poderá procura-lo amanhã </a:t>
            </a:r>
            <a:r>
              <a:rPr lang="pt-BR" sz="2800" dirty="0" smtClean="0"/>
              <a:t>– </a:t>
            </a:r>
            <a:r>
              <a:rPr lang="pt-BR" sz="2800" dirty="0"/>
              <a:t>tornou  </a:t>
            </a:r>
            <a:r>
              <a:rPr lang="pt-BR" sz="2800" dirty="0" err="1"/>
              <a:t>Manassés</a:t>
            </a:r>
            <a:r>
              <a:rPr lang="pt-BR" sz="2800" dirty="0"/>
              <a:t>, </a:t>
            </a:r>
            <a:r>
              <a:rPr lang="pt-BR" sz="2800" dirty="0" smtClean="0"/>
              <a:t>– </a:t>
            </a:r>
            <a:r>
              <a:rPr lang="pt-BR" sz="2800" dirty="0"/>
              <a:t>já fui observar o gráfico inicial e dou-lhe parabéns por haver aceitado a sugestão amorosa dos amigos bem orientados, sobre o defeito da perna.”</a:t>
            </a:r>
            <a:endParaRPr lang="pt-BR" dirty="0"/>
          </a:p>
        </p:txBody>
      </p:sp>
      <p:pic>
        <p:nvPicPr>
          <p:cNvPr id="7172" name="Picture 4" descr="https://esde2010.files.wordpress.com/2010/06/reencarna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3861048"/>
            <a:ext cx="3790950" cy="2152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3614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Livre arbítrio e reencarnação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(ANDRÉ LUIZ. </a:t>
            </a:r>
            <a:r>
              <a:rPr lang="pt-BR" i="1" dirty="0" smtClean="0"/>
              <a:t>Nosso Lar</a:t>
            </a:r>
            <a:r>
              <a:rPr lang="pt-BR" dirty="0" smtClean="0"/>
              <a:t>, cap. 46)</a:t>
            </a:r>
            <a:endParaRPr lang="pt-B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770984" cy="493776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“Há reencarnações que funcionam como drásticos.  Ainda que o doente não se sinta corajoso, existem amigos que o ajudam a sorver o remédio santo, embora muito amargo. </a:t>
            </a:r>
          </a:p>
          <a:p>
            <a:r>
              <a:rPr lang="pt-BR" dirty="0" smtClean="0"/>
              <a:t>Relativamente à </a:t>
            </a:r>
            <a:r>
              <a:rPr lang="pt-BR" b="1" dirty="0" smtClean="0"/>
              <a:t>liberdade irrestrita</a:t>
            </a:r>
            <a:r>
              <a:rPr lang="pt-BR" dirty="0" smtClean="0"/>
              <a:t>, a alma pode invocar esse direito somente quando compreenda o dever e o pratique. </a:t>
            </a:r>
          </a:p>
          <a:p>
            <a:r>
              <a:rPr lang="pt-BR" dirty="0" smtClean="0"/>
              <a:t>Quanto ao mais, é indispensável reconhecer que o devedor é escravo do compromisso assumido. </a:t>
            </a:r>
          </a:p>
          <a:p>
            <a:r>
              <a:rPr lang="pt-BR" dirty="0" smtClean="0"/>
              <a:t>Deus criou o livre-arbítrio, nós criamos a fatalidade. É preciso quebrar, portanto, as algemas que fundimos para nós mesmos.”	</a:t>
            </a:r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132856"/>
            <a:ext cx="2085696" cy="3089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4111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de reencarnação</a:t>
            </a:r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(ANDRÉ LUIZ. </a:t>
            </a:r>
            <a:r>
              <a:rPr lang="pt-BR" i="1" dirty="0" smtClean="0"/>
              <a:t>Missionários da Luz</a:t>
            </a:r>
            <a:r>
              <a:rPr lang="pt-BR" dirty="0" smtClean="0"/>
              <a:t>, cap. 13)</a:t>
            </a:r>
            <a:endParaRPr lang="pt-B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001888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Personagens</a:t>
            </a:r>
          </a:p>
          <a:p>
            <a:pPr lvl="1"/>
            <a:r>
              <a:rPr lang="pt-BR" dirty="0" smtClean="0"/>
              <a:t>Segismundo: desvia Raquel de suas obrigações conjugais e mata seu esposo em duelo</a:t>
            </a:r>
          </a:p>
          <a:p>
            <a:pPr lvl="1"/>
            <a:r>
              <a:rPr lang="pt-BR" dirty="0" smtClean="0"/>
              <a:t>Raquel: esposa de Adelino envolve-se afetivamente com Segismundo</a:t>
            </a:r>
          </a:p>
          <a:p>
            <a:pPr lvl="1"/>
            <a:r>
              <a:rPr lang="pt-BR" dirty="0" smtClean="0"/>
              <a:t>Adelino: infeliz marido traído por Raquel morto pelo rival</a:t>
            </a:r>
          </a:p>
          <a:p>
            <a:endParaRPr lang="pt-BR" dirty="0" smtClean="0"/>
          </a:p>
          <a:p>
            <a:r>
              <a:rPr lang="pt-BR" b="1" dirty="0" smtClean="0"/>
              <a:t>Raquel e Adelino receberiam Segismundo como filho – uma forma de reajuste espiritual.</a:t>
            </a:r>
            <a:endParaRPr lang="pt-BR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337727"/>
            <a:ext cx="3591597" cy="1683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5614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Temos o que precisamos</a:t>
            </a:r>
            <a:endParaRPr lang="pt-BR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(EMMANUEL. </a:t>
            </a:r>
            <a:r>
              <a:rPr lang="pt-BR" i="1" dirty="0" smtClean="0"/>
              <a:t>Nascer e Renascer</a:t>
            </a:r>
            <a:r>
              <a:rPr lang="pt-BR" dirty="0" smtClean="0"/>
              <a:t>, cap. 1)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“[...] facilidade ou obstáculo, ouro fácil recurso difícil, raciocínio pronto, ideia tardia, são empréstimos da Providência Divina, com tempo exato para o acerto preciso em nosso próprio favor, diante das Leis de Deus.”</a:t>
            </a:r>
            <a:endParaRPr lang="pt-BR" dirty="0"/>
          </a:p>
        </p:txBody>
      </p:sp>
      <p:pic>
        <p:nvPicPr>
          <p:cNvPr id="3076" name="Picture 4" descr="http://hypescience.com/wp-content/uploads/2009/04/reencarnacao-gran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6" t="-197" r="19031" b="197"/>
          <a:stretch/>
        </p:blipFill>
        <p:spPr bwMode="auto">
          <a:xfrm>
            <a:off x="3193472" y="3573016"/>
            <a:ext cx="2757055" cy="2457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4940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Sugestão de filmes</a:t>
            </a:r>
            <a:endParaRPr lang="pt-BR" dirty="0"/>
          </a:p>
        </p:txBody>
      </p:sp>
      <p:pic>
        <p:nvPicPr>
          <p:cNvPr id="4098" name="Picture 2" descr="http://www.leonardokurcis.com.br/recomendo_dvd_minha_vida_na_outra_vi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426818"/>
            <a:ext cx="3272727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41" y="1412776"/>
            <a:ext cx="3240000" cy="471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715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m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rigem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m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162</TotalTime>
  <Words>680</Words>
  <Application>Microsoft Macintosh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Origem</vt:lpstr>
      <vt:lpstr>O processo reencarnatório</vt:lpstr>
      <vt:lpstr>Necessidade da reencarnação</vt:lpstr>
      <vt:lpstr>Por que é preciso reencarnar?</vt:lpstr>
      <vt:lpstr>Escolha das provas</vt:lpstr>
      <vt:lpstr>Período de reencarnação e esquecimento</vt:lpstr>
      <vt:lpstr>Em que momento a alma se une ao corpo?</vt:lpstr>
      <vt:lpstr>Quem planeja o corpo do reencarnante?</vt:lpstr>
      <vt:lpstr>Livre arbítrio e reencarnação</vt:lpstr>
      <vt:lpstr>Exemplo de reencarnação</vt:lpstr>
      <vt:lpstr>Temos o que precisamos</vt:lpstr>
      <vt:lpstr>Sugestão de filmes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2 – O processo reencarnatório</dc:title>
  <dc:creator>Paula</dc:creator>
  <cp:lastModifiedBy>Adriano Alves</cp:lastModifiedBy>
  <cp:revision>41</cp:revision>
  <dcterms:created xsi:type="dcterms:W3CDTF">2015-01-12T23:37:31Z</dcterms:created>
  <dcterms:modified xsi:type="dcterms:W3CDTF">2015-01-21T16:53:04Z</dcterms:modified>
</cp:coreProperties>
</file>