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72" r:id="rId4"/>
    <p:sldId id="273" r:id="rId5"/>
    <p:sldId id="259" r:id="rId6"/>
    <p:sldId id="261" r:id="rId7"/>
    <p:sldId id="276" r:id="rId8"/>
    <p:sldId id="274" r:id="rId9"/>
    <p:sldId id="277" r:id="rId10"/>
    <p:sldId id="278" r:id="rId11"/>
    <p:sldId id="279" r:id="rId12"/>
    <p:sldId id="280" r:id="rId13"/>
    <p:sldId id="281" r:id="rId14"/>
    <p:sldId id="275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5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118" d="100"/>
          <a:sy n="118" d="100"/>
        </p:scale>
        <p:origin x="-1248" y="-112"/>
      </p:cViewPr>
      <p:guideLst>
        <p:guide orient="horz" pos="2160"/>
        <p:guide orient="horz" pos="1117"/>
        <p:guide orient="horz" pos="4110"/>
        <p:guide pos="2880"/>
        <p:guide pos="1292"/>
        <p:guide pos="4468"/>
        <p:guide pos="567"/>
        <p:guide pos="54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rgbClr val="75562E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14/01/15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>
            <a:lvl1pPr algn="just">
              <a:spcBef>
                <a:spcPts val="600"/>
              </a:spcBef>
              <a:spcAft>
                <a:spcPts val="400"/>
              </a:spcAft>
              <a:defRPr/>
            </a:lvl1pPr>
            <a:lvl2pPr algn="just">
              <a:spcBef>
                <a:spcPts val="0"/>
              </a:spcBef>
              <a:spcAft>
                <a:spcPts val="600"/>
              </a:spcAft>
              <a:defRPr/>
            </a:lvl2pPr>
            <a:lvl3pPr algn="just">
              <a:spcBef>
                <a:spcPts val="0"/>
              </a:spcBef>
              <a:spcAft>
                <a:spcPts val="500"/>
              </a:spcAft>
              <a:defRPr/>
            </a:lvl3pPr>
            <a:lvl4pPr algn="just">
              <a:spcBef>
                <a:spcPts val="0"/>
              </a:spcBef>
              <a:spcAft>
                <a:spcPts val="400"/>
              </a:spcAft>
              <a:buClr>
                <a:srgbClr val="75562E"/>
              </a:buClr>
              <a:defRPr/>
            </a:lvl4pPr>
            <a:lvl5pPr marL="361950" indent="0" algn="r">
              <a:spcBef>
                <a:spcPts val="0"/>
              </a:spcBef>
              <a:spcAft>
                <a:spcPts val="1200"/>
              </a:spcAft>
              <a:buNone/>
              <a:defRPr sz="12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500297"/>
            <a:ext cx="2133600" cy="365125"/>
          </a:xfrm>
        </p:spPr>
        <p:txBody>
          <a:bodyPr/>
          <a:lstStyle/>
          <a:p>
            <a:fld id="{11BDB2BA-7F69-4067-9401-1E493512F450}" type="datetimeFigureOut">
              <a:rPr lang="pt-BR" smtClean="0"/>
              <a:t>14/01/15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4544" y="6500297"/>
            <a:ext cx="28956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63544" y="6500297"/>
            <a:ext cx="2133600" cy="365125"/>
          </a:xfrm>
        </p:spPr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589984"/>
            <a:ext cx="9144000" cy="12680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3854"/>
            <a:ext cx="9144000" cy="41790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" y="3542334"/>
            <a:ext cx="9144000" cy="2656795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3645024"/>
            <a:ext cx="9144000" cy="2447553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4704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789040"/>
            <a:ext cx="8001000" cy="1757415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5674471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4818888" y="554645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554645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13/01/15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13/01/15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13/01/15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13/01/15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13/01/15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13/01/15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13/01/15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13/01/15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>
            <a:alphaModFix amt="2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rgbClr val="75562E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1BDB2BA-7F69-4067-9401-1E493512F450}" type="datetimeFigureOut">
              <a:rPr lang="pt-BR" smtClean="0"/>
              <a:t>14/01/15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microsoft.com/office/2007/relationships/hdphoto" Target="../media/hdphoto1.wdp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microsoft.com/office/2007/relationships/hdphoto" Target="../media/hdphoto2.wdp"/><Relationship Id="rId9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Reencarnação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b="1" dirty="0" smtClean="0"/>
              <a:t>Escola de Evangelização de Pacientes</a:t>
            </a:r>
          </a:p>
          <a:p>
            <a:r>
              <a:rPr lang="pt-BR" sz="1500" b="1" dirty="0" smtClean="0"/>
              <a:t>Grupo Espírita </a:t>
            </a:r>
            <a:r>
              <a:rPr lang="pt-BR" sz="1500" b="1" dirty="0" err="1" smtClean="0"/>
              <a:t>Guillon</a:t>
            </a:r>
            <a:r>
              <a:rPr lang="pt-BR" sz="1500" b="1" dirty="0" smtClean="0"/>
              <a:t> Ribeiro</a:t>
            </a:r>
            <a:endParaRPr lang="pt-BR" sz="15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7523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>
          <a:xfrm>
            <a:off x="1547664" y="3789040"/>
            <a:ext cx="6048672" cy="1757415"/>
          </a:xfrm>
        </p:spPr>
        <p:txBody>
          <a:bodyPr>
            <a:normAutofit fontScale="85000" lnSpcReduction="20000"/>
          </a:bodyPr>
          <a:lstStyle/>
          <a:p>
            <a:r>
              <a:rPr lang="pt-BR" sz="3500" i="1" dirty="0" smtClean="0"/>
              <a:t>“Eu vos declaro que Elias já veio e eles não o conheceram e o trataram como lhes aprouve.”</a:t>
            </a:r>
          </a:p>
          <a:p>
            <a:endParaRPr lang="fr-FR" dirty="0" smtClean="0"/>
          </a:p>
          <a:p>
            <a:r>
              <a:rPr lang="fr-FR" dirty="0" smtClean="0"/>
              <a:t>(</a:t>
            </a:r>
            <a:r>
              <a:rPr lang="fr-FR" dirty="0" err="1" smtClean="0"/>
              <a:t>Mateus</a:t>
            </a:r>
            <a:r>
              <a:rPr lang="fr-FR" dirty="0" smtClean="0"/>
              <a:t>, 17:12)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9846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</a:t>
            </a:r>
            <a:r>
              <a:rPr lang="en-US" dirty="0"/>
              <a:t>q</a:t>
            </a:r>
            <a:r>
              <a:rPr lang="pt-BR" dirty="0" err="1" smtClean="0"/>
              <a:t>ue</a:t>
            </a:r>
            <a:r>
              <a:rPr lang="pt-BR" dirty="0" smtClean="0"/>
              <a:t> é a reencarnação?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“</a:t>
            </a:r>
            <a:r>
              <a:rPr lang="pt-BR" dirty="0"/>
              <a:t>A </a:t>
            </a:r>
            <a:r>
              <a:rPr lang="pt-BR" dirty="0" smtClean="0"/>
              <a:t>reencarnação é </a:t>
            </a:r>
            <a:r>
              <a:rPr lang="pt-BR" dirty="0"/>
              <a:t>a volta da alma </a:t>
            </a:r>
            <a:r>
              <a:rPr lang="pt-BR" dirty="0" smtClean="0"/>
              <a:t>ou Espírito à </a:t>
            </a:r>
            <a:r>
              <a:rPr lang="pt-BR" dirty="0"/>
              <a:t>vida </a:t>
            </a:r>
            <a:r>
              <a:rPr lang="pt-BR" dirty="0" smtClean="0"/>
              <a:t>corpórea, </a:t>
            </a:r>
            <a:r>
              <a:rPr lang="pt-BR" dirty="0"/>
              <a:t>mas em </a:t>
            </a:r>
            <a:r>
              <a:rPr lang="pt-BR" dirty="0" smtClean="0"/>
              <a:t>outro corpo </a:t>
            </a:r>
            <a:r>
              <a:rPr lang="pt-BR" dirty="0"/>
              <a:t>especialmente formado para ele </a:t>
            </a:r>
            <a:r>
              <a:rPr lang="pt-BR" dirty="0" smtClean="0"/>
              <a:t>e que </a:t>
            </a:r>
            <a:r>
              <a:rPr lang="pt-BR" dirty="0"/>
              <a:t>nada tem de comum com o antigo.”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/>
              <a:t>O </a:t>
            </a:r>
            <a:r>
              <a:rPr lang="pt-BR" i="1" dirty="0" smtClean="0"/>
              <a:t>Evangelho Segundo o Espiritismo</a:t>
            </a:r>
            <a:r>
              <a:rPr lang="pt-BR" dirty="0" smtClean="0"/>
              <a:t>, </a:t>
            </a:r>
            <a:r>
              <a:rPr lang="pt-BR" dirty="0"/>
              <a:t>cap. </a:t>
            </a:r>
            <a:r>
              <a:rPr lang="pt-BR" dirty="0" smtClean="0"/>
              <a:t>4, </a:t>
            </a:r>
            <a:r>
              <a:rPr lang="pt-BR" dirty="0"/>
              <a:t>item 4</a:t>
            </a:r>
            <a:r>
              <a:rPr lang="pt-BR" dirty="0" smtClean="0"/>
              <a:t>)</a:t>
            </a:r>
          </a:p>
          <a:p>
            <a:pPr lvl="1"/>
            <a:r>
              <a:rPr lang="pt-BR" b="1" dirty="0"/>
              <a:t>Encarnar</a:t>
            </a:r>
          </a:p>
          <a:p>
            <a:pPr lvl="2"/>
            <a:r>
              <a:rPr lang="pt-BR" dirty="0"/>
              <a:t>Entrar na carne; tomar (o Espírito) a carne (corpo físico).</a:t>
            </a:r>
          </a:p>
          <a:p>
            <a:pPr lvl="1"/>
            <a:r>
              <a:rPr lang="pt-BR" b="1" dirty="0"/>
              <a:t>Reencarnar</a:t>
            </a:r>
          </a:p>
          <a:p>
            <a:pPr lvl="2"/>
            <a:r>
              <a:rPr lang="pt-BR" dirty="0"/>
              <a:t>Re + encarnar: entrar novamente na carne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1469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Finalidade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i="1" dirty="0" smtClean="0"/>
          </a:p>
          <a:p>
            <a:r>
              <a:rPr lang="pt-BR" i="1" dirty="0" smtClean="0"/>
              <a:t>Qual </a:t>
            </a:r>
            <a:r>
              <a:rPr lang="pt-BR" i="1" dirty="0"/>
              <a:t>o fim objetivado com a reencarnação?</a:t>
            </a:r>
            <a:endParaRPr lang="pt-BR" i="1" dirty="0" smtClean="0"/>
          </a:p>
          <a:p>
            <a:pPr lvl="1"/>
            <a:r>
              <a:rPr lang="pt-BR" dirty="0" smtClean="0"/>
              <a:t>“Expiação, </a:t>
            </a:r>
            <a:r>
              <a:rPr lang="pt-BR" dirty="0"/>
              <a:t>melhoramento progressivo da Humanidade. Sem isto, onde </a:t>
            </a:r>
            <a:r>
              <a:rPr lang="pt-BR" dirty="0" smtClean="0"/>
              <a:t>a justiça?</a:t>
            </a:r>
            <a:r>
              <a:rPr lang="pt-BR" dirty="0"/>
              <a:t>”</a:t>
            </a:r>
          </a:p>
          <a:p>
            <a:pPr lvl="4"/>
            <a:r>
              <a:rPr lang="pt-BR" dirty="0" smtClean="0"/>
              <a:t>(ALLAN KARDEC, </a:t>
            </a:r>
            <a:r>
              <a:rPr lang="pt-BR" i="1" dirty="0"/>
              <a:t>O </a:t>
            </a:r>
            <a:r>
              <a:rPr lang="pt-BR" i="1" dirty="0" smtClean="0"/>
              <a:t>Livro </a:t>
            </a:r>
            <a:r>
              <a:rPr lang="pt-BR" i="1" dirty="0"/>
              <a:t>dos </a:t>
            </a:r>
            <a:r>
              <a:rPr lang="pt-BR" i="1" dirty="0" smtClean="0"/>
              <a:t>Espíritos</a:t>
            </a:r>
            <a:r>
              <a:rPr lang="pt-BR" dirty="0" smtClean="0"/>
              <a:t>, </a:t>
            </a:r>
            <a:r>
              <a:rPr lang="pt-BR" dirty="0" err="1"/>
              <a:t>perg</a:t>
            </a:r>
            <a:r>
              <a:rPr lang="pt-BR" dirty="0"/>
              <a:t>. 167</a:t>
            </a:r>
            <a:r>
              <a:rPr lang="pt-BR" dirty="0" smtClean="0"/>
              <a:t>)</a:t>
            </a:r>
          </a:p>
          <a:p>
            <a:r>
              <a:rPr lang="pt-BR" dirty="0"/>
              <a:t>A </a:t>
            </a:r>
            <a:r>
              <a:rPr lang="pt-BR" dirty="0" smtClean="0"/>
              <a:t>reencarnação pode ter diversas finalidades </a:t>
            </a:r>
            <a:r>
              <a:rPr lang="pt-BR" dirty="0"/>
              <a:t>específicas para este ou aquele </a:t>
            </a:r>
            <a:r>
              <a:rPr lang="pt-BR" dirty="0" smtClean="0"/>
              <a:t>Espírito, mas em geral serve de:</a:t>
            </a:r>
          </a:p>
          <a:p>
            <a:pPr lvl="1"/>
            <a:r>
              <a:rPr lang="pt-BR" dirty="0" smtClean="0"/>
              <a:t>Expiação</a:t>
            </a:r>
          </a:p>
          <a:p>
            <a:pPr lvl="1"/>
            <a:r>
              <a:rPr lang="pt-BR" dirty="0" smtClean="0"/>
              <a:t>Prova</a:t>
            </a:r>
          </a:p>
          <a:p>
            <a:pPr lvl="1"/>
            <a:r>
              <a:rPr lang="pt-BR" dirty="0" smtClean="0"/>
              <a:t>Missão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0867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Fundamentação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i="1" dirty="0"/>
          </a:p>
          <a:p>
            <a:r>
              <a:rPr lang="pt-BR" i="1" dirty="0" smtClean="0"/>
              <a:t>Em </a:t>
            </a:r>
            <a:r>
              <a:rPr lang="pt-BR" i="1" dirty="0"/>
              <a:t>que se funda o dogma da reencarnação?</a:t>
            </a:r>
          </a:p>
          <a:p>
            <a:pPr lvl="1"/>
            <a:r>
              <a:rPr lang="pt-BR" dirty="0"/>
              <a:t>“Na justiça de Deus e na revelação, pois </a:t>
            </a:r>
            <a:r>
              <a:rPr lang="pt-BR" dirty="0" smtClean="0"/>
              <a:t>incessantemente </a:t>
            </a:r>
            <a:r>
              <a:rPr lang="pt-BR" dirty="0"/>
              <a:t>repetimos: o bom pai deixa sempre aberta a </a:t>
            </a:r>
            <a:r>
              <a:rPr lang="pt-BR" dirty="0" smtClean="0"/>
              <a:t>seus filhos </a:t>
            </a:r>
            <a:r>
              <a:rPr lang="pt-BR" dirty="0"/>
              <a:t>uma porta para o arrependimento. Não te diz a </a:t>
            </a:r>
            <a:r>
              <a:rPr lang="pt-BR" dirty="0" smtClean="0"/>
              <a:t>razão que </a:t>
            </a:r>
            <a:r>
              <a:rPr lang="pt-BR" dirty="0"/>
              <a:t>seria injusto privar para sempre da felicidade </a:t>
            </a:r>
            <a:r>
              <a:rPr lang="pt-BR" dirty="0" smtClean="0"/>
              <a:t>eterna todos </a:t>
            </a:r>
            <a:r>
              <a:rPr lang="pt-BR" dirty="0"/>
              <a:t>aqueles de quem não dependeu o melhorarem-se</a:t>
            </a:r>
            <a:r>
              <a:rPr lang="pt-BR" dirty="0" smtClean="0"/>
              <a:t>? [...]”</a:t>
            </a:r>
          </a:p>
          <a:p>
            <a:pPr lvl="2"/>
            <a:r>
              <a:rPr lang="pt-BR" dirty="0"/>
              <a:t>A doutrina da </a:t>
            </a:r>
            <a:r>
              <a:rPr lang="pt-BR" dirty="0" smtClean="0"/>
              <a:t>reencarnação [...] </a:t>
            </a:r>
            <a:r>
              <a:rPr lang="pt-BR" dirty="0"/>
              <a:t>é a única que </a:t>
            </a:r>
            <a:r>
              <a:rPr lang="pt-BR" dirty="0" smtClean="0"/>
              <a:t>corresponde </a:t>
            </a:r>
            <a:r>
              <a:rPr lang="pt-BR" dirty="0"/>
              <a:t>à </a:t>
            </a:r>
            <a:r>
              <a:rPr lang="pt-BR" dirty="0" smtClean="0"/>
              <a:t>ideia </a:t>
            </a:r>
            <a:r>
              <a:rPr lang="pt-BR" dirty="0"/>
              <a:t>que formamos da justiça de Deus </a:t>
            </a:r>
            <a:r>
              <a:rPr lang="pt-BR" dirty="0" smtClean="0"/>
              <a:t>[...]; </a:t>
            </a:r>
            <a:r>
              <a:rPr lang="pt-BR" dirty="0"/>
              <a:t>a única que </a:t>
            </a:r>
            <a:r>
              <a:rPr lang="pt-BR" dirty="0" smtClean="0"/>
              <a:t>pode explicar </a:t>
            </a:r>
            <a:r>
              <a:rPr lang="pt-BR" dirty="0"/>
              <a:t>o futuro e firmar as nossas esperanças, pois que </a:t>
            </a:r>
            <a:r>
              <a:rPr lang="pt-BR" dirty="0" smtClean="0"/>
              <a:t>nos oferece </a:t>
            </a:r>
            <a:r>
              <a:rPr lang="pt-BR" dirty="0"/>
              <a:t>os meios de resgatarmos os nossos erros por </a:t>
            </a:r>
            <a:r>
              <a:rPr lang="pt-BR" dirty="0" smtClean="0"/>
              <a:t>novas provações.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</a:t>
            </a:r>
            <a:r>
              <a:rPr lang="pt-BR" dirty="0" smtClean="0"/>
              <a:t>171)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4006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4000" dirty="0" smtClean="0"/>
              <a:t>Como compreender as diferenças?</a:t>
            </a:r>
            <a:endParaRPr lang="pt-BR" sz="4000" dirty="0"/>
          </a:p>
        </p:txBody>
      </p:sp>
      <p:pic>
        <p:nvPicPr>
          <p:cNvPr id="1026" name="Picture 2" descr="http://4.bp.blogspot.com/_KPStXafc2dM/R9sdpCMOR4I/AAAAAAAAAHY/UckWLJ5hrBI/s320/comilo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1043608" y="1972597"/>
            <a:ext cx="2016224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://pub.tv2.no/multimedia/na/archive/00199/Sult__Etiopia_199407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85" r="13485"/>
          <a:stretch/>
        </p:blipFill>
        <p:spPr bwMode="auto">
          <a:xfrm flipH="1">
            <a:off x="1043608" y="4423792"/>
            <a:ext cx="2016224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2" name="Picture 8" descr="http://www.zwelangola.com/principal/newscenter/imagenews/usain-bolt-m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6" r="23788"/>
          <a:stretch/>
        </p:blipFill>
        <p:spPr bwMode="auto">
          <a:xfrm>
            <a:off x="3563888" y="1985917"/>
            <a:ext cx="2016224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3" name="Picture 9" descr="H:\Documents\Pictures\Fotos\j041181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" r="1191"/>
          <a:stretch/>
        </p:blipFill>
        <p:spPr bwMode="auto">
          <a:xfrm>
            <a:off x="6084838" y="1972597"/>
            <a:ext cx="2016224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7" name="Picture 13" descr="http://www.saudenoclique.com.br/wp-content/uploads/2010/04/deficiente2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879" y="4437112"/>
            <a:ext cx="2016224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9" name="Picture 15" descr="http://3.bp.blogspot.com/_zTHJjNoo8pM/SwaxBefRYpI/AAAAAAAAAF8/x-hyRUrfpYo/s1600/Crian%C3%A7a+na+guerra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838" y="4423792"/>
            <a:ext cx="2016224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91440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Deus: Pai amoroso e justo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925144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“... a misericórdia </a:t>
            </a:r>
            <a:r>
              <a:rPr lang="pt-BR" dirty="0"/>
              <a:t>de Deus </a:t>
            </a:r>
            <a:r>
              <a:rPr lang="pt-BR" dirty="0" smtClean="0"/>
              <a:t>é</a:t>
            </a:r>
            <a:r>
              <a:rPr lang="pt-BR" dirty="0" smtClean="0"/>
              <a:t> infinita, mas não </a:t>
            </a:r>
            <a:r>
              <a:rPr lang="pt-BR" dirty="0" smtClean="0"/>
              <a:t>é</a:t>
            </a:r>
            <a:r>
              <a:rPr lang="pt-BR" dirty="0" smtClean="0"/>
              <a:t> cega. O culpado que ela atinge não fica exonerado </a:t>
            </a:r>
            <a:r>
              <a:rPr lang="pt-BR" dirty="0"/>
              <a:t>e, </a:t>
            </a:r>
            <a:r>
              <a:rPr lang="pt-BR" dirty="0" smtClean="0"/>
              <a:t>enquanto não houver satisfeito </a:t>
            </a:r>
            <a:r>
              <a:rPr lang="pt-BR" dirty="0" smtClean="0"/>
              <a:t>à</a:t>
            </a:r>
            <a:r>
              <a:rPr lang="pt-BR" dirty="0" smtClean="0"/>
              <a:t> justiça, sofre a consequência </a:t>
            </a:r>
            <a:r>
              <a:rPr lang="pt-BR" dirty="0"/>
              <a:t>dos seus erros. Por infinita </a:t>
            </a:r>
            <a:r>
              <a:rPr lang="pt-BR" dirty="0" smtClean="0"/>
              <a:t>misericórdia, </a:t>
            </a:r>
            <a:r>
              <a:rPr lang="pt-BR" dirty="0"/>
              <a:t>devemos ter que Deus </a:t>
            </a:r>
            <a:r>
              <a:rPr lang="pt-BR" dirty="0" smtClean="0"/>
              <a:t>não </a:t>
            </a:r>
            <a:r>
              <a:rPr lang="pt-BR" dirty="0" smtClean="0"/>
              <a:t>é</a:t>
            </a:r>
            <a:r>
              <a:rPr lang="pt-BR" dirty="0" smtClean="0"/>
              <a:t> inexorável, </a:t>
            </a:r>
            <a:r>
              <a:rPr lang="pt-BR" dirty="0"/>
              <a:t>deixando sempre </a:t>
            </a:r>
            <a:r>
              <a:rPr lang="pt-BR" dirty="0" smtClean="0"/>
              <a:t>viável </a:t>
            </a:r>
            <a:r>
              <a:rPr lang="pt-BR" dirty="0"/>
              <a:t>o </a:t>
            </a:r>
            <a:r>
              <a:rPr lang="pt-BR" dirty="0" smtClean="0"/>
              <a:t>caminho </a:t>
            </a:r>
            <a:r>
              <a:rPr lang="pt-BR" dirty="0"/>
              <a:t>da </a:t>
            </a:r>
            <a:r>
              <a:rPr lang="pt-BR" dirty="0" smtClean="0"/>
              <a:t>redenção.”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Céu e o Inferno</a:t>
            </a:r>
            <a:r>
              <a:rPr lang="pt-BR" dirty="0" smtClean="0"/>
              <a:t>, cap. 7, </a:t>
            </a:r>
            <a:r>
              <a:rPr lang="pt-BR" dirty="0" smtClean="0"/>
              <a:t>“</a:t>
            </a:r>
            <a:r>
              <a:rPr lang="pt-BR" dirty="0" smtClean="0"/>
              <a:t>Código penal da </a:t>
            </a:r>
            <a:r>
              <a:rPr lang="pt-BR" dirty="0"/>
              <a:t>vida </a:t>
            </a:r>
            <a:r>
              <a:rPr lang="pt-BR" dirty="0" smtClean="0"/>
              <a:t>futura</a:t>
            </a:r>
            <a:r>
              <a:rPr lang="pt-BR" dirty="0" smtClean="0"/>
              <a:t>”</a:t>
            </a:r>
            <a:r>
              <a:rPr lang="pt-BR" dirty="0" smtClean="0"/>
              <a:t>, 29º ponto)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9628" y="2253208"/>
            <a:ext cx="2826060" cy="3768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9188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Jesus e Nicodemos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i="1" dirty="0"/>
              <a:t>Jesus lhe respondeu: “Em verdade, em </a:t>
            </a:r>
            <a:r>
              <a:rPr lang="pt-BR" i="1" dirty="0" smtClean="0"/>
              <a:t>verdade </a:t>
            </a:r>
            <a:r>
              <a:rPr lang="pt-BR" i="1" dirty="0"/>
              <a:t>digo-te: </a:t>
            </a:r>
            <a:r>
              <a:rPr lang="pt-BR" dirty="0" smtClean="0"/>
              <a:t>Ninguém </a:t>
            </a:r>
            <a:r>
              <a:rPr lang="pt-BR" dirty="0"/>
              <a:t>pode ver o reino de Deus se </a:t>
            </a:r>
            <a:r>
              <a:rPr lang="pt-BR" dirty="0" smtClean="0"/>
              <a:t>não </a:t>
            </a:r>
            <a:r>
              <a:rPr lang="pt-BR" dirty="0"/>
              <a:t>nascer de novo.</a:t>
            </a:r>
            <a:r>
              <a:rPr lang="pt-BR" i="1" dirty="0"/>
              <a:t>” </a:t>
            </a:r>
            <a:r>
              <a:rPr lang="pt-BR" i="1" dirty="0" smtClean="0"/>
              <a:t>Disse</a:t>
            </a:r>
            <a:r>
              <a:rPr lang="pt-BR" i="1" dirty="0"/>
              <a:t>-lhe Nicodemos: “Como pode nascer um homem </a:t>
            </a:r>
            <a:r>
              <a:rPr lang="pt-BR" i="1" dirty="0" smtClean="0"/>
              <a:t>já </a:t>
            </a:r>
            <a:r>
              <a:rPr lang="pt-BR" i="1" dirty="0"/>
              <a:t>velho? Pode tornar a entrar no ventre de sua </a:t>
            </a:r>
            <a:r>
              <a:rPr lang="pt-BR" i="1" dirty="0" smtClean="0"/>
              <a:t>mãe, </a:t>
            </a:r>
            <a:r>
              <a:rPr lang="pt-BR" i="1" dirty="0"/>
              <a:t>para nascer segunda vez?</a:t>
            </a:r>
            <a:r>
              <a:rPr lang="pt-BR" i="1" dirty="0" smtClean="0"/>
              <a:t>”</a:t>
            </a:r>
            <a:endParaRPr lang="pt-BR" dirty="0"/>
          </a:p>
          <a:p>
            <a:r>
              <a:rPr lang="pt-BR" i="1" dirty="0"/>
              <a:t>Retorquiu-lhe Jesus: “Em verdade, em </a:t>
            </a:r>
            <a:r>
              <a:rPr lang="pt-BR" i="1" dirty="0" smtClean="0"/>
              <a:t>verdade</a:t>
            </a:r>
            <a:r>
              <a:rPr lang="pt-BR" i="1" dirty="0"/>
              <a:t>, digo-te: Se um homem </a:t>
            </a:r>
            <a:r>
              <a:rPr lang="pt-BR" i="1" dirty="0" smtClean="0"/>
              <a:t>não </a:t>
            </a:r>
            <a:r>
              <a:rPr lang="pt-BR" i="1" dirty="0"/>
              <a:t>renasce da </a:t>
            </a:r>
            <a:r>
              <a:rPr lang="pt-BR" i="1" dirty="0" smtClean="0"/>
              <a:t>água </a:t>
            </a:r>
            <a:r>
              <a:rPr lang="pt-BR" i="1" dirty="0"/>
              <a:t>e do </a:t>
            </a:r>
            <a:r>
              <a:rPr lang="pt-BR" i="1" dirty="0" smtClean="0"/>
              <a:t>Espírito, não </a:t>
            </a:r>
            <a:r>
              <a:rPr lang="pt-BR" i="1" dirty="0"/>
              <a:t>pode entrar no reino de Deus. – O que </a:t>
            </a:r>
            <a:r>
              <a:rPr lang="pt-BR" i="1" dirty="0" smtClean="0"/>
              <a:t>é </a:t>
            </a:r>
            <a:r>
              <a:rPr lang="pt-BR" i="1" dirty="0"/>
              <a:t>nascido da carne </a:t>
            </a:r>
            <a:r>
              <a:rPr lang="pt-BR" i="1" dirty="0" smtClean="0"/>
              <a:t>é </a:t>
            </a:r>
            <a:r>
              <a:rPr lang="pt-BR" i="1" dirty="0"/>
              <a:t>carne e o que </a:t>
            </a:r>
            <a:r>
              <a:rPr lang="pt-BR" i="1" dirty="0" smtClean="0"/>
              <a:t>é </a:t>
            </a:r>
            <a:r>
              <a:rPr lang="pt-BR" i="1" dirty="0"/>
              <a:t>nascido do </a:t>
            </a:r>
            <a:r>
              <a:rPr lang="pt-BR" i="1" dirty="0" smtClean="0"/>
              <a:t>Espírito é Espírito. </a:t>
            </a:r>
            <a:r>
              <a:rPr lang="pt-BR" i="1" dirty="0"/>
              <a:t>– </a:t>
            </a:r>
            <a:r>
              <a:rPr lang="pt-BR" i="1" dirty="0" smtClean="0"/>
              <a:t>Não </a:t>
            </a:r>
            <a:r>
              <a:rPr lang="pt-BR" i="1" dirty="0"/>
              <a:t>te admires de que eu te haja dito ser preciso que </a:t>
            </a:r>
            <a:r>
              <a:rPr lang="pt-BR" i="1" dirty="0" smtClean="0"/>
              <a:t>nasças </a:t>
            </a:r>
            <a:r>
              <a:rPr lang="pt-BR" i="1" dirty="0"/>
              <a:t>de novo. – O </a:t>
            </a:r>
            <a:r>
              <a:rPr lang="pt-BR" i="1" dirty="0" smtClean="0"/>
              <a:t>Espírito </a:t>
            </a:r>
            <a:r>
              <a:rPr lang="pt-BR" i="1" dirty="0"/>
              <a:t>sopra onde quer e ouves a sua voz mas </a:t>
            </a:r>
            <a:r>
              <a:rPr lang="pt-BR" i="1" dirty="0" smtClean="0"/>
              <a:t>não </a:t>
            </a:r>
            <a:r>
              <a:rPr lang="pt-BR" i="1" dirty="0"/>
              <a:t>sabes donde vem ele, nem para onde vai; o mesmo se </a:t>
            </a:r>
            <a:r>
              <a:rPr lang="pt-BR" i="1" dirty="0" smtClean="0"/>
              <a:t>dá </a:t>
            </a:r>
            <a:r>
              <a:rPr lang="pt-BR" i="1" dirty="0"/>
              <a:t>com todo homem que </a:t>
            </a:r>
            <a:r>
              <a:rPr lang="pt-BR" i="1" dirty="0" smtClean="0"/>
              <a:t>é </a:t>
            </a:r>
            <a:r>
              <a:rPr lang="pt-BR" i="1" dirty="0"/>
              <a:t>nascido do </a:t>
            </a:r>
            <a:r>
              <a:rPr lang="pt-BR" i="1" dirty="0" smtClean="0"/>
              <a:t>Espírito.”</a:t>
            </a:r>
            <a:endParaRPr lang="pt-BR" dirty="0"/>
          </a:p>
          <a:p>
            <a:pPr lvl="4"/>
            <a:r>
              <a:rPr lang="pt-BR" dirty="0" smtClean="0"/>
              <a:t>(João, </a:t>
            </a:r>
            <a:r>
              <a:rPr lang="pt-BR" dirty="0"/>
              <a:t>3</a:t>
            </a:r>
            <a:r>
              <a:rPr lang="pt-BR" dirty="0" smtClean="0"/>
              <a:t>:</a:t>
            </a:r>
            <a:r>
              <a:rPr lang="pt-BR" dirty="0" smtClean="0"/>
              <a:t>3-</a:t>
            </a:r>
            <a:r>
              <a:rPr lang="pt-BR" dirty="0" smtClean="0"/>
              <a:t>8</a:t>
            </a:r>
            <a:r>
              <a:rPr lang="pt-BR" dirty="0" smtClean="0"/>
              <a:t>)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0520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Cren</a:t>
            </a:r>
            <a:r>
              <a:rPr lang="pt-BR" dirty="0" smtClean="0"/>
              <a:t>ça na reencarnação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9992" y="1600200"/>
            <a:ext cx="4186808" cy="4925144"/>
          </a:xfrm>
        </p:spPr>
        <p:txBody>
          <a:bodyPr>
            <a:normAutofit fontScale="92500"/>
          </a:bodyPr>
          <a:lstStyle/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“</a:t>
            </a:r>
            <a:r>
              <a:rPr lang="pt-BR" dirty="0"/>
              <a:t>Se fosse </a:t>
            </a:r>
            <a:r>
              <a:rPr lang="pt-BR" dirty="0" smtClean="0"/>
              <a:t>errônea </a:t>
            </a:r>
            <a:r>
              <a:rPr lang="pt-BR" dirty="0"/>
              <a:t>essa </a:t>
            </a:r>
            <a:r>
              <a:rPr lang="pt-BR" dirty="0" smtClean="0"/>
              <a:t>crença, </a:t>
            </a:r>
            <a:r>
              <a:rPr lang="pt-BR" dirty="0"/>
              <a:t>Jesus </a:t>
            </a:r>
            <a:r>
              <a:rPr lang="pt-BR" dirty="0" smtClean="0"/>
              <a:t>não houvera </a:t>
            </a:r>
            <a:r>
              <a:rPr lang="pt-BR" dirty="0"/>
              <a:t>deixado de a combater, como combateu tantas outras. Longe disso, ele a sanciona com toda a sua autoridade e a </a:t>
            </a:r>
            <a:r>
              <a:rPr lang="pt-BR" dirty="0" smtClean="0"/>
              <a:t>põe </a:t>
            </a:r>
            <a:r>
              <a:rPr lang="pt-BR" dirty="0"/>
              <a:t>por </a:t>
            </a:r>
            <a:r>
              <a:rPr lang="pt-BR" dirty="0" smtClean="0"/>
              <a:t>princípio </a:t>
            </a:r>
            <a:r>
              <a:rPr lang="pt-BR" dirty="0"/>
              <a:t>e como </a:t>
            </a:r>
            <a:r>
              <a:rPr lang="pt-BR" dirty="0" smtClean="0"/>
              <a:t>condição necessária, </a:t>
            </a:r>
            <a:r>
              <a:rPr lang="pt-BR" dirty="0"/>
              <a:t>quando diz: </a:t>
            </a:r>
            <a:r>
              <a:rPr lang="pt-BR" dirty="0" smtClean="0"/>
              <a:t>‘Ninguém </a:t>
            </a:r>
            <a:r>
              <a:rPr lang="pt-BR" dirty="0"/>
              <a:t>pode ver o reino de Deus se </a:t>
            </a:r>
            <a:r>
              <a:rPr lang="pt-BR" dirty="0" smtClean="0"/>
              <a:t>não </a:t>
            </a:r>
            <a:r>
              <a:rPr lang="pt-BR" dirty="0"/>
              <a:t>nascer de </a:t>
            </a:r>
            <a:r>
              <a:rPr lang="pt-BR" dirty="0" smtClean="0"/>
              <a:t>novo.</a:t>
            </a:r>
            <a:r>
              <a:rPr lang="pt-BR" dirty="0" smtClean="0"/>
              <a:t>’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4, item 6)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852936"/>
            <a:ext cx="3871979" cy="2903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92268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4400" dirty="0" smtClean="0"/>
              <a:t>Renascer da água e do Espírito</a:t>
            </a:r>
            <a:endParaRPr lang="pt-BR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0" y="1600200"/>
            <a:ext cx="4834880" cy="4925144"/>
          </a:xfrm>
        </p:spPr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Muito imperfeitos eram os conhecimentos dos antigos sobre as ciências físicas. Assim é que na </a:t>
            </a:r>
            <a:r>
              <a:rPr lang="pt-BR" i="1" dirty="0" smtClean="0"/>
              <a:t>Gênese</a:t>
            </a:r>
            <a:r>
              <a:rPr lang="pt-BR" dirty="0" smtClean="0"/>
              <a:t> se lê: </a:t>
            </a:r>
            <a:r>
              <a:rPr lang="pt-BR" dirty="0" smtClean="0"/>
              <a:t>‘</a:t>
            </a:r>
            <a:r>
              <a:rPr lang="pt-BR" dirty="0" smtClean="0"/>
              <a:t>O Espírito de Deus era levado sobre as águas; flutuava sobre as águas; – Que o firmamento seja feito no meio das águas; [...] – Que as águas </a:t>
            </a:r>
            <a:r>
              <a:rPr lang="pt-BR" i="1" dirty="0" smtClean="0">
                <a:solidFill>
                  <a:srgbClr val="B74E08"/>
                </a:solidFill>
              </a:rPr>
              <a:t>produzam</a:t>
            </a:r>
            <a:r>
              <a:rPr lang="pt-BR" dirty="0" smtClean="0"/>
              <a:t> animais vivos que nadem na água e pássaros que voem sobre a terra e sob o firmamento.</a:t>
            </a:r>
            <a:r>
              <a:rPr lang="pt-BR" dirty="0" smtClean="0"/>
              <a:t>’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4, item 8)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204864"/>
            <a:ext cx="3168352" cy="3340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33598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4400" dirty="0"/>
              <a:t>Renascer da água e do Espírito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Segundo essa </a:t>
            </a:r>
            <a:r>
              <a:rPr lang="pt-BR" dirty="0" smtClean="0"/>
              <a:t>crença, </a:t>
            </a:r>
            <a:r>
              <a:rPr lang="pt-BR" dirty="0"/>
              <a:t>a </a:t>
            </a:r>
            <a:r>
              <a:rPr lang="pt-BR" dirty="0" smtClean="0"/>
              <a:t>água </a:t>
            </a:r>
            <a:r>
              <a:rPr lang="pt-BR" dirty="0"/>
              <a:t>se tornara o </a:t>
            </a:r>
            <a:r>
              <a:rPr lang="pt-BR" dirty="0" smtClean="0"/>
              <a:t>símbolo </a:t>
            </a:r>
            <a:r>
              <a:rPr lang="pt-BR" dirty="0"/>
              <a:t>da natureza material, como o </a:t>
            </a:r>
            <a:r>
              <a:rPr lang="pt-BR" dirty="0" smtClean="0"/>
              <a:t>Espírito </a:t>
            </a:r>
            <a:r>
              <a:rPr lang="pt-BR" dirty="0"/>
              <a:t>era o da natureza </a:t>
            </a:r>
            <a:r>
              <a:rPr lang="pt-BR" dirty="0" smtClean="0"/>
              <a:t>inteligente.</a:t>
            </a:r>
            <a:r>
              <a:rPr lang="pt-BR" dirty="0" smtClean="0"/>
              <a:t>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4, item 8</a:t>
            </a:r>
            <a:r>
              <a:rPr lang="pt-BR" dirty="0" smtClean="0"/>
              <a:t>)</a:t>
            </a:r>
            <a:endParaRPr lang="pt-BR" dirty="0" smtClean="0"/>
          </a:p>
          <a:p>
            <a:pPr marL="4659313"/>
            <a:endParaRPr lang="pt-BR" dirty="0" smtClean="0"/>
          </a:p>
          <a:p>
            <a:pPr marL="4659313"/>
            <a:r>
              <a:rPr lang="pt-BR" dirty="0" smtClean="0"/>
              <a:t>As palavras do Cristo </a:t>
            </a:r>
            <a:r>
              <a:rPr lang="pt-BR" dirty="0"/>
              <a:t>significam pois: “Se o homem </a:t>
            </a:r>
            <a:r>
              <a:rPr lang="pt-BR" dirty="0" smtClean="0"/>
              <a:t>não </a:t>
            </a:r>
            <a:r>
              <a:rPr lang="pt-BR" dirty="0"/>
              <a:t>renasce com seu corpo e sua alma.</a:t>
            </a:r>
            <a:r>
              <a:rPr lang="pt-BR" dirty="0" smtClean="0"/>
              <a:t>”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3" y="3356992"/>
            <a:ext cx="3682608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84438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Corpo e Esp</a:t>
            </a:r>
            <a:r>
              <a:rPr lang="pt-BR" dirty="0" smtClean="0"/>
              <a:t>írito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38936" cy="4925144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“</a:t>
            </a:r>
            <a:r>
              <a:rPr lang="pt-BR" dirty="0"/>
              <a:t>Tal </a:t>
            </a:r>
            <a:r>
              <a:rPr lang="pt-BR" dirty="0" smtClean="0"/>
              <a:t>interpretação </a:t>
            </a:r>
            <a:r>
              <a:rPr lang="pt-BR" dirty="0"/>
              <a:t>se justifica, </a:t>
            </a:r>
            <a:r>
              <a:rPr lang="pt-BR" dirty="0" smtClean="0"/>
              <a:t>aliás, </a:t>
            </a:r>
            <a:r>
              <a:rPr lang="pt-BR" dirty="0"/>
              <a:t>por estas outras palavras: </a:t>
            </a:r>
            <a:r>
              <a:rPr lang="pt-BR" i="1" dirty="0">
                <a:solidFill>
                  <a:schemeClr val="accent1">
                    <a:lumMod val="75000"/>
                  </a:schemeClr>
                </a:solidFill>
              </a:rPr>
              <a:t>O que </a:t>
            </a:r>
            <a:r>
              <a:rPr lang="pt-BR" i="1" dirty="0" smtClean="0">
                <a:solidFill>
                  <a:schemeClr val="accent1">
                    <a:lumMod val="75000"/>
                  </a:schemeClr>
                </a:solidFill>
              </a:rPr>
              <a:t>é</a:t>
            </a:r>
            <a:r>
              <a:rPr lang="pt-BR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BR" i="1" dirty="0">
                <a:solidFill>
                  <a:schemeClr val="accent1">
                    <a:lumMod val="75000"/>
                  </a:schemeClr>
                </a:solidFill>
              </a:rPr>
              <a:t>nascido da carne </a:t>
            </a:r>
            <a:r>
              <a:rPr lang="pt-BR" i="1" dirty="0" smtClean="0">
                <a:solidFill>
                  <a:schemeClr val="accent1">
                    <a:lumMod val="75000"/>
                  </a:schemeClr>
                </a:solidFill>
              </a:rPr>
              <a:t>é</a:t>
            </a:r>
            <a:r>
              <a:rPr lang="pt-BR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BR" i="1" dirty="0">
                <a:solidFill>
                  <a:schemeClr val="accent1">
                    <a:lumMod val="75000"/>
                  </a:schemeClr>
                </a:solidFill>
              </a:rPr>
              <a:t>carne e o </a:t>
            </a:r>
            <a:r>
              <a:rPr lang="pt-BR" i="1" dirty="0" smtClean="0">
                <a:solidFill>
                  <a:schemeClr val="accent1">
                    <a:lumMod val="75000"/>
                  </a:schemeClr>
                </a:solidFill>
              </a:rPr>
              <a:t>que </a:t>
            </a:r>
            <a:r>
              <a:rPr lang="pt-BR" i="1" dirty="0" smtClean="0">
                <a:solidFill>
                  <a:schemeClr val="accent1">
                    <a:lumMod val="75000"/>
                  </a:schemeClr>
                </a:solidFill>
              </a:rPr>
              <a:t>é</a:t>
            </a:r>
            <a:r>
              <a:rPr lang="pt-BR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BR" i="1" dirty="0">
                <a:solidFill>
                  <a:schemeClr val="accent1">
                    <a:lumMod val="75000"/>
                  </a:schemeClr>
                </a:solidFill>
              </a:rPr>
              <a:t>nascido do </a:t>
            </a:r>
            <a:r>
              <a:rPr lang="pt-BR" i="1" dirty="0" smtClean="0">
                <a:solidFill>
                  <a:schemeClr val="accent1">
                    <a:lumMod val="75000"/>
                  </a:schemeClr>
                </a:solidFill>
              </a:rPr>
              <a:t>Espírito </a:t>
            </a:r>
            <a:r>
              <a:rPr lang="pt-BR" i="1" dirty="0" smtClean="0">
                <a:solidFill>
                  <a:schemeClr val="accent1">
                    <a:lumMod val="75000"/>
                  </a:schemeClr>
                </a:solidFill>
              </a:rPr>
              <a:t>é</a:t>
            </a:r>
            <a:r>
              <a:rPr lang="pt-BR" i="1" dirty="0" smtClean="0">
                <a:solidFill>
                  <a:schemeClr val="accent1">
                    <a:lumMod val="75000"/>
                  </a:schemeClr>
                </a:solidFill>
              </a:rPr>
              <a:t> Espírito</a:t>
            </a:r>
            <a:r>
              <a:rPr lang="pt-BR" i="1" dirty="0" smtClean="0"/>
              <a:t>. </a:t>
            </a:r>
            <a:r>
              <a:rPr lang="pt-BR" dirty="0"/>
              <a:t>Jesus estabelece </a:t>
            </a:r>
            <a:r>
              <a:rPr lang="pt-BR" dirty="0" smtClean="0"/>
              <a:t>a</a:t>
            </a:r>
            <a:r>
              <a:rPr lang="pt-BR" dirty="0" smtClean="0"/>
              <a:t>í</a:t>
            </a:r>
            <a:r>
              <a:rPr lang="pt-BR" dirty="0" smtClean="0"/>
              <a:t> </a:t>
            </a:r>
            <a:r>
              <a:rPr lang="pt-BR" dirty="0"/>
              <a:t>uma </a:t>
            </a:r>
            <a:r>
              <a:rPr lang="pt-BR" dirty="0" smtClean="0"/>
              <a:t>distinção positiva </a:t>
            </a:r>
            <a:r>
              <a:rPr lang="pt-BR" dirty="0"/>
              <a:t>entre o </a:t>
            </a:r>
            <a:r>
              <a:rPr lang="pt-BR" dirty="0" smtClean="0"/>
              <a:t>Espírito </a:t>
            </a:r>
            <a:r>
              <a:rPr lang="pt-BR" dirty="0"/>
              <a:t>e o corpo. </a:t>
            </a:r>
            <a:r>
              <a:rPr lang="pt-BR" i="1" dirty="0">
                <a:solidFill>
                  <a:srgbClr val="B74E08"/>
                </a:solidFill>
              </a:rPr>
              <a:t>O que </a:t>
            </a:r>
            <a:r>
              <a:rPr lang="pt-BR" i="1" dirty="0" smtClean="0">
                <a:solidFill>
                  <a:srgbClr val="B74E08"/>
                </a:solidFill>
              </a:rPr>
              <a:t>é</a:t>
            </a:r>
            <a:r>
              <a:rPr lang="pt-BR" i="1" dirty="0" smtClean="0">
                <a:solidFill>
                  <a:srgbClr val="B74E08"/>
                </a:solidFill>
              </a:rPr>
              <a:t> </a:t>
            </a:r>
            <a:r>
              <a:rPr lang="pt-BR" i="1" dirty="0">
                <a:solidFill>
                  <a:srgbClr val="B74E08"/>
                </a:solidFill>
              </a:rPr>
              <a:t>nascido da carne </a:t>
            </a:r>
            <a:r>
              <a:rPr lang="pt-BR" i="1" dirty="0" smtClean="0">
                <a:solidFill>
                  <a:srgbClr val="B74E08"/>
                </a:solidFill>
              </a:rPr>
              <a:t>é</a:t>
            </a:r>
            <a:r>
              <a:rPr lang="pt-BR" i="1" dirty="0" smtClean="0">
                <a:solidFill>
                  <a:srgbClr val="B74E08"/>
                </a:solidFill>
              </a:rPr>
              <a:t> </a:t>
            </a:r>
            <a:r>
              <a:rPr lang="pt-BR" i="1" dirty="0">
                <a:solidFill>
                  <a:srgbClr val="B74E08"/>
                </a:solidFill>
              </a:rPr>
              <a:t>carne</a:t>
            </a:r>
            <a:r>
              <a:rPr lang="pt-BR" i="1" dirty="0"/>
              <a:t> </a:t>
            </a:r>
            <a:r>
              <a:rPr lang="pt-BR" dirty="0"/>
              <a:t>indica claramente que </a:t>
            </a:r>
            <a:r>
              <a:rPr lang="pt-BR" i="1" dirty="0" smtClean="0"/>
              <a:t>s</a:t>
            </a:r>
            <a:r>
              <a:rPr lang="pt-BR" i="1" dirty="0" smtClean="0"/>
              <a:t>ó</a:t>
            </a:r>
            <a:r>
              <a:rPr lang="pt-BR" i="1" dirty="0" smtClean="0"/>
              <a:t> </a:t>
            </a:r>
            <a:r>
              <a:rPr lang="pt-BR" dirty="0"/>
              <a:t>o corpo procede do corpo e que o </a:t>
            </a:r>
            <a:r>
              <a:rPr lang="pt-BR" dirty="0" smtClean="0"/>
              <a:t>Espírito </a:t>
            </a:r>
            <a:r>
              <a:rPr lang="pt-BR" dirty="0"/>
              <a:t>independe deste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4, item 8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515" r="22515"/>
          <a:stretch/>
        </p:blipFill>
        <p:spPr>
          <a:xfrm>
            <a:off x="6084168" y="2207332"/>
            <a:ext cx="2591520" cy="3549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81307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Preexist</a:t>
            </a:r>
            <a:r>
              <a:rPr lang="pt-BR" dirty="0" smtClean="0"/>
              <a:t>ência da alma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925144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“... ‘</a:t>
            </a:r>
            <a:r>
              <a:rPr lang="pt-BR" dirty="0" smtClean="0"/>
              <a:t>não </a:t>
            </a:r>
            <a:r>
              <a:rPr lang="pt-BR" dirty="0"/>
              <a:t>sabes donde ele vem, nem para onde vai” – significa que </a:t>
            </a:r>
            <a:r>
              <a:rPr lang="pt-BR" dirty="0" smtClean="0"/>
              <a:t>ninguém </a:t>
            </a:r>
            <a:r>
              <a:rPr lang="pt-BR" dirty="0"/>
              <a:t>sabe o que foi, nem o que </a:t>
            </a:r>
            <a:r>
              <a:rPr lang="pt-BR" dirty="0" smtClean="0"/>
              <a:t>ser</a:t>
            </a:r>
            <a:r>
              <a:rPr lang="pt-BR" dirty="0" smtClean="0"/>
              <a:t>á</a:t>
            </a:r>
            <a:r>
              <a:rPr lang="pt-BR" dirty="0" smtClean="0"/>
              <a:t> </a:t>
            </a:r>
            <a:r>
              <a:rPr lang="pt-BR" dirty="0"/>
              <a:t>o </a:t>
            </a:r>
            <a:r>
              <a:rPr lang="pt-BR" dirty="0" smtClean="0"/>
              <a:t>Espírito. </a:t>
            </a:r>
            <a:r>
              <a:rPr lang="pt-BR" dirty="0"/>
              <a:t>Se o </a:t>
            </a:r>
            <a:r>
              <a:rPr lang="pt-BR" dirty="0" smtClean="0"/>
              <a:t>Espírito, </a:t>
            </a:r>
            <a:r>
              <a:rPr lang="pt-BR" dirty="0"/>
              <a:t>ou alma, fosse criado ao mesmo tempo que o corpo, saber-se-ia donde ele veio, pois que se lhe conheceria o </a:t>
            </a:r>
            <a:r>
              <a:rPr lang="pt-BR" dirty="0" smtClean="0"/>
              <a:t>começo. </a:t>
            </a:r>
            <a:r>
              <a:rPr lang="pt-BR" dirty="0"/>
              <a:t>Como quer que seja, essa passagem consagra o </a:t>
            </a:r>
            <a:r>
              <a:rPr lang="pt-BR" dirty="0" smtClean="0"/>
              <a:t>princípio </a:t>
            </a:r>
            <a:r>
              <a:rPr lang="pt-BR" dirty="0"/>
              <a:t>da </a:t>
            </a:r>
            <a:r>
              <a:rPr lang="pt-BR" dirty="0" smtClean="0"/>
              <a:t>preexistência </a:t>
            </a:r>
            <a:r>
              <a:rPr lang="pt-BR" dirty="0"/>
              <a:t>da alma e, por conseguinte, o da pluralidade das </a:t>
            </a:r>
            <a:r>
              <a:rPr lang="pt-BR" dirty="0" smtClean="0"/>
              <a:t>existências.</a:t>
            </a:r>
            <a:r>
              <a:rPr lang="pt-BR" dirty="0" smtClean="0"/>
              <a:t>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cap</a:t>
            </a:r>
            <a:r>
              <a:rPr lang="pt-BR" dirty="0"/>
              <a:t>. 4, item </a:t>
            </a:r>
            <a:r>
              <a:rPr lang="pt-BR" dirty="0" smtClean="0"/>
              <a:t>9)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769"/>
          <a:stretch/>
        </p:blipFill>
        <p:spPr>
          <a:xfrm>
            <a:off x="4932040" y="2564904"/>
            <a:ext cx="3743648" cy="2988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1213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Bênção divina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925144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“Cada encarnação </a:t>
            </a:r>
            <a:r>
              <a:rPr lang="pt-BR" dirty="0" smtClean="0"/>
              <a:t>é</a:t>
            </a:r>
            <a:r>
              <a:rPr lang="pt-BR" dirty="0" smtClean="0"/>
              <a:t> como se fora um atalho nas estradas da ascensão. Por esse motivo, o ser humano deve amar a sua existência de lutas e de amarguras temporárias, porquanto ela significa uma b</a:t>
            </a:r>
            <a:r>
              <a:rPr lang="pt-BR" dirty="0" smtClean="0"/>
              <a:t>ê</a:t>
            </a:r>
            <a:r>
              <a:rPr lang="pt-BR" dirty="0" smtClean="0"/>
              <a:t>n</a:t>
            </a:r>
            <a:r>
              <a:rPr lang="pt-BR" dirty="0" smtClean="0"/>
              <a:t>çã</a:t>
            </a:r>
            <a:r>
              <a:rPr lang="pt-BR" dirty="0" smtClean="0"/>
              <a:t>o divina, quase um perdão de Deus.” 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Emmanuel</a:t>
            </a:r>
            <a:r>
              <a:rPr lang="pt-BR" dirty="0" smtClean="0"/>
              <a:t>, cap. 5, item </a:t>
            </a:r>
            <a:r>
              <a:rPr lang="pt-BR" dirty="0" smtClean="0"/>
              <a:t>“</a:t>
            </a:r>
            <a:r>
              <a:rPr lang="pt-BR" dirty="0" smtClean="0"/>
              <a:t>O que significam as reencarnações</a:t>
            </a:r>
            <a:r>
              <a:rPr lang="pt-BR" dirty="0" smtClean="0"/>
              <a:t>”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2249701"/>
            <a:ext cx="3584523" cy="3584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046600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TC101790490[[fn=Decatur]]</Template>
  <TotalTime>657</TotalTime>
  <Words>1104</Words>
  <Application>Microsoft Macintosh PowerPoint</Application>
  <PresentationFormat>On-screen Show (4:3)</PresentationFormat>
  <Paragraphs>63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Decatur</vt:lpstr>
      <vt:lpstr>Reencarnação</vt:lpstr>
      <vt:lpstr>PowerPoint Presentation</vt:lpstr>
      <vt:lpstr>O que é a reencarnação?</vt:lpstr>
      <vt:lpstr>Finalidade</vt:lpstr>
      <vt:lpstr>Fundamentação</vt:lpstr>
      <vt:lpstr>Como compreender as diferenças?</vt:lpstr>
      <vt:lpstr>Deus: Pai amoroso e justo</vt:lpstr>
      <vt:lpstr>Jesus e Nicodemos</vt:lpstr>
      <vt:lpstr>Crença na reencarnação</vt:lpstr>
      <vt:lpstr>Renascer da água e do Espírito</vt:lpstr>
      <vt:lpstr>Renascer da água e do Espírito</vt:lpstr>
      <vt:lpstr>Corpo e Espírito</vt:lpstr>
      <vt:lpstr>Preexistência da alma</vt:lpstr>
      <vt:lpstr>Bênção divina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Reencarnação</dc:title>
  <dc:creator>Cris</dc:creator>
  <cp:lastModifiedBy>Adriano Alves</cp:lastModifiedBy>
  <cp:revision>64</cp:revision>
  <dcterms:created xsi:type="dcterms:W3CDTF">2011-04-16T01:50:19Z</dcterms:created>
  <dcterms:modified xsi:type="dcterms:W3CDTF">2015-01-14T03:06:45Z</dcterms:modified>
</cp:coreProperties>
</file>