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0"/>
  </p:notesMasterIdLst>
  <p:sldIdLst>
    <p:sldId id="256" r:id="rId2"/>
    <p:sldId id="279" r:id="rId3"/>
    <p:sldId id="266" r:id="rId4"/>
    <p:sldId id="263" r:id="rId5"/>
    <p:sldId id="264" r:id="rId6"/>
    <p:sldId id="265" r:id="rId7"/>
    <p:sldId id="280" r:id="rId8"/>
    <p:sldId id="281" r:id="rId9"/>
    <p:sldId id="282" r:id="rId10"/>
    <p:sldId id="267" r:id="rId11"/>
    <p:sldId id="272" r:id="rId12"/>
    <p:sldId id="268" r:id="rId13"/>
    <p:sldId id="269" r:id="rId14"/>
    <p:sldId id="284" r:id="rId15"/>
    <p:sldId id="270" r:id="rId16"/>
    <p:sldId id="283" r:id="rId17"/>
    <p:sldId id="276" r:id="rId18"/>
    <p:sldId id="278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02"/>
    <p:restoredTop sz="89080" autoAdjust="0"/>
  </p:normalViewPr>
  <p:slideViewPr>
    <p:cSldViewPr>
      <p:cViewPr>
        <p:scale>
          <a:sx n="107" d="100"/>
          <a:sy n="107" d="100"/>
        </p:scale>
        <p:origin x="125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AE102E-7A7E-4FF9-8CBA-3ADE66161233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3C4D2D07-4DA3-4AB5-AA42-9CE4228C40C7}">
      <dgm:prSet phldrT="[Texto]"/>
      <dgm:spPr/>
      <dgm:t>
        <a:bodyPr/>
        <a:lstStyle/>
        <a:p>
          <a:r>
            <a:rPr lang="pt-BR" dirty="0" smtClean="0"/>
            <a:t>Inferioridade</a:t>
          </a:r>
          <a:endParaRPr lang="pt-BR" dirty="0"/>
        </a:p>
      </dgm:t>
    </dgm:pt>
    <dgm:pt modelId="{539992E8-9F56-42EF-BB82-2507082F90A1}" type="parTrans" cxnId="{2F21D908-D1B9-4163-804F-D49A71759DAC}">
      <dgm:prSet/>
      <dgm:spPr/>
      <dgm:t>
        <a:bodyPr/>
        <a:lstStyle/>
        <a:p>
          <a:endParaRPr lang="pt-BR"/>
        </a:p>
      </dgm:t>
    </dgm:pt>
    <dgm:pt modelId="{425D2001-56AA-4A03-B907-0F1BA24E31BD}" type="sibTrans" cxnId="{2F21D908-D1B9-4163-804F-D49A71759DAC}">
      <dgm:prSet/>
      <dgm:spPr/>
      <dgm:t>
        <a:bodyPr/>
        <a:lstStyle/>
        <a:p>
          <a:endParaRPr lang="pt-BR"/>
        </a:p>
      </dgm:t>
    </dgm:pt>
    <dgm:pt modelId="{5D30E0AF-9FB3-4BD4-9848-C5216A0DEA09}">
      <dgm:prSet phldrT="[Texto]"/>
      <dgm:spPr/>
      <dgm:t>
        <a:bodyPr/>
        <a:lstStyle/>
        <a:p>
          <a:r>
            <a:rPr lang="pt-BR" dirty="0" smtClean="0"/>
            <a:t>Submissão</a:t>
          </a:r>
          <a:endParaRPr lang="pt-BR" dirty="0"/>
        </a:p>
      </dgm:t>
    </dgm:pt>
    <dgm:pt modelId="{9E650743-F034-4A7D-B580-AC1A5C54D93E}" type="parTrans" cxnId="{720EFA6B-F30F-43D4-A455-7C2C77419506}">
      <dgm:prSet/>
      <dgm:spPr/>
      <dgm:t>
        <a:bodyPr/>
        <a:lstStyle/>
        <a:p>
          <a:endParaRPr lang="pt-BR"/>
        </a:p>
      </dgm:t>
    </dgm:pt>
    <dgm:pt modelId="{AD90FDC9-3266-4D48-8E3F-6C7C245AB817}" type="sibTrans" cxnId="{720EFA6B-F30F-43D4-A455-7C2C77419506}">
      <dgm:prSet/>
      <dgm:spPr/>
      <dgm:t>
        <a:bodyPr/>
        <a:lstStyle/>
        <a:p>
          <a:endParaRPr lang="pt-BR"/>
        </a:p>
      </dgm:t>
    </dgm:pt>
    <dgm:pt modelId="{B7DFAC5A-0594-4E7C-9E90-F9C8C88BF52C}">
      <dgm:prSet phldrT="[Texto]"/>
      <dgm:spPr/>
      <dgm:t>
        <a:bodyPr/>
        <a:lstStyle/>
        <a:p>
          <a:r>
            <a:rPr lang="pt-BR" dirty="0" smtClean="0"/>
            <a:t>Pobreza</a:t>
          </a:r>
          <a:endParaRPr lang="pt-BR" dirty="0"/>
        </a:p>
      </dgm:t>
    </dgm:pt>
    <dgm:pt modelId="{830B31DE-F028-46AE-A89E-5936A205005D}" type="parTrans" cxnId="{0ABB4362-159D-4BE0-A3F3-E39537627E72}">
      <dgm:prSet/>
      <dgm:spPr/>
      <dgm:t>
        <a:bodyPr/>
        <a:lstStyle/>
        <a:p>
          <a:endParaRPr lang="pt-BR"/>
        </a:p>
      </dgm:t>
    </dgm:pt>
    <dgm:pt modelId="{A9AE6174-2D4A-4ABF-8A1F-DA108B1BD44B}" type="sibTrans" cxnId="{0ABB4362-159D-4BE0-A3F3-E39537627E72}">
      <dgm:prSet/>
      <dgm:spPr/>
      <dgm:t>
        <a:bodyPr/>
        <a:lstStyle/>
        <a:p>
          <a:endParaRPr lang="pt-BR"/>
        </a:p>
      </dgm:t>
    </dgm:pt>
    <dgm:pt modelId="{87F94934-1DEB-4655-BC78-9CBB70093C4D}" type="pres">
      <dgm:prSet presAssocID="{3EAE102E-7A7E-4FF9-8CBA-3ADE6616123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A218294-9A92-4118-94BA-2CBEADB74B06}" type="pres">
      <dgm:prSet presAssocID="{B7DFAC5A-0594-4E7C-9E90-F9C8C88BF52C}" presName="boxAndChildren" presStyleCnt="0"/>
      <dgm:spPr/>
    </dgm:pt>
    <dgm:pt modelId="{1468D1FD-36CA-4081-A198-C25BE63AD593}" type="pres">
      <dgm:prSet presAssocID="{B7DFAC5A-0594-4E7C-9E90-F9C8C88BF52C}" presName="parentTextBox" presStyleLbl="node1" presStyleIdx="0" presStyleCnt="3"/>
      <dgm:spPr/>
      <dgm:t>
        <a:bodyPr/>
        <a:lstStyle/>
        <a:p>
          <a:endParaRPr lang="pt-BR"/>
        </a:p>
      </dgm:t>
    </dgm:pt>
    <dgm:pt modelId="{1A57B4A3-0914-451C-8088-E193BC16EAE6}" type="pres">
      <dgm:prSet presAssocID="{AD90FDC9-3266-4D48-8E3F-6C7C245AB817}" presName="sp" presStyleCnt="0"/>
      <dgm:spPr/>
    </dgm:pt>
    <dgm:pt modelId="{58EA782B-87DB-4178-A63C-DAC26F9F189C}" type="pres">
      <dgm:prSet presAssocID="{5D30E0AF-9FB3-4BD4-9848-C5216A0DEA09}" presName="arrowAndChildren" presStyleCnt="0"/>
      <dgm:spPr/>
    </dgm:pt>
    <dgm:pt modelId="{D78511D4-6B06-40F9-8C95-E66C5D0B891C}" type="pres">
      <dgm:prSet presAssocID="{5D30E0AF-9FB3-4BD4-9848-C5216A0DEA09}" presName="parentTextArrow" presStyleLbl="node1" presStyleIdx="1" presStyleCnt="3"/>
      <dgm:spPr/>
      <dgm:t>
        <a:bodyPr/>
        <a:lstStyle/>
        <a:p>
          <a:endParaRPr lang="pt-BR"/>
        </a:p>
      </dgm:t>
    </dgm:pt>
    <dgm:pt modelId="{06349D6B-E097-43E4-88BB-32A1BCEEA779}" type="pres">
      <dgm:prSet presAssocID="{425D2001-56AA-4A03-B907-0F1BA24E31BD}" presName="sp" presStyleCnt="0"/>
      <dgm:spPr/>
    </dgm:pt>
    <dgm:pt modelId="{98ECF3B9-7700-4D98-9267-F6FBB39D3DDD}" type="pres">
      <dgm:prSet presAssocID="{3C4D2D07-4DA3-4AB5-AA42-9CE4228C40C7}" presName="arrowAndChildren" presStyleCnt="0"/>
      <dgm:spPr/>
    </dgm:pt>
    <dgm:pt modelId="{01202C00-62A4-49D1-ADA2-AD48A7220A0B}" type="pres">
      <dgm:prSet presAssocID="{3C4D2D07-4DA3-4AB5-AA42-9CE4228C40C7}" presName="parentTextArrow" presStyleLbl="node1" presStyleIdx="2" presStyleCnt="3" custLinFactNeighborX="-2073" custLinFactNeighborY="-6734"/>
      <dgm:spPr/>
      <dgm:t>
        <a:bodyPr/>
        <a:lstStyle/>
        <a:p>
          <a:endParaRPr lang="pt-BR"/>
        </a:p>
      </dgm:t>
    </dgm:pt>
  </dgm:ptLst>
  <dgm:cxnLst>
    <dgm:cxn modelId="{720EFA6B-F30F-43D4-A455-7C2C77419506}" srcId="{3EAE102E-7A7E-4FF9-8CBA-3ADE66161233}" destId="{5D30E0AF-9FB3-4BD4-9848-C5216A0DEA09}" srcOrd="1" destOrd="0" parTransId="{9E650743-F034-4A7D-B580-AC1A5C54D93E}" sibTransId="{AD90FDC9-3266-4D48-8E3F-6C7C245AB817}"/>
    <dgm:cxn modelId="{34D75C93-1B0F-4811-99F8-EBB5564F8908}" type="presOf" srcId="{3EAE102E-7A7E-4FF9-8CBA-3ADE66161233}" destId="{87F94934-1DEB-4655-BC78-9CBB70093C4D}" srcOrd="0" destOrd="0" presId="urn:microsoft.com/office/officeart/2005/8/layout/process4"/>
    <dgm:cxn modelId="{3E6B0B7D-38E6-442A-8907-DE9B640F97F3}" type="presOf" srcId="{3C4D2D07-4DA3-4AB5-AA42-9CE4228C40C7}" destId="{01202C00-62A4-49D1-ADA2-AD48A7220A0B}" srcOrd="0" destOrd="0" presId="urn:microsoft.com/office/officeart/2005/8/layout/process4"/>
    <dgm:cxn modelId="{1B6F4597-2DDD-40E0-B019-497D0D5010A4}" type="presOf" srcId="{B7DFAC5A-0594-4E7C-9E90-F9C8C88BF52C}" destId="{1468D1FD-36CA-4081-A198-C25BE63AD593}" srcOrd="0" destOrd="0" presId="urn:microsoft.com/office/officeart/2005/8/layout/process4"/>
    <dgm:cxn modelId="{2F21D908-D1B9-4163-804F-D49A71759DAC}" srcId="{3EAE102E-7A7E-4FF9-8CBA-3ADE66161233}" destId="{3C4D2D07-4DA3-4AB5-AA42-9CE4228C40C7}" srcOrd="0" destOrd="0" parTransId="{539992E8-9F56-42EF-BB82-2507082F90A1}" sibTransId="{425D2001-56AA-4A03-B907-0F1BA24E31BD}"/>
    <dgm:cxn modelId="{0ABB4362-159D-4BE0-A3F3-E39537627E72}" srcId="{3EAE102E-7A7E-4FF9-8CBA-3ADE66161233}" destId="{B7DFAC5A-0594-4E7C-9E90-F9C8C88BF52C}" srcOrd="2" destOrd="0" parTransId="{830B31DE-F028-46AE-A89E-5936A205005D}" sibTransId="{A9AE6174-2D4A-4ABF-8A1F-DA108B1BD44B}"/>
    <dgm:cxn modelId="{F34B5B29-E92E-411C-AB7D-3DE603767F04}" type="presOf" srcId="{5D30E0AF-9FB3-4BD4-9848-C5216A0DEA09}" destId="{D78511D4-6B06-40F9-8C95-E66C5D0B891C}" srcOrd="0" destOrd="0" presId="urn:microsoft.com/office/officeart/2005/8/layout/process4"/>
    <dgm:cxn modelId="{2318CA91-4506-4475-81AB-15F401B80B87}" type="presParOf" srcId="{87F94934-1DEB-4655-BC78-9CBB70093C4D}" destId="{1A218294-9A92-4118-94BA-2CBEADB74B06}" srcOrd="0" destOrd="0" presId="urn:microsoft.com/office/officeart/2005/8/layout/process4"/>
    <dgm:cxn modelId="{C64A4A61-CF20-4840-8080-8A33FAD5A3EC}" type="presParOf" srcId="{1A218294-9A92-4118-94BA-2CBEADB74B06}" destId="{1468D1FD-36CA-4081-A198-C25BE63AD593}" srcOrd="0" destOrd="0" presId="urn:microsoft.com/office/officeart/2005/8/layout/process4"/>
    <dgm:cxn modelId="{7E0D481F-08B2-4CF8-BF01-7996994F3068}" type="presParOf" srcId="{87F94934-1DEB-4655-BC78-9CBB70093C4D}" destId="{1A57B4A3-0914-451C-8088-E193BC16EAE6}" srcOrd="1" destOrd="0" presId="urn:microsoft.com/office/officeart/2005/8/layout/process4"/>
    <dgm:cxn modelId="{23C95761-912A-4742-A556-DA4F1D99F0EF}" type="presParOf" srcId="{87F94934-1DEB-4655-BC78-9CBB70093C4D}" destId="{58EA782B-87DB-4178-A63C-DAC26F9F189C}" srcOrd="2" destOrd="0" presId="urn:microsoft.com/office/officeart/2005/8/layout/process4"/>
    <dgm:cxn modelId="{362575C3-BC88-4B02-8821-518578D49171}" type="presParOf" srcId="{58EA782B-87DB-4178-A63C-DAC26F9F189C}" destId="{D78511D4-6B06-40F9-8C95-E66C5D0B891C}" srcOrd="0" destOrd="0" presId="urn:microsoft.com/office/officeart/2005/8/layout/process4"/>
    <dgm:cxn modelId="{90CEAE56-E53E-4CCD-B5D4-0D6958A6487F}" type="presParOf" srcId="{87F94934-1DEB-4655-BC78-9CBB70093C4D}" destId="{06349D6B-E097-43E4-88BB-32A1BCEEA779}" srcOrd="3" destOrd="0" presId="urn:microsoft.com/office/officeart/2005/8/layout/process4"/>
    <dgm:cxn modelId="{DED0E457-12FA-448F-9998-D09D306E1E72}" type="presParOf" srcId="{87F94934-1DEB-4655-BC78-9CBB70093C4D}" destId="{98ECF3B9-7700-4D98-9267-F6FBB39D3DDD}" srcOrd="4" destOrd="0" presId="urn:microsoft.com/office/officeart/2005/8/layout/process4"/>
    <dgm:cxn modelId="{76B85812-DCB5-425C-92F2-D1B815173CA1}" type="presParOf" srcId="{98ECF3B9-7700-4D98-9267-F6FBB39D3DDD}" destId="{01202C00-62A4-49D1-ADA2-AD48A7220A0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AE102E-7A7E-4FF9-8CBA-3ADE66161233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659E9F30-A4EB-4176-ABF1-1B70AFADE50B}">
      <dgm:prSet phldrT="[Texto]"/>
      <dgm:spPr/>
      <dgm:t>
        <a:bodyPr/>
        <a:lstStyle/>
        <a:p>
          <a:r>
            <a:rPr lang="pt-BR" dirty="0" smtClean="0"/>
            <a:t>Gentileza</a:t>
          </a:r>
          <a:endParaRPr lang="pt-BR" dirty="0"/>
        </a:p>
      </dgm:t>
    </dgm:pt>
    <dgm:pt modelId="{A3CAB1F7-EA69-44D0-8CF1-8FEE9793DC3C}" type="parTrans" cxnId="{1A068173-9E56-4163-9D65-15CAEF77C3E0}">
      <dgm:prSet/>
      <dgm:spPr/>
      <dgm:t>
        <a:bodyPr/>
        <a:lstStyle/>
        <a:p>
          <a:endParaRPr lang="pt-BR"/>
        </a:p>
      </dgm:t>
    </dgm:pt>
    <dgm:pt modelId="{670CE5CE-97A6-47B5-BB7A-64568856FB67}" type="sibTrans" cxnId="{1A068173-9E56-4163-9D65-15CAEF77C3E0}">
      <dgm:prSet/>
      <dgm:spPr/>
      <dgm:t>
        <a:bodyPr/>
        <a:lstStyle/>
        <a:p>
          <a:endParaRPr lang="pt-BR"/>
        </a:p>
      </dgm:t>
    </dgm:pt>
    <dgm:pt modelId="{76E16EB8-BD66-430C-9828-46C2B7252DBA}">
      <dgm:prSet phldrT="[Texto]"/>
      <dgm:spPr/>
      <dgm:t>
        <a:bodyPr/>
        <a:lstStyle/>
        <a:p>
          <a:r>
            <a:rPr lang="pt-BR" dirty="0" smtClean="0"/>
            <a:t>Lucidez	</a:t>
          </a:r>
        </a:p>
      </dgm:t>
    </dgm:pt>
    <dgm:pt modelId="{A68C898A-975A-4A6C-9322-AB8E450A8574}" type="parTrans" cxnId="{EDB83D92-317F-417B-9F96-9742BE3B175F}">
      <dgm:prSet/>
      <dgm:spPr/>
      <dgm:t>
        <a:bodyPr/>
        <a:lstStyle/>
        <a:p>
          <a:endParaRPr lang="pt-BR"/>
        </a:p>
      </dgm:t>
    </dgm:pt>
    <dgm:pt modelId="{A3B1909E-5F46-40F2-84D1-9E63BD155222}" type="sibTrans" cxnId="{EDB83D92-317F-417B-9F96-9742BE3B175F}">
      <dgm:prSet/>
      <dgm:spPr/>
      <dgm:t>
        <a:bodyPr/>
        <a:lstStyle/>
        <a:p>
          <a:endParaRPr lang="pt-BR"/>
        </a:p>
      </dgm:t>
    </dgm:pt>
    <dgm:pt modelId="{6BDF8761-FE1C-40C1-BB3B-ED0EDA17587D}">
      <dgm:prSet phldrT="[Texto]"/>
      <dgm:spPr/>
      <dgm:t>
        <a:bodyPr/>
        <a:lstStyle/>
        <a:p>
          <a:r>
            <a:rPr lang="pt-BR" dirty="0" smtClean="0"/>
            <a:t>Distinção</a:t>
          </a:r>
          <a:endParaRPr lang="pt-BR" dirty="0"/>
        </a:p>
      </dgm:t>
    </dgm:pt>
    <dgm:pt modelId="{48243BA9-C64F-4EE0-A0EB-CBD29203FC2A}" type="parTrans" cxnId="{1FE8E2F9-66FC-4123-9A4B-48E89FE70E60}">
      <dgm:prSet/>
      <dgm:spPr/>
      <dgm:t>
        <a:bodyPr/>
        <a:lstStyle/>
        <a:p>
          <a:endParaRPr lang="pt-BR"/>
        </a:p>
      </dgm:t>
    </dgm:pt>
    <dgm:pt modelId="{FDC13F32-5584-4889-A96E-F28A282B8968}" type="sibTrans" cxnId="{1FE8E2F9-66FC-4123-9A4B-48E89FE70E60}">
      <dgm:prSet/>
      <dgm:spPr/>
      <dgm:t>
        <a:bodyPr/>
        <a:lstStyle/>
        <a:p>
          <a:endParaRPr lang="pt-BR"/>
        </a:p>
      </dgm:t>
    </dgm:pt>
    <dgm:pt modelId="{F4A759BD-F42F-467B-A056-7A66DD62277E}">
      <dgm:prSet phldrT="[Texto]"/>
      <dgm:spPr/>
      <dgm:t>
        <a:bodyPr/>
        <a:lstStyle/>
        <a:p>
          <a:r>
            <a:rPr lang="pt-BR" dirty="0" smtClean="0"/>
            <a:t>Graciosidade</a:t>
          </a:r>
        </a:p>
      </dgm:t>
    </dgm:pt>
    <dgm:pt modelId="{6A302EC3-481D-4D47-9AB9-2C180FE989DB}" type="parTrans" cxnId="{0551C71E-B3B6-458E-AC0A-92A9E6EF4E7D}">
      <dgm:prSet/>
      <dgm:spPr/>
      <dgm:t>
        <a:bodyPr/>
        <a:lstStyle/>
        <a:p>
          <a:endParaRPr lang="pt-BR"/>
        </a:p>
      </dgm:t>
    </dgm:pt>
    <dgm:pt modelId="{52DD9364-F5AA-40BB-A661-44A71884AF72}" type="sibTrans" cxnId="{0551C71E-B3B6-458E-AC0A-92A9E6EF4E7D}">
      <dgm:prSet/>
      <dgm:spPr/>
      <dgm:t>
        <a:bodyPr/>
        <a:lstStyle/>
        <a:p>
          <a:endParaRPr lang="pt-BR"/>
        </a:p>
      </dgm:t>
    </dgm:pt>
    <dgm:pt modelId="{16E21112-9124-43B1-95CD-8A8AEDB4A59C}">
      <dgm:prSet phldrT="[Texto]"/>
      <dgm:spPr/>
      <dgm:t>
        <a:bodyPr/>
        <a:lstStyle/>
        <a:p>
          <a:r>
            <a:rPr lang="pt-BR" dirty="0" smtClean="0"/>
            <a:t>Simplicidade</a:t>
          </a:r>
        </a:p>
      </dgm:t>
    </dgm:pt>
    <dgm:pt modelId="{01E09E04-5441-4F97-B649-F8B1234CBBD9}" type="parTrans" cxnId="{610B86A5-FA8C-46EA-853E-7D92D59A2D00}">
      <dgm:prSet/>
      <dgm:spPr/>
      <dgm:t>
        <a:bodyPr/>
        <a:lstStyle/>
        <a:p>
          <a:endParaRPr lang="pt-BR"/>
        </a:p>
      </dgm:t>
    </dgm:pt>
    <dgm:pt modelId="{BEC7FB61-D9B5-4AF5-A11E-CDB78C92FC0B}" type="sibTrans" cxnId="{610B86A5-FA8C-46EA-853E-7D92D59A2D00}">
      <dgm:prSet/>
      <dgm:spPr/>
      <dgm:t>
        <a:bodyPr/>
        <a:lstStyle/>
        <a:p>
          <a:endParaRPr lang="pt-BR"/>
        </a:p>
      </dgm:t>
    </dgm:pt>
    <dgm:pt modelId="{87F94934-1DEB-4655-BC78-9CBB70093C4D}" type="pres">
      <dgm:prSet presAssocID="{3EAE102E-7A7E-4FF9-8CBA-3ADE6616123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3A8CF899-E3EC-40DB-A617-7534A19FD63C}" type="pres">
      <dgm:prSet presAssocID="{16E21112-9124-43B1-95CD-8A8AEDB4A59C}" presName="boxAndChildren" presStyleCnt="0"/>
      <dgm:spPr/>
    </dgm:pt>
    <dgm:pt modelId="{31DB2E44-151D-483C-A8D3-D12B3F86243A}" type="pres">
      <dgm:prSet presAssocID="{16E21112-9124-43B1-95CD-8A8AEDB4A59C}" presName="parentTextBox" presStyleLbl="node1" presStyleIdx="0" presStyleCnt="5"/>
      <dgm:spPr/>
      <dgm:t>
        <a:bodyPr/>
        <a:lstStyle/>
        <a:p>
          <a:endParaRPr lang="pt-BR"/>
        </a:p>
      </dgm:t>
    </dgm:pt>
    <dgm:pt modelId="{1017E2CD-F540-4C88-B178-4A75ABE10628}" type="pres">
      <dgm:prSet presAssocID="{52DD9364-F5AA-40BB-A661-44A71884AF72}" presName="sp" presStyleCnt="0"/>
      <dgm:spPr/>
    </dgm:pt>
    <dgm:pt modelId="{CBD49817-551D-47C6-9D7D-53532C847315}" type="pres">
      <dgm:prSet presAssocID="{F4A759BD-F42F-467B-A056-7A66DD62277E}" presName="arrowAndChildren" presStyleCnt="0"/>
      <dgm:spPr/>
    </dgm:pt>
    <dgm:pt modelId="{371D7D30-5E88-4885-A8DF-FDA5459DED83}" type="pres">
      <dgm:prSet presAssocID="{F4A759BD-F42F-467B-A056-7A66DD62277E}" presName="parentTextArrow" presStyleLbl="node1" presStyleIdx="1" presStyleCnt="5"/>
      <dgm:spPr/>
      <dgm:t>
        <a:bodyPr/>
        <a:lstStyle/>
        <a:p>
          <a:endParaRPr lang="pt-BR"/>
        </a:p>
      </dgm:t>
    </dgm:pt>
    <dgm:pt modelId="{0FA0940D-E0FC-46B0-AA2C-FE24D7BDE22A}" type="pres">
      <dgm:prSet presAssocID="{A3B1909E-5F46-40F2-84D1-9E63BD155222}" presName="sp" presStyleCnt="0"/>
      <dgm:spPr/>
    </dgm:pt>
    <dgm:pt modelId="{01765550-2C79-4AA5-9754-0A3C5163CD84}" type="pres">
      <dgm:prSet presAssocID="{76E16EB8-BD66-430C-9828-46C2B7252DBA}" presName="arrowAndChildren" presStyleCnt="0"/>
      <dgm:spPr/>
    </dgm:pt>
    <dgm:pt modelId="{A59F6D23-7A40-4FEE-8B53-DA010EC57930}" type="pres">
      <dgm:prSet presAssocID="{76E16EB8-BD66-430C-9828-46C2B7252DBA}" presName="parentTextArrow" presStyleLbl="node1" presStyleIdx="2" presStyleCnt="5"/>
      <dgm:spPr/>
      <dgm:t>
        <a:bodyPr/>
        <a:lstStyle/>
        <a:p>
          <a:endParaRPr lang="pt-BR"/>
        </a:p>
      </dgm:t>
    </dgm:pt>
    <dgm:pt modelId="{AC383DBB-0BE0-48F3-B3C5-D6F81CC84CE0}" type="pres">
      <dgm:prSet presAssocID="{670CE5CE-97A6-47B5-BB7A-64568856FB67}" presName="sp" presStyleCnt="0"/>
      <dgm:spPr/>
    </dgm:pt>
    <dgm:pt modelId="{60A3CA70-A262-4294-9B15-E404A94395BD}" type="pres">
      <dgm:prSet presAssocID="{659E9F30-A4EB-4176-ABF1-1B70AFADE50B}" presName="arrowAndChildren" presStyleCnt="0"/>
      <dgm:spPr/>
    </dgm:pt>
    <dgm:pt modelId="{A295100B-F1DD-4CEF-A293-B4325D95FEE2}" type="pres">
      <dgm:prSet presAssocID="{659E9F30-A4EB-4176-ABF1-1B70AFADE50B}" presName="parentTextArrow" presStyleLbl="node1" presStyleIdx="3" presStyleCnt="5"/>
      <dgm:spPr/>
      <dgm:t>
        <a:bodyPr/>
        <a:lstStyle/>
        <a:p>
          <a:endParaRPr lang="pt-BR"/>
        </a:p>
      </dgm:t>
    </dgm:pt>
    <dgm:pt modelId="{16A655F0-B158-4743-9648-02E96E6B3EE5}" type="pres">
      <dgm:prSet presAssocID="{FDC13F32-5584-4889-A96E-F28A282B8968}" presName="sp" presStyleCnt="0"/>
      <dgm:spPr/>
    </dgm:pt>
    <dgm:pt modelId="{D33A30CE-B778-47A1-A183-497995378753}" type="pres">
      <dgm:prSet presAssocID="{6BDF8761-FE1C-40C1-BB3B-ED0EDA17587D}" presName="arrowAndChildren" presStyleCnt="0"/>
      <dgm:spPr/>
    </dgm:pt>
    <dgm:pt modelId="{36A5BA69-CBE5-41BB-88C8-53B8E8DB4FF5}" type="pres">
      <dgm:prSet presAssocID="{6BDF8761-FE1C-40C1-BB3B-ED0EDA17587D}" presName="parentTextArrow" presStyleLbl="node1" presStyleIdx="4" presStyleCnt="5"/>
      <dgm:spPr/>
      <dgm:t>
        <a:bodyPr/>
        <a:lstStyle/>
        <a:p>
          <a:endParaRPr lang="pt-BR"/>
        </a:p>
      </dgm:t>
    </dgm:pt>
  </dgm:ptLst>
  <dgm:cxnLst>
    <dgm:cxn modelId="{EA0C9F15-981E-420C-A2DF-4EDAD5F257E6}" type="presOf" srcId="{3EAE102E-7A7E-4FF9-8CBA-3ADE66161233}" destId="{87F94934-1DEB-4655-BC78-9CBB70093C4D}" srcOrd="0" destOrd="0" presId="urn:microsoft.com/office/officeart/2005/8/layout/process4"/>
    <dgm:cxn modelId="{6BF7A5EE-1511-4C5F-9540-1D25A9D5A333}" type="presOf" srcId="{76E16EB8-BD66-430C-9828-46C2B7252DBA}" destId="{A59F6D23-7A40-4FEE-8B53-DA010EC57930}" srcOrd="0" destOrd="0" presId="urn:microsoft.com/office/officeart/2005/8/layout/process4"/>
    <dgm:cxn modelId="{8831409F-7690-48CB-B6C2-2E5AD0F494D8}" type="presOf" srcId="{659E9F30-A4EB-4176-ABF1-1B70AFADE50B}" destId="{A295100B-F1DD-4CEF-A293-B4325D95FEE2}" srcOrd="0" destOrd="0" presId="urn:microsoft.com/office/officeart/2005/8/layout/process4"/>
    <dgm:cxn modelId="{1FE8E2F9-66FC-4123-9A4B-48E89FE70E60}" srcId="{3EAE102E-7A7E-4FF9-8CBA-3ADE66161233}" destId="{6BDF8761-FE1C-40C1-BB3B-ED0EDA17587D}" srcOrd="0" destOrd="0" parTransId="{48243BA9-C64F-4EE0-A0EB-CBD29203FC2A}" sibTransId="{FDC13F32-5584-4889-A96E-F28A282B8968}"/>
    <dgm:cxn modelId="{C524C9B4-056E-42F7-92AC-EA32E91B4EC5}" type="presOf" srcId="{F4A759BD-F42F-467B-A056-7A66DD62277E}" destId="{371D7D30-5E88-4885-A8DF-FDA5459DED83}" srcOrd="0" destOrd="0" presId="urn:microsoft.com/office/officeart/2005/8/layout/process4"/>
    <dgm:cxn modelId="{1E757A0E-ACF8-4FCB-8E66-36883D2AC167}" type="presOf" srcId="{16E21112-9124-43B1-95CD-8A8AEDB4A59C}" destId="{31DB2E44-151D-483C-A8D3-D12B3F86243A}" srcOrd="0" destOrd="0" presId="urn:microsoft.com/office/officeart/2005/8/layout/process4"/>
    <dgm:cxn modelId="{EDB83D92-317F-417B-9F96-9742BE3B175F}" srcId="{3EAE102E-7A7E-4FF9-8CBA-3ADE66161233}" destId="{76E16EB8-BD66-430C-9828-46C2B7252DBA}" srcOrd="2" destOrd="0" parTransId="{A68C898A-975A-4A6C-9322-AB8E450A8574}" sibTransId="{A3B1909E-5F46-40F2-84D1-9E63BD155222}"/>
    <dgm:cxn modelId="{0551C71E-B3B6-458E-AC0A-92A9E6EF4E7D}" srcId="{3EAE102E-7A7E-4FF9-8CBA-3ADE66161233}" destId="{F4A759BD-F42F-467B-A056-7A66DD62277E}" srcOrd="3" destOrd="0" parTransId="{6A302EC3-481D-4D47-9AB9-2C180FE989DB}" sibTransId="{52DD9364-F5AA-40BB-A661-44A71884AF72}"/>
    <dgm:cxn modelId="{1A068173-9E56-4163-9D65-15CAEF77C3E0}" srcId="{3EAE102E-7A7E-4FF9-8CBA-3ADE66161233}" destId="{659E9F30-A4EB-4176-ABF1-1B70AFADE50B}" srcOrd="1" destOrd="0" parTransId="{A3CAB1F7-EA69-44D0-8CF1-8FEE9793DC3C}" sibTransId="{670CE5CE-97A6-47B5-BB7A-64568856FB67}"/>
    <dgm:cxn modelId="{E29C60E6-2028-4161-8C1E-B734AF8A16A5}" type="presOf" srcId="{6BDF8761-FE1C-40C1-BB3B-ED0EDA17587D}" destId="{36A5BA69-CBE5-41BB-88C8-53B8E8DB4FF5}" srcOrd="0" destOrd="0" presId="urn:microsoft.com/office/officeart/2005/8/layout/process4"/>
    <dgm:cxn modelId="{610B86A5-FA8C-46EA-853E-7D92D59A2D00}" srcId="{3EAE102E-7A7E-4FF9-8CBA-3ADE66161233}" destId="{16E21112-9124-43B1-95CD-8A8AEDB4A59C}" srcOrd="4" destOrd="0" parTransId="{01E09E04-5441-4F97-B649-F8B1234CBBD9}" sibTransId="{BEC7FB61-D9B5-4AF5-A11E-CDB78C92FC0B}"/>
    <dgm:cxn modelId="{A60CB2FC-A537-447B-896C-A07B594A8CDA}" type="presParOf" srcId="{87F94934-1DEB-4655-BC78-9CBB70093C4D}" destId="{3A8CF899-E3EC-40DB-A617-7534A19FD63C}" srcOrd="0" destOrd="0" presId="urn:microsoft.com/office/officeart/2005/8/layout/process4"/>
    <dgm:cxn modelId="{3EBBCEDA-F059-40FA-8F74-9A922CCA0855}" type="presParOf" srcId="{3A8CF899-E3EC-40DB-A617-7534A19FD63C}" destId="{31DB2E44-151D-483C-A8D3-D12B3F86243A}" srcOrd="0" destOrd="0" presId="urn:microsoft.com/office/officeart/2005/8/layout/process4"/>
    <dgm:cxn modelId="{09008E70-0E13-418C-8134-5196FF0A448A}" type="presParOf" srcId="{87F94934-1DEB-4655-BC78-9CBB70093C4D}" destId="{1017E2CD-F540-4C88-B178-4A75ABE10628}" srcOrd="1" destOrd="0" presId="urn:microsoft.com/office/officeart/2005/8/layout/process4"/>
    <dgm:cxn modelId="{E1FE057B-ADA4-43E8-B48B-D133C9D453FE}" type="presParOf" srcId="{87F94934-1DEB-4655-BC78-9CBB70093C4D}" destId="{CBD49817-551D-47C6-9D7D-53532C847315}" srcOrd="2" destOrd="0" presId="urn:microsoft.com/office/officeart/2005/8/layout/process4"/>
    <dgm:cxn modelId="{96A371D2-1805-45C8-80A0-A25F0E678A8C}" type="presParOf" srcId="{CBD49817-551D-47C6-9D7D-53532C847315}" destId="{371D7D30-5E88-4885-A8DF-FDA5459DED83}" srcOrd="0" destOrd="0" presId="urn:microsoft.com/office/officeart/2005/8/layout/process4"/>
    <dgm:cxn modelId="{D9AA96EA-21A8-421A-B4F5-61D91CB0206E}" type="presParOf" srcId="{87F94934-1DEB-4655-BC78-9CBB70093C4D}" destId="{0FA0940D-E0FC-46B0-AA2C-FE24D7BDE22A}" srcOrd="3" destOrd="0" presId="urn:microsoft.com/office/officeart/2005/8/layout/process4"/>
    <dgm:cxn modelId="{6952A430-D31B-47D8-8107-563B30B0F70E}" type="presParOf" srcId="{87F94934-1DEB-4655-BC78-9CBB70093C4D}" destId="{01765550-2C79-4AA5-9754-0A3C5163CD84}" srcOrd="4" destOrd="0" presId="urn:microsoft.com/office/officeart/2005/8/layout/process4"/>
    <dgm:cxn modelId="{480B468C-E77E-44E9-9DEC-285F5A5F5244}" type="presParOf" srcId="{01765550-2C79-4AA5-9754-0A3C5163CD84}" destId="{A59F6D23-7A40-4FEE-8B53-DA010EC57930}" srcOrd="0" destOrd="0" presId="urn:microsoft.com/office/officeart/2005/8/layout/process4"/>
    <dgm:cxn modelId="{0C339B18-6F0C-4299-80A3-38D693F4E529}" type="presParOf" srcId="{87F94934-1DEB-4655-BC78-9CBB70093C4D}" destId="{AC383DBB-0BE0-48F3-B3C5-D6F81CC84CE0}" srcOrd="5" destOrd="0" presId="urn:microsoft.com/office/officeart/2005/8/layout/process4"/>
    <dgm:cxn modelId="{34ECD59F-85F4-4C43-8CED-7F90ACF1E2FE}" type="presParOf" srcId="{87F94934-1DEB-4655-BC78-9CBB70093C4D}" destId="{60A3CA70-A262-4294-9B15-E404A94395BD}" srcOrd="6" destOrd="0" presId="urn:microsoft.com/office/officeart/2005/8/layout/process4"/>
    <dgm:cxn modelId="{5A7E5712-EC61-4401-B5BC-B305DCCC9DE4}" type="presParOf" srcId="{60A3CA70-A262-4294-9B15-E404A94395BD}" destId="{A295100B-F1DD-4CEF-A293-B4325D95FEE2}" srcOrd="0" destOrd="0" presId="urn:microsoft.com/office/officeart/2005/8/layout/process4"/>
    <dgm:cxn modelId="{339AEEA1-A108-47DF-BE35-3E853A96B65B}" type="presParOf" srcId="{87F94934-1DEB-4655-BC78-9CBB70093C4D}" destId="{16A655F0-B158-4743-9648-02E96E6B3EE5}" srcOrd="7" destOrd="0" presId="urn:microsoft.com/office/officeart/2005/8/layout/process4"/>
    <dgm:cxn modelId="{B2C3E92E-A3B0-497E-93F8-DB37E366A8B9}" type="presParOf" srcId="{87F94934-1DEB-4655-BC78-9CBB70093C4D}" destId="{D33A30CE-B778-47A1-A183-497995378753}" srcOrd="8" destOrd="0" presId="urn:microsoft.com/office/officeart/2005/8/layout/process4"/>
    <dgm:cxn modelId="{EC293AE6-4D8E-4F88-9AD3-1AA1FAE5F205}" type="presParOf" srcId="{D33A30CE-B778-47A1-A183-497995378753}" destId="{36A5BA69-CBE5-41BB-88C8-53B8E8DB4FF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8D1FD-36CA-4081-A198-C25BE63AD593}">
      <dsp:nvSpPr>
        <dsp:cNvPr id="0" name=""/>
        <dsp:cNvSpPr/>
      </dsp:nvSpPr>
      <dsp:spPr>
        <a:xfrm>
          <a:off x="0" y="2133172"/>
          <a:ext cx="3472911" cy="70015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Pobreza</a:t>
          </a:r>
          <a:endParaRPr lang="pt-BR" sz="2400" kern="1200" dirty="0"/>
        </a:p>
      </dsp:txBody>
      <dsp:txXfrm>
        <a:off x="0" y="2133172"/>
        <a:ext cx="3472911" cy="700154"/>
      </dsp:txXfrm>
    </dsp:sp>
    <dsp:sp modelId="{D78511D4-6B06-40F9-8C95-E66C5D0B891C}">
      <dsp:nvSpPr>
        <dsp:cNvPr id="0" name=""/>
        <dsp:cNvSpPr/>
      </dsp:nvSpPr>
      <dsp:spPr>
        <a:xfrm rot="10800000">
          <a:off x="0" y="1066836"/>
          <a:ext cx="3472911" cy="1076838"/>
        </a:xfrm>
        <a:prstGeom prst="upArrowCallout">
          <a:avLst/>
        </a:prstGeom>
        <a:solidFill>
          <a:schemeClr val="accent5">
            <a:hueOff val="1063559"/>
            <a:satOff val="-11946"/>
            <a:lumOff val="-254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Submissão</a:t>
          </a:r>
          <a:endParaRPr lang="pt-BR" sz="2400" kern="1200" dirty="0"/>
        </a:p>
      </dsp:txBody>
      <dsp:txXfrm rot="10800000">
        <a:off x="0" y="1066836"/>
        <a:ext cx="3472911" cy="699697"/>
      </dsp:txXfrm>
    </dsp:sp>
    <dsp:sp modelId="{01202C00-62A4-49D1-ADA2-AD48A7220A0B}">
      <dsp:nvSpPr>
        <dsp:cNvPr id="0" name=""/>
        <dsp:cNvSpPr/>
      </dsp:nvSpPr>
      <dsp:spPr>
        <a:xfrm rot="10800000">
          <a:off x="0" y="0"/>
          <a:ext cx="3472911" cy="1076838"/>
        </a:xfrm>
        <a:prstGeom prst="upArrowCallout">
          <a:avLst/>
        </a:prstGeom>
        <a:solidFill>
          <a:schemeClr val="accent5">
            <a:hueOff val="2127119"/>
            <a:satOff val="-23891"/>
            <a:lumOff val="-509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Inferioridade</a:t>
          </a:r>
          <a:endParaRPr lang="pt-BR" sz="2400" kern="1200" dirty="0"/>
        </a:p>
      </dsp:txBody>
      <dsp:txXfrm rot="10800000">
        <a:off x="0" y="0"/>
        <a:ext cx="3472911" cy="6996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DB2E44-151D-483C-A8D3-D12B3F86243A}">
      <dsp:nvSpPr>
        <dsp:cNvPr id="0" name=""/>
        <dsp:cNvSpPr/>
      </dsp:nvSpPr>
      <dsp:spPr>
        <a:xfrm>
          <a:off x="0" y="3118585"/>
          <a:ext cx="3028559" cy="5116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Simplicidade</a:t>
          </a:r>
        </a:p>
      </dsp:txBody>
      <dsp:txXfrm>
        <a:off x="0" y="3118585"/>
        <a:ext cx="3028559" cy="511629"/>
      </dsp:txXfrm>
    </dsp:sp>
    <dsp:sp modelId="{371D7D30-5E88-4885-A8DF-FDA5459DED83}">
      <dsp:nvSpPr>
        <dsp:cNvPr id="0" name=""/>
        <dsp:cNvSpPr/>
      </dsp:nvSpPr>
      <dsp:spPr>
        <a:xfrm rot="10800000">
          <a:off x="0" y="2339373"/>
          <a:ext cx="3028559" cy="786886"/>
        </a:xfrm>
        <a:prstGeom prst="upArrowCallout">
          <a:avLst/>
        </a:prstGeom>
        <a:solidFill>
          <a:schemeClr val="accent5">
            <a:hueOff val="531780"/>
            <a:satOff val="-5973"/>
            <a:lumOff val="-127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Graciosidade</a:t>
          </a:r>
        </a:p>
      </dsp:txBody>
      <dsp:txXfrm rot="10800000">
        <a:off x="0" y="2339373"/>
        <a:ext cx="3028559" cy="511295"/>
      </dsp:txXfrm>
    </dsp:sp>
    <dsp:sp modelId="{A59F6D23-7A40-4FEE-8B53-DA010EC57930}">
      <dsp:nvSpPr>
        <dsp:cNvPr id="0" name=""/>
        <dsp:cNvSpPr/>
      </dsp:nvSpPr>
      <dsp:spPr>
        <a:xfrm rot="10800000">
          <a:off x="0" y="1560161"/>
          <a:ext cx="3028559" cy="786886"/>
        </a:xfrm>
        <a:prstGeom prst="upArrowCallout">
          <a:avLst/>
        </a:prstGeom>
        <a:solidFill>
          <a:schemeClr val="accent5">
            <a:hueOff val="1063559"/>
            <a:satOff val="-11946"/>
            <a:lumOff val="-254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Lucidez	</a:t>
          </a:r>
        </a:p>
      </dsp:txBody>
      <dsp:txXfrm rot="10800000">
        <a:off x="0" y="1560161"/>
        <a:ext cx="3028559" cy="511295"/>
      </dsp:txXfrm>
    </dsp:sp>
    <dsp:sp modelId="{A295100B-F1DD-4CEF-A293-B4325D95FEE2}">
      <dsp:nvSpPr>
        <dsp:cNvPr id="0" name=""/>
        <dsp:cNvSpPr/>
      </dsp:nvSpPr>
      <dsp:spPr>
        <a:xfrm rot="10800000">
          <a:off x="0" y="780948"/>
          <a:ext cx="3028559" cy="786886"/>
        </a:xfrm>
        <a:prstGeom prst="upArrowCallout">
          <a:avLst/>
        </a:prstGeom>
        <a:solidFill>
          <a:schemeClr val="accent5">
            <a:hueOff val="1595339"/>
            <a:satOff val="-17918"/>
            <a:lumOff val="-382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Gentileza</a:t>
          </a:r>
          <a:endParaRPr lang="pt-BR" sz="1800" kern="1200" dirty="0"/>
        </a:p>
      </dsp:txBody>
      <dsp:txXfrm rot="10800000">
        <a:off x="0" y="780948"/>
        <a:ext cx="3028559" cy="511295"/>
      </dsp:txXfrm>
    </dsp:sp>
    <dsp:sp modelId="{36A5BA69-CBE5-41BB-88C8-53B8E8DB4FF5}">
      <dsp:nvSpPr>
        <dsp:cNvPr id="0" name=""/>
        <dsp:cNvSpPr/>
      </dsp:nvSpPr>
      <dsp:spPr>
        <a:xfrm rot="10800000">
          <a:off x="0" y="1736"/>
          <a:ext cx="3028559" cy="786886"/>
        </a:xfrm>
        <a:prstGeom prst="upArrowCallout">
          <a:avLst/>
        </a:prstGeom>
        <a:solidFill>
          <a:schemeClr val="accent5">
            <a:hueOff val="2127119"/>
            <a:satOff val="-23891"/>
            <a:lumOff val="-509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Distinção</a:t>
          </a:r>
          <a:endParaRPr lang="pt-BR" sz="1800" kern="1200" dirty="0"/>
        </a:p>
      </dsp:txBody>
      <dsp:txXfrm rot="10800000">
        <a:off x="0" y="1736"/>
        <a:ext cx="3028559" cy="511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4BEF7-A8E5-4729-BA0E-D13680A30216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A1FE5-C7FD-4EA9-BCA8-24F52495DD0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64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9224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Iniciar a palestra</a:t>
            </a:r>
            <a:r>
              <a:rPr lang="pt-BR" baseline="0" dirty="0" smtClean="0"/>
              <a:t> justificando porquê devemos ser humildes. Chamar a atenção dos ouvintes de que o orgulho pode nos levar a acreditar que somos melhor do que somos. Neste caso, tanto podemos nos contentar achando que já somos bons o suficiente e, por isso, não precisamos melhorar, como podemos desacreditar as pessoas que estão ao nosso redor, deixando de aprender com elas.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618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Esclarecer que ser humilde</a:t>
            </a:r>
            <a:r>
              <a:rPr lang="pt-BR" baseline="0" dirty="0" smtClean="0"/>
              <a:t> não é ser inferior, submisso ou pobre. Ser humilde é conseguir perceber que estamos no mesmo patamar que as outras pessoas. Daí podemos dizer que ser humilde é ter gentileza, distinção, entre outras virtudes que nos colocam frente à frente sem nos preocuparmos com classe social, cor de pele, gênero etc. Não somos melhores, nem piores. Somos espíritos em processo de evolução com qualidades já conquistadas e qualidades a conquistar.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0520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PT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“Buda </a:t>
            </a:r>
            <a:r>
              <a:rPr lang="pt-B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não foi apenas uma figura histórica que viveu há 2.500 anos, mas uma criatura extraordinária que, a partir das próprias experiências, encontrou a iluminação e o despertar dos potenciais internos. Ele criou uma forma de pensar que oferece respostas práticas para as diversas situações </a:t>
            </a:r>
            <a:r>
              <a:rPr lang="pt-PT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vivenciais </a:t>
            </a:r>
            <a:r>
              <a:rPr lang="pt-B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e, ao mesmo tempo, uma maneira de transcendê-las</a:t>
            </a:r>
            <a:r>
              <a:rPr lang="pt-B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.”</a:t>
            </a:r>
            <a:endParaRPr lang="pt-BR" sz="9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pt-BR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(HAMMED.</a:t>
            </a:r>
            <a:r>
              <a:rPr lang="pt-BR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Os prazeres da alma, </a:t>
            </a:r>
            <a:r>
              <a:rPr lang="pt-BR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lição “Humildade</a:t>
            </a:r>
            <a:r>
              <a:rPr lang="pt-BR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”)</a:t>
            </a:r>
            <a:endParaRPr lang="pt-BR" sz="9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BR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238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Jesus em sua época</a:t>
            </a:r>
            <a:r>
              <a:rPr lang="pt-BR" baseline="0" dirty="0" smtClean="0"/>
              <a:t> combatia o orgulho e a vaidade. Seu Evangelho traz inúmeros exemplos de como não devemos agir neste sentido e constantemente Ele nos adverte quanto à postura hipócrita e orgulhosa, dando exemplos de alguns espíritos que em sua época não compreendia seus ensinamentos. Deveremos, pois, estarmos vigilantes para não agirmos como os fariseus.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7883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Em</a:t>
            </a:r>
            <a:r>
              <a:rPr lang="pt-BR" baseline="0" dirty="0" smtClean="0"/>
              <a:t> seus ensinamentos, portanto, Jesus deixa claro, que o mais importante não é o que aparentamos ser, mas o que somos em nosso íntimo. Ser humilde é conseguir exercer a humildade no dia-a-dia por meio de atitudes que denotem isso.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769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É importante cada um analisar a si mesmo</a:t>
            </a:r>
            <a:r>
              <a:rPr lang="pt-BR" baseline="0" dirty="0" smtClean="0"/>
              <a:t>, no sentido de aceitar-se como é. Não se considerar nem melhor e nem pior do que ninguém. É necessário ter humildade para reconhecer fragilidades e potencialidades, com o fim de melhorar-se. É preciso perceber que a compreensão-aceitação de si mesmo é um passo importante para se conquistar objetivos de elevação moral.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194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Quando reconhecemos quem somos e o que podemos ou não fazer, estamos caminhando</a:t>
            </a:r>
            <a:r>
              <a:rPr lang="pt-BR" baseline="0" dirty="0" smtClean="0"/>
              <a:t> para enfrentar nossos desafios e conseguir superá-los.  Não saber do que somos capazes e não admitir que precisamos melhorar e progredir, faz com que não vençamos nossas dificuldades, deixando com que o medo diante dessas dificuldades nos paralise.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71819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Admitindo-se</a:t>
            </a:r>
            <a:r>
              <a:rPr lang="pt-BR" baseline="0" dirty="0" smtClean="0"/>
              <a:t> como um ser em processo de construção, o indivíduo abre a possibilidade para que se aprenda uns com os outros. A humildade nos leva a enxergar que precisamos uns dos outros para viver bem e progredir.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0469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humilde</a:t>
            </a:r>
            <a:r>
              <a:rPr lang="pt-BR" baseline="0" dirty="0" smtClean="0"/>
              <a:t> consegue aceitar suas imperfeições e luta por vencê-las. O arrogante e orgulhoso não avança porque acredita que do jeito que é já se basta. Perde a oportunidade de aprendizado em diversas situações simples da vida.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6650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O humilde</a:t>
            </a:r>
            <a:r>
              <a:rPr lang="pt-BR" baseline="0" dirty="0" smtClean="0"/>
              <a:t> consegue aceitar suas imperfeições e luta por vencê-las. O arrogante e orgulhoso não avança porque acredita que do jeito que é já se basta. Perde a oportunidade de aprendizado em diversas situações simples da vida.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098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orgulhoso é,</a:t>
            </a:r>
            <a:r>
              <a:rPr lang="pt-BR" baseline="0" dirty="0" smtClean="0"/>
              <a:t> portanto, aquele que não é seguro de si mesmo e, por isso, tem a necessidade de exaltar-se.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0690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Usar o exemplo do Chico</a:t>
            </a:r>
            <a:r>
              <a:rPr lang="pt-BR" baseline="0" dirty="0" smtClean="0"/>
              <a:t> tirado do livro Lindos casos de Chico Xavier de Ramiro Gama, cap. 62.</a:t>
            </a:r>
          </a:p>
          <a:p>
            <a:endParaRPr lang="pt-BR" baseline="0" dirty="0" smtClean="0"/>
          </a:p>
          <a:p>
            <a:r>
              <a:rPr lang="pt-B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 DEFESA DO VERME</a:t>
            </a:r>
          </a:p>
          <a:p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Um 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confrade entusiasta elogiava o Chico à queima-roupa, ao fim de movimentada sessão pública, e o Médium desapontado, exclamou:</a:t>
            </a:r>
          </a:p>
          <a:p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Não me elogie desta maneira. Isso é desconcertante. Não passo de um verme neste mundo. Emmanuel, junto dele, ouvindo a afirmação, falou-lhe paternal:</a:t>
            </a:r>
          </a:p>
          <a:p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O verme é um excelente funcionário da Lei, preparando o êxito da sementeira pelo trabalho constante no solo e funciona, ativo, na transmutação dos detritos da terra, com extrema fidelidade ao papel de humilde e valioso servidor da natureza... Não insulte o verme, pois, comparando-se a ele, porquanto muito nos cabe ainda aprender para sermos fiéis a Deus, na posição evolutiva que já conseguimos alcançar...</a:t>
            </a:r>
          </a:p>
          <a:p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Médium transmitiu aos circunstantes o ensinamento que recebeu, ensinamento esse que tem sido igualmente assunto de interesse em nossas</a:t>
            </a:r>
          </a:p>
          <a:p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meditações.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64452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dirty="0" smtClean="0"/>
              <a:t>Esse slide pode</a:t>
            </a:r>
            <a:r>
              <a:rPr lang="pt-BR" sz="1200" baseline="0" dirty="0" smtClean="0"/>
              <a:t> ser mantido oculto e o palestrante pode apenas contar a história. </a:t>
            </a:r>
          </a:p>
          <a:p>
            <a:endParaRPr lang="pt-BR" sz="1200" baseline="0" dirty="0" smtClean="0"/>
          </a:p>
          <a:p>
            <a:r>
              <a:rPr lang="pt-BR" sz="1200" dirty="0" smtClean="0"/>
              <a:t>Trecho retirado do</a:t>
            </a:r>
            <a:r>
              <a:rPr lang="pt-BR" sz="1200" baseline="0" dirty="0" smtClean="0"/>
              <a:t> livro “Lindos casos de Chico Xavier” de Ramiro Gama, cap. 62, “</a:t>
            </a:r>
            <a:r>
              <a:rPr lang="pt-BR" sz="1200" b="0" baseline="0" dirty="0" smtClean="0"/>
              <a:t>N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defesa do verme”</a:t>
            </a:r>
          </a:p>
          <a:p>
            <a:endParaRPr lang="pt-BR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684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6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Aquele que é realmente</a:t>
            </a:r>
            <a:r>
              <a:rPr lang="pt-BR" baseline="0" dirty="0" smtClean="0"/>
              <a:t> humilde consegue granjear o apoio dos espíritos amigos que vem ao seu encontro para auxiliá-lo.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1457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É</a:t>
            </a:r>
            <a:r>
              <a:rPr lang="pt-BR" baseline="0" dirty="0" smtClean="0"/>
              <a:t> importante frisar, que a maior dádiva para o humilde é a confiança na paternidade de Deus, que em Sua justiça e amor nos oferece tudo aquilo que precisamos para aprender e para evoluir.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85127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A1FE5-C7FD-4EA9-BCA8-24F52495DD01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2633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 userDrawn="1"/>
        </p:nvPicPr>
        <p:blipFill rotWithShape="1">
          <a:blip r:embed="rId2"/>
          <a:srcRect t="25321"/>
          <a:stretch/>
        </p:blipFill>
        <p:spPr>
          <a:xfrm>
            <a:off x="0" y="2305554"/>
            <a:ext cx="9144000" cy="45524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740" y="370514"/>
            <a:ext cx="7543800" cy="1035556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66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740" y="1550123"/>
            <a:ext cx="7543800" cy="574948"/>
          </a:xfrm>
        </p:spPr>
        <p:txBody>
          <a:bodyPr lIns="91440" rIns="9144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dirty="0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2FE8-88F9-48B6-84B6-BF9055A68EA9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30A7-F922-4AD4-9025-CE60E8F31DE8}" type="slidenum">
              <a:rPr lang="pt-BR" smtClean="0"/>
              <a:t>‹n.º›</a:t>
            </a:fld>
            <a:endParaRPr lang="pt-BR"/>
          </a:p>
        </p:txBody>
      </p:sp>
      <p:cxnSp>
        <p:nvCxnSpPr>
          <p:cNvPr id="11" name="Straight Connector 8"/>
          <p:cNvCxnSpPr/>
          <p:nvPr userDrawn="1"/>
        </p:nvCxnSpPr>
        <p:spPr>
          <a:xfrm>
            <a:off x="539552" y="1474393"/>
            <a:ext cx="725202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6151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86604"/>
            <a:ext cx="8254632" cy="1450757"/>
          </a:xfrm>
        </p:spPr>
        <p:txBody>
          <a:bodyPr/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5733"/>
            <a:ext cx="8254632" cy="4351085"/>
          </a:xfrm>
        </p:spPr>
        <p:txBody>
          <a:bodyPr anchor="ctr">
            <a:normAutofit/>
          </a:bodyPr>
          <a:lstStyle>
            <a:lvl1pPr algn="just">
              <a:spcBef>
                <a:spcPts val="800"/>
              </a:spcBef>
              <a:spcAft>
                <a:spcPts val="0"/>
              </a:spcAft>
              <a:defRPr sz="2400"/>
            </a:lvl1pPr>
            <a:lvl2pPr algn="just">
              <a:spcBef>
                <a:spcPts val="600"/>
              </a:spcBef>
              <a:spcAft>
                <a:spcPts val="0"/>
              </a:spcAft>
              <a:defRPr sz="2000"/>
            </a:lvl2pPr>
            <a:lvl3pPr algn="just">
              <a:spcBef>
                <a:spcPts val="500"/>
              </a:spcBef>
              <a:spcAft>
                <a:spcPts val="0"/>
              </a:spcAft>
              <a:defRPr sz="1800"/>
            </a:lvl3pPr>
            <a:lvl4pPr algn="just">
              <a:spcBef>
                <a:spcPts val="400"/>
              </a:spcBef>
              <a:spcAft>
                <a:spcPts val="0"/>
              </a:spcAft>
              <a:defRPr sz="1600"/>
            </a:lvl4pPr>
            <a:lvl5pPr marL="749808" indent="0" algn="r">
              <a:spcBef>
                <a:spcPts val="600"/>
              </a:spcBef>
              <a:spcAft>
                <a:spcPts val="1200"/>
              </a:spcAft>
              <a:buNone/>
              <a:defRPr sz="140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2FE8-88F9-48B6-84B6-BF9055A68EA9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30A7-F922-4AD4-9025-CE60E8F31DE8}" type="slidenum">
              <a:rPr lang="pt-BR" smtClean="0"/>
              <a:t>‹n.º›</a:t>
            </a:fld>
            <a:endParaRPr lang="pt-BR"/>
          </a:p>
        </p:txBody>
      </p:sp>
      <p:cxnSp>
        <p:nvCxnSpPr>
          <p:cNvPr id="8" name="Straight Connector 8"/>
          <p:cNvCxnSpPr/>
          <p:nvPr userDrawn="1"/>
        </p:nvCxnSpPr>
        <p:spPr>
          <a:xfrm>
            <a:off x="539552" y="1789316"/>
            <a:ext cx="818262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5160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43442"/>
            <a:ext cx="7543800" cy="1419182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2FE8-88F9-48B6-84B6-BF9055A68EA9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30A7-F922-4AD4-9025-CE60E8F31DE8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11938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2FE8-88F9-48B6-84B6-BF9055A68EA9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30A7-F922-4AD4-9025-CE60E8F31DE8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96200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2FE8-88F9-48B6-84B6-BF9055A68EA9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30A7-F922-4AD4-9025-CE60E8F31DE8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5952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2FE8-88F9-48B6-84B6-BF9055A68EA9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30A7-F922-4AD4-9025-CE60E8F31DE8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29206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2FE8-88F9-48B6-84B6-BF9055A68EA9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30A7-F922-4AD4-9025-CE60E8F31DE8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35924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5BD2FE8-88F9-48B6-84B6-BF9055A68EA9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7C30A7-F922-4AD4-9025-CE60E8F31DE8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44557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2FE8-88F9-48B6-84B6-BF9055A68EA9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30A7-F922-4AD4-9025-CE60E8F31DE8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25097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2FE8-88F9-48B6-84B6-BF9055A68EA9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30A7-F922-4AD4-9025-CE60E8F31DE8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4180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2FE8-88F9-48B6-84B6-BF9055A68EA9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30A7-F922-4AD4-9025-CE60E8F31DE8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806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5BD2FE8-88F9-48B6-84B6-BF9055A68EA9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17C30A7-F922-4AD4-9025-CE60E8F31DE8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591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ransition spd="slow">
    <p:randomBar dir="vert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2.xml"/><Relationship Id="rId12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diagramData" Target="../diagrams/data2.xml"/><Relationship Id="rId9" Type="http://schemas.openxmlformats.org/officeDocument/2006/relationships/diagramLayout" Target="../diagrams/layout2.xml"/><Relationship Id="rId10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2427" y="405033"/>
            <a:ext cx="7543800" cy="1152594"/>
          </a:xfrm>
        </p:spPr>
        <p:txBody>
          <a:bodyPr>
            <a:normAutofit/>
          </a:bodyPr>
          <a:lstStyle/>
          <a:p>
            <a:r>
              <a:rPr lang="pt-BR" sz="7200" dirty="0" smtClean="0"/>
              <a:t>Humildade</a:t>
            </a:r>
            <a:endParaRPr lang="pt-BR" sz="7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2427" y="1556792"/>
            <a:ext cx="7543800" cy="7200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800" dirty="0" smtClean="0"/>
              <a:t>Os prazeres da alma</a:t>
            </a:r>
            <a:endParaRPr lang="pt-BR" sz="1800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452427" y="6137920"/>
            <a:ext cx="7543800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cap="none" spc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Escola de Evangelização de Pacientes</a:t>
            </a:r>
          </a:p>
          <a:p>
            <a:r>
              <a:rPr lang="pt-BR" sz="1600" cap="none" spc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Grupo Espírita </a:t>
            </a:r>
            <a:r>
              <a:rPr lang="pt-BR" sz="1600" cap="none" spc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Guillon</a:t>
            </a:r>
            <a:r>
              <a:rPr lang="pt-BR" sz="1600" cap="none" spc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Ribeiro</a:t>
            </a:r>
            <a:endParaRPr lang="pt-BR" sz="1600" cap="none" spc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6092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Por que precisamos ser humildes?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67544" y="1845733"/>
            <a:ext cx="5184576" cy="4351085"/>
          </a:xfrm>
        </p:spPr>
        <p:txBody>
          <a:bodyPr/>
          <a:lstStyle/>
          <a:p>
            <a:r>
              <a:rPr lang="pt-BR" dirty="0" smtClean="0"/>
              <a:t>“O </a:t>
            </a:r>
            <a:r>
              <a:rPr lang="pt-BR" b="1" dirty="0" smtClean="0"/>
              <a:t>orgulho</a:t>
            </a:r>
            <a:r>
              <a:rPr lang="pt-BR" dirty="0" smtClean="0"/>
              <a:t> vos induz a julgar-vos mais do que sois; a não suportardes uma comparação que vos possa rebaixar; a vos considerardes, ao contrário, tão acima dos vossos irmãos, quer em espírito, quer em posição social, quer mesmo em vantagens pessoais, que o menor paralelo vos irrita e aborrece.”</a:t>
            </a:r>
          </a:p>
          <a:p>
            <a:pPr lvl="1"/>
            <a:r>
              <a:rPr lang="pt-BR" i="1" dirty="0" smtClean="0"/>
              <a:t>Um espírito protetor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cap. 9, item 9)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4916" r="6595"/>
          <a:stretch/>
        </p:blipFill>
        <p:spPr>
          <a:xfrm>
            <a:off x="5982257" y="2473103"/>
            <a:ext cx="2739919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210195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que se entende por humildade?</a:t>
            </a:r>
            <a:endParaRPr lang="pt-BR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628257755"/>
              </p:ext>
            </p:extLst>
          </p:nvPr>
        </p:nvGraphicFramePr>
        <p:xfrm>
          <a:off x="1115616" y="2586914"/>
          <a:ext cx="3472911" cy="283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1411911" y="186857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Na atualidade humildade está associada à:</a:t>
            </a:r>
            <a:endParaRPr lang="pt-BR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1346941484"/>
              </p:ext>
            </p:extLst>
          </p:nvPr>
        </p:nvGraphicFramePr>
        <p:xfrm>
          <a:off x="5128234" y="2586914"/>
          <a:ext cx="3028559" cy="3631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5202353" y="1868575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Mas na verdade deve estar associada à:</a:t>
            </a:r>
            <a:endParaRPr lang="pt-B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8210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Ensinamento de Buda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067944" y="1845733"/>
            <a:ext cx="4654232" cy="4351085"/>
          </a:xfrm>
        </p:spPr>
        <p:txBody>
          <a:bodyPr/>
          <a:lstStyle/>
          <a:p>
            <a:r>
              <a:rPr lang="pt-BR" dirty="0" smtClean="0"/>
              <a:t>“Sidarta </a:t>
            </a:r>
            <a:r>
              <a:rPr lang="pt-PT" dirty="0" err="1" smtClean="0"/>
              <a:t>Gautama</a:t>
            </a:r>
            <a:r>
              <a:rPr lang="pt-PT" dirty="0" smtClean="0"/>
              <a:t> </a:t>
            </a:r>
            <a:r>
              <a:rPr lang="pt-BR" dirty="0" smtClean="0"/>
              <a:t>ensinava: ‘De que servem cabelo e manto impecáveis, ó tolo! Tudo dentro de ti está confuso e, no entan­to, </a:t>
            </a:r>
            <a:r>
              <a:rPr lang="pt-PT" dirty="0" smtClean="0"/>
              <a:t>penteias </a:t>
            </a:r>
            <a:r>
              <a:rPr lang="pt-BR" dirty="0" smtClean="0"/>
              <a:t>a superfície!’ 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“Humildade”)</a:t>
            </a:r>
            <a:endParaRPr lang="pt-BR" dirty="0"/>
          </a:p>
        </p:txBody>
      </p:sp>
      <p:pic>
        <p:nvPicPr>
          <p:cNvPr id="2054" name="Picture 6" descr="https://encrypted-tbn2.gstatic.com/images?q=tbn:ANd9GcTlFbGoJxgUlJCak4g_j_iai6n6RRMjyLmFDj4FzgF2wCh8nIG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2708920"/>
            <a:ext cx="3076301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348210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Jesus e os fariseus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67544" y="1845733"/>
            <a:ext cx="5040560" cy="4351085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“Na época de Jesus Cristo, os fariseus – elite religiosa ju­daica, que vivia na estrita observância das escrituras mosaicas e da tradição oral – e da mesma forma, no tempo de </a:t>
            </a:r>
            <a:r>
              <a:rPr lang="pt-PT" dirty="0" smtClean="0"/>
              <a:t>Buda, </a:t>
            </a:r>
            <a:r>
              <a:rPr lang="pt-BR" dirty="0" smtClean="0"/>
              <a:t>os </a:t>
            </a:r>
            <a:r>
              <a:rPr lang="pt-PT" dirty="0" smtClean="0"/>
              <a:t>brâmanes – </a:t>
            </a:r>
            <a:r>
              <a:rPr lang="pt-BR" dirty="0" smtClean="0"/>
              <a:t>sacerdotes que consolidaram sua hegemonia social juntamente com o sistema de castas –, tanto uns como outros foram acusados de </a:t>
            </a:r>
            <a:r>
              <a:rPr lang="pt-PT" dirty="0" smtClean="0"/>
              <a:t>formalistas </a:t>
            </a:r>
            <a:r>
              <a:rPr lang="pt-BR" dirty="0" smtClean="0"/>
              <a:t>e hipócritas. Eram reconhecidos por suas </a:t>
            </a:r>
            <a:r>
              <a:rPr lang="pt-BR" b="1" dirty="0" smtClean="0"/>
              <a:t>ricas e pomposas vestimentas e por não viverem de acordo com o que pregavam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“Humildade”)</a:t>
            </a:r>
            <a:endParaRPr lang="pt-BR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2204864"/>
            <a:ext cx="2998047" cy="22457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348210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Falar é diferente de ser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67544" y="1845733"/>
            <a:ext cx="4536504" cy="4351085"/>
          </a:xfrm>
        </p:spPr>
        <p:txBody>
          <a:bodyPr/>
          <a:lstStyle/>
          <a:p>
            <a:r>
              <a:rPr lang="pt-BR" dirty="0" smtClean="0"/>
              <a:t>“Todas as almas </a:t>
            </a:r>
            <a:r>
              <a:rPr lang="pt-PT" dirty="0" smtClean="0"/>
              <a:t>veneráveis </a:t>
            </a:r>
            <a:r>
              <a:rPr lang="pt-BR" dirty="0" smtClean="0"/>
              <a:t>da humanidade possuíam e pos­suem plena consciência de que </a:t>
            </a:r>
            <a:r>
              <a:rPr lang="pt-BR" b="1" dirty="0" smtClean="0"/>
              <a:t>falar de humildade não torna ninguém humilde</a:t>
            </a:r>
            <a:r>
              <a:rPr lang="pt-BR" dirty="0" smtClean="0"/>
              <a:t>. Realmente, a humildade nada tem a ver com a presença ou ausência de bens materiais, mas com a </a:t>
            </a:r>
            <a:r>
              <a:rPr lang="pt-BR" b="1" dirty="0" smtClean="0"/>
              <a:t>forma de comportamento íntimo</a:t>
            </a:r>
            <a:r>
              <a:rPr lang="pt-BR" dirty="0" smtClean="0"/>
              <a:t>”.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“Humildade”)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/>
          <a:srcRect b="7627"/>
          <a:stretch/>
        </p:blipFill>
        <p:spPr>
          <a:xfrm>
            <a:off x="5292081" y="2906284"/>
            <a:ext cx="3430096" cy="2225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348210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Aceitação de si próprio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3779912" y="1845733"/>
            <a:ext cx="4942264" cy="4351085"/>
          </a:xfrm>
        </p:spPr>
        <p:txBody>
          <a:bodyPr/>
          <a:lstStyle/>
          <a:p>
            <a:r>
              <a:rPr lang="pt-BR" dirty="0" smtClean="0"/>
              <a:t>“É </a:t>
            </a:r>
            <a:r>
              <a:rPr lang="pt-BR" b="1" dirty="0" smtClean="0"/>
              <a:t>indispensável também aceitar-se</a:t>
            </a:r>
            <a:r>
              <a:rPr lang="pt-BR" dirty="0" smtClean="0"/>
              <a:t>, compreender que os seus sentimentos são resultado das aquisições intelecto-morais do processo evolutivo no qual se encontra situado. Sem a perfeita compreensão-aceitação dos próprios sentimentos, é muito difícil, senão improvável, a conquista da realização.”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Amor, imbatível amor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cap. 15)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996952"/>
            <a:ext cx="3096344" cy="20530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713557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Ser humilde é não se superestimar e nem subestimar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4684" y="2019880"/>
            <a:ext cx="8254632" cy="1871299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“De fundamental importância também a constatação e a aceitação da necessidade da humildade, que o ajuda a descobrir-se sem qualquer presunção nem medo dos desafios, enfrentando os fatores existenciais com naturalidade e autoconfiança, </a:t>
            </a:r>
            <a:r>
              <a:rPr lang="pt-BR" b="1" dirty="0" smtClean="0"/>
              <a:t>não extrapolando o próprio valor nem o subestimando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Amor, imbatível amor</a:t>
            </a:r>
            <a:r>
              <a:rPr lang="pt-BR" dirty="0" smtClean="0"/>
              <a:t>, cap. 15)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b="16785"/>
          <a:stretch/>
        </p:blipFill>
        <p:spPr>
          <a:xfrm>
            <a:off x="2699792" y="4005064"/>
            <a:ext cx="3790136" cy="21013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16243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Humildade , fraternidade e progresso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67944" y="1845733"/>
            <a:ext cx="4654232" cy="4351085"/>
          </a:xfrm>
        </p:spPr>
        <p:txBody>
          <a:bodyPr/>
          <a:lstStyle/>
          <a:p>
            <a:r>
              <a:rPr lang="pt-BR" dirty="0" smtClean="0"/>
              <a:t>“Essa humildade dar-lhe-á forças para ampliar o quadro de relacionamento interpessoal, de auxiliar na fraternidade, percebendo que a sua individualidade não pode viver plena sem a comunidade de que faz parte e deve trabalhá-la para auxilia-la no seu progresso.”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Amor, imbatível amor</a:t>
            </a:r>
            <a:r>
              <a:rPr lang="pt-BR" dirty="0" smtClean="0"/>
              <a:t>, cap. 15)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897414"/>
            <a:ext cx="3384376" cy="2256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43116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humilde e o orgulhoso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67544" y="4581128"/>
            <a:ext cx="8254632" cy="1615690"/>
          </a:xfrm>
        </p:spPr>
        <p:txBody>
          <a:bodyPr/>
          <a:lstStyle/>
          <a:p>
            <a:r>
              <a:rPr lang="pt-BR" dirty="0" smtClean="0"/>
              <a:t>“O humilde examina e pondera o orgulhoso porque um dia também o foi; o arrogante, porém, como ainda não conquistou a humildade, não sabe apreciar e valorizar a simplicidade.”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“Humildade”)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2060848"/>
            <a:ext cx="3744416" cy="2351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348210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insatisfação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67544" y="1845733"/>
            <a:ext cx="4176464" cy="4351085"/>
          </a:xfrm>
        </p:spPr>
        <p:txBody>
          <a:bodyPr/>
          <a:lstStyle/>
          <a:p>
            <a:r>
              <a:rPr lang="pt-BR" dirty="0" smtClean="0"/>
              <a:t>“Uma criatura insatisfeita busca sempre o inatingível e tenta compensar com uma postura de "ser sempre vista ou admirada”.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lição “Humildade”)</a:t>
            </a:r>
            <a:endParaRPr lang="pt-BR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353" y="2492896"/>
            <a:ext cx="3626823" cy="25764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250005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Valor pessoal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00" y="1845733"/>
            <a:ext cx="4150176" cy="4351085"/>
          </a:xfrm>
        </p:spPr>
        <p:txBody>
          <a:bodyPr/>
          <a:lstStyle/>
          <a:p>
            <a:r>
              <a:rPr lang="pt-BR" dirty="0" smtClean="0"/>
              <a:t>“Aliás, só quem tem plena consciência do seu valor pessoal é que não precisa se exaltar; quem não a tem exibe, de maneira ousada e </a:t>
            </a:r>
            <a:r>
              <a:rPr lang="pt-PT" dirty="0" smtClean="0"/>
              <a:t>insolente, </a:t>
            </a:r>
            <a:r>
              <a:rPr lang="pt-BR" dirty="0" smtClean="0"/>
              <a:t>sua capacidade, poder, prestígio ou cultura.”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lição “Humildade”)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238548"/>
            <a:ext cx="3866366" cy="3440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348210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Quem são os humildes?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67544" y="1845733"/>
            <a:ext cx="5472608" cy="4351085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b="1" dirty="0" smtClean="0"/>
              <a:t>Os indivíduos humildes realçam a simplicidade das coisas, dada a facilidade surpreendente de apreender e organizar os dados de uma situação</a:t>
            </a:r>
            <a:r>
              <a:rPr lang="pt-BR" dirty="0" smtClean="0"/>
              <a:t>. Eles penetram na essência das coisas, pois desenvolveram a habilidade de "fazer a mente silenciar". 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“Humildade”)</a:t>
            </a:r>
            <a:endParaRPr lang="pt-BR" dirty="0"/>
          </a:p>
        </p:txBody>
      </p:sp>
      <p:pic>
        <p:nvPicPr>
          <p:cNvPr id="1026" name="Picture 2" descr="http://ocatequista.com.br/wp-content/uploads/2014/03/chico_xavier_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53"/>
          <a:stretch/>
        </p:blipFill>
        <p:spPr bwMode="auto">
          <a:xfrm>
            <a:off x="6273904" y="2602050"/>
            <a:ext cx="2448272" cy="2838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348210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Quem são os humildes?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“Um confrade entusiasta elogiava o Chico à queima-roupa, ao fim de movimentada sessão pública, e o Médium desapontado, exclamou:</a:t>
            </a:r>
          </a:p>
          <a:p>
            <a:r>
              <a:rPr lang="pt-BR" dirty="0" smtClean="0"/>
              <a:t>— Não me elogie desta maneira. Isso é desconcertante. Não passo de um verme neste mundo. </a:t>
            </a:r>
          </a:p>
          <a:p>
            <a:r>
              <a:rPr lang="pt-BR" dirty="0" smtClean="0"/>
              <a:t>Emmanuel, junto dele, ouvindo a afirmação, falou-lhe paternal:</a:t>
            </a:r>
          </a:p>
          <a:p>
            <a:r>
              <a:rPr lang="pt-BR" dirty="0" smtClean="0"/>
              <a:t>— O verme é um excelente funcionário da Lei, preparando o êxito da sementeira pelo trabalho constante no solo e funciona, ativo, na transmutação dos detritos da terra, com extrema fidelidade ao papel de humilde e valioso servidor da natureza... Não insulte o verme, pois, comparando-se a ele, porquanto muito nos cabe ainda aprender para sermos fiéis a Deus, na posição evolutiva que já conseguimos alcançar...</a:t>
            </a:r>
          </a:p>
          <a:p>
            <a:r>
              <a:rPr lang="pt-BR" dirty="0" smtClean="0"/>
              <a:t>O Médium transmitiu aos circunstantes o ensinamento que recebeu, ensinamento esse que tem sido igualmente assunto de interesse em nossas meditações.”</a:t>
            </a:r>
          </a:p>
          <a:p>
            <a:pPr lvl="4"/>
            <a:r>
              <a:rPr lang="pt-BR" dirty="0" smtClean="0"/>
              <a:t>(RAMIRO GAMA. </a:t>
            </a:r>
            <a:r>
              <a:rPr lang="pt-BR" i="1" dirty="0" smtClean="0"/>
              <a:t>Lindos Casos de Chico Xavier</a:t>
            </a:r>
            <a:r>
              <a:rPr lang="pt-BR" dirty="0" smtClean="0"/>
              <a:t>, cap. 62)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0936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Humildade e introspecção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67544" y="1845733"/>
            <a:ext cx="5040560" cy="4351085"/>
          </a:xfrm>
        </p:spPr>
        <p:txBody>
          <a:bodyPr/>
          <a:lstStyle/>
          <a:p>
            <a:r>
              <a:rPr lang="pt-BR" dirty="0" smtClean="0"/>
              <a:t>“Os humildes aprenderam, com a </a:t>
            </a:r>
            <a:r>
              <a:rPr lang="pt-PT" dirty="0" err="1" smtClean="0"/>
              <a:t>introspecção</a:t>
            </a:r>
            <a:r>
              <a:rPr lang="pt-PT" dirty="0" smtClean="0"/>
              <a:t>, </a:t>
            </a:r>
            <a:r>
              <a:rPr lang="pt-BR" dirty="0" smtClean="0"/>
              <a:t>a fazer de si mesmos um "canal ou espaço transcendente", por onde flui silenciosamente a inteligência universal.”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“Humildade”)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9837" y="2554425"/>
            <a:ext cx="2781300" cy="2933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348210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Apoio e assistência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2960" y="1988840"/>
            <a:ext cx="4685145" cy="4023360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2800" dirty="0" smtClean="0"/>
              <a:t>“Se </a:t>
            </a:r>
            <a:r>
              <a:rPr lang="pt-BR" sz="2800" dirty="0"/>
              <a:t>tiveres humildade, na marcha em direção aos elevados objetivos que te propões a atingir, não te faltarão apoio e assistência constante na senda a percorrer, porque a humildade se transforma em amor e o amor se te fará luz e benção, na jornada pra </a:t>
            </a:r>
            <a:r>
              <a:rPr lang="pt-BR" sz="2800" dirty="0" smtClean="0"/>
              <a:t>Deus.”</a:t>
            </a:r>
            <a:endParaRPr lang="pt-BR" sz="2800" dirty="0"/>
          </a:p>
          <a:p>
            <a:pPr lvl="4"/>
            <a:r>
              <a:rPr lang="pt-BR" dirty="0" smtClean="0"/>
              <a:t>(</a:t>
            </a:r>
            <a:r>
              <a:rPr lang="pt-BR" dirty="0"/>
              <a:t>EMMANUEL. </a:t>
            </a:r>
            <a:r>
              <a:rPr lang="pt-BR" i="1" dirty="0"/>
              <a:t>Caminho </a:t>
            </a:r>
            <a:r>
              <a:rPr lang="pt-BR" i="1" dirty="0" smtClean="0"/>
              <a:t>Iluminado</a:t>
            </a:r>
            <a:r>
              <a:rPr lang="pt-BR" i="1" dirty="0"/>
              <a:t>,</a:t>
            </a:r>
            <a:r>
              <a:rPr lang="pt-BR" dirty="0"/>
              <a:t>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lição </a:t>
            </a:r>
            <a:r>
              <a:rPr lang="pt-BR" dirty="0"/>
              <a:t>“Trabalho Edificante</a:t>
            </a:r>
            <a:r>
              <a:rPr lang="pt-BR" dirty="0" smtClean="0"/>
              <a:t>”)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r="61812"/>
          <a:stretch/>
        </p:blipFill>
        <p:spPr>
          <a:xfrm>
            <a:off x="6038840" y="2420888"/>
            <a:ext cx="2327920" cy="2762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64246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maior dádiva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283968" y="1845733"/>
            <a:ext cx="4438208" cy="4351085"/>
          </a:xfrm>
        </p:spPr>
        <p:txBody>
          <a:bodyPr/>
          <a:lstStyle/>
          <a:p>
            <a:r>
              <a:rPr lang="pt-BR" dirty="0" smtClean="0"/>
              <a:t>“A maior dádiva do humilde é sua confiança na Organi­zação Divina.”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lição “Humildade”)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728169"/>
            <a:ext cx="3546279" cy="25862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95473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Exemplo de Jesus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322638" indent="-82550"/>
            <a:r>
              <a:rPr lang="pt-BR" dirty="0" smtClean="0"/>
              <a:t>“Ao lavar os pés dos seus discípulos, queria o </a:t>
            </a:r>
            <a:r>
              <a:rPr lang="pt-BR" b="1" dirty="0" smtClean="0"/>
              <a:t>Divino Mestre </a:t>
            </a:r>
            <a:r>
              <a:rPr lang="pt-BR" dirty="0" smtClean="0"/>
              <a:t>testemunhar às criaturas humanas a suprema lição da </a:t>
            </a:r>
            <a:r>
              <a:rPr lang="pt-BR" b="1" dirty="0" smtClean="0"/>
              <a:t>humildade</a:t>
            </a:r>
            <a:r>
              <a:rPr lang="pt-BR" dirty="0" smtClean="0"/>
              <a:t>, demonstrando, ainda uma vez, que, na coletividade cristã, o maior para Deus seria sempre aquele que se fizesse o menor de </a:t>
            </a:r>
            <a:r>
              <a:rPr lang="pt-BR" smtClean="0"/>
              <a:t>todos.</a:t>
            </a:r>
          </a:p>
          <a:p>
            <a:pPr marL="3322638" indent="-82550"/>
            <a:endParaRPr lang="pt-BR" dirty="0" smtClean="0"/>
          </a:p>
          <a:p>
            <a:r>
              <a:rPr lang="pt-BR" dirty="0" smtClean="0"/>
              <a:t>O Cristo, que não desdenhou a energia fraternal na eliminação dos erros da criatura humana, afirmando-se como o Filho de Deus nos divinos fundamentos da Verdade, ao lavar os pés dos discípulos, cingiu-se com uma toalha para revelar-se o escravo pelo amor à Humanidade, à qual vinha trazer a luz da vida, na abnegação e no sacrifício supremos.”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182)</a:t>
            </a:r>
            <a:endParaRPr lang="pt-BR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88840"/>
            <a:ext cx="2664296" cy="19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858404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iva">
  <a:themeElements>
    <a:clrScheme name="Retrospecti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623</TotalTime>
  <Words>2042</Words>
  <Application>Microsoft Macintosh PowerPoint</Application>
  <PresentationFormat>Apresentação na tela (4:3)</PresentationFormat>
  <Paragraphs>113</Paragraphs>
  <Slides>18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1" baseType="lpstr">
      <vt:lpstr>Calibri</vt:lpstr>
      <vt:lpstr>Calibri Light</vt:lpstr>
      <vt:lpstr>Retrospectiva</vt:lpstr>
      <vt:lpstr>Humildade</vt:lpstr>
      <vt:lpstr>Por que precisamos ser humildes?</vt:lpstr>
      <vt:lpstr>O que se entende por humildade?</vt:lpstr>
      <vt:lpstr>Ensinamento de Buda</vt:lpstr>
      <vt:lpstr>Jesus e os fariseus</vt:lpstr>
      <vt:lpstr>Falar é diferente de ser</vt:lpstr>
      <vt:lpstr>Aceitação de si próprio</vt:lpstr>
      <vt:lpstr>Ser humilde é não se superestimar e nem subestimar</vt:lpstr>
      <vt:lpstr>Humildade , fraternidade e progresso</vt:lpstr>
      <vt:lpstr>O humilde e o orgulhoso</vt:lpstr>
      <vt:lpstr>A insatisfação</vt:lpstr>
      <vt:lpstr>Valor pessoal</vt:lpstr>
      <vt:lpstr>Quem são os humildes?</vt:lpstr>
      <vt:lpstr>Quem são os humildes?</vt:lpstr>
      <vt:lpstr>Humildade e introspecção</vt:lpstr>
      <vt:lpstr>Apoio e assistência</vt:lpstr>
      <vt:lpstr>A maior dádiva</vt:lpstr>
      <vt:lpstr>Exemplo de Jesus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 5 - Humildade</dc:title>
  <dc:creator>Paula</dc:creator>
  <cp:lastModifiedBy>Adriano Alves</cp:lastModifiedBy>
  <cp:revision>50</cp:revision>
  <dcterms:created xsi:type="dcterms:W3CDTF">2012-10-23T23:49:40Z</dcterms:created>
  <dcterms:modified xsi:type="dcterms:W3CDTF">2016-03-27T13:50:36Z</dcterms:modified>
</cp:coreProperties>
</file>