
<file path=[Content_Types].xml><?xml version="1.0" encoding="utf-8"?>
<Types xmlns="http://schemas.openxmlformats.org/package/2006/content-types">
  <Default Extension="xml" ContentType="application/xml"/>
  <Default Extension="jpeg" ContentType="image/jpeg"/>
  <Default Extension="wdp" ContentType="image/vnd.ms-photo"/>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56" r:id="rId2"/>
    <p:sldId id="274" r:id="rId3"/>
    <p:sldId id="258" r:id="rId4"/>
    <p:sldId id="276" r:id="rId5"/>
    <p:sldId id="277" r:id="rId6"/>
    <p:sldId id="278" r:id="rId7"/>
    <p:sldId id="272" r:id="rId8"/>
    <p:sldId id="275" r:id="rId9"/>
    <p:sldId id="279" r:id="rId10"/>
    <p:sldId id="263" r:id="rId11"/>
    <p:sldId id="264" r:id="rId12"/>
    <p:sldId id="267" r:id="rId13"/>
    <p:sldId id="280" r:id="rId14"/>
    <p:sldId id="273" r:id="rId1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8981"/>
    <a:srgbClr val="EADFD1"/>
    <a:srgbClr val="FAF5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02"/>
    <p:restoredTop sz="86882" autoAdjust="0"/>
  </p:normalViewPr>
  <p:slideViewPr>
    <p:cSldViewPr>
      <p:cViewPr>
        <p:scale>
          <a:sx n="90" d="100"/>
          <a:sy n="90" d="100"/>
        </p:scale>
        <p:origin x="1776" y="5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42C93C-EE68-5247-87AD-8C9B1AFE09A2}" type="doc">
      <dgm:prSet loTypeId="urn:microsoft.com/office/officeart/2005/8/layout/venn3" loCatId="" qsTypeId="urn:microsoft.com/office/officeart/2005/8/quickstyle/simple4" qsCatId="simple" csTypeId="urn:microsoft.com/office/officeart/2005/8/colors/colorful4" csCatId="colorful" phldr="1"/>
      <dgm:spPr/>
    </dgm:pt>
    <dgm:pt modelId="{209A9539-34AF-0947-A3EC-8FAA2536FB7E}">
      <dgm:prSet phldrT="[Texto]"/>
      <dgm:spPr/>
      <dgm:t>
        <a:bodyPr/>
        <a:lstStyle/>
        <a:p>
          <a:r>
            <a:rPr lang="pt-BR" dirty="0" smtClean="0"/>
            <a:t>Ser sábio</a:t>
          </a:r>
          <a:endParaRPr lang="pt-BR" dirty="0"/>
        </a:p>
      </dgm:t>
    </dgm:pt>
    <dgm:pt modelId="{EE81B70D-16A5-1240-ADD5-17C3F1BC68B3}" type="parTrans" cxnId="{475627F8-B434-6B41-9472-B66D5FE8E57C}">
      <dgm:prSet/>
      <dgm:spPr/>
      <dgm:t>
        <a:bodyPr/>
        <a:lstStyle/>
        <a:p>
          <a:endParaRPr lang="pt-BR"/>
        </a:p>
      </dgm:t>
    </dgm:pt>
    <dgm:pt modelId="{3E58FE07-AFD5-6743-8B66-6A350A163FB5}" type="sibTrans" cxnId="{475627F8-B434-6B41-9472-B66D5FE8E57C}">
      <dgm:prSet/>
      <dgm:spPr/>
      <dgm:t>
        <a:bodyPr/>
        <a:lstStyle/>
        <a:p>
          <a:endParaRPr lang="pt-BR"/>
        </a:p>
      </dgm:t>
    </dgm:pt>
    <dgm:pt modelId="{8B9B5F01-818C-154C-9095-A6E2B995B012}">
      <dgm:prSet phldrT="[Texto]"/>
      <dgm:spPr/>
      <dgm:t>
        <a:bodyPr/>
        <a:lstStyle/>
        <a:p>
          <a:r>
            <a:rPr lang="pt-BR" dirty="0" smtClean="0"/>
            <a:t>Ser inteligente</a:t>
          </a:r>
          <a:endParaRPr lang="pt-BR" dirty="0"/>
        </a:p>
      </dgm:t>
    </dgm:pt>
    <dgm:pt modelId="{A103B291-4E1F-B04B-B78D-D908AF24098F}" type="parTrans" cxnId="{5FBBBA09-307A-494A-A1BF-1E842C73E9A2}">
      <dgm:prSet/>
      <dgm:spPr/>
      <dgm:t>
        <a:bodyPr/>
        <a:lstStyle/>
        <a:p>
          <a:endParaRPr lang="pt-BR"/>
        </a:p>
      </dgm:t>
    </dgm:pt>
    <dgm:pt modelId="{BF97CEE1-7DB7-DE46-97D5-80FEB868D81F}" type="sibTrans" cxnId="{5FBBBA09-307A-494A-A1BF-1E842C73E9A2}">
      <dgm:prSet/>
      <dgm:spPr/>
      <dgm:t>
        <a:bodyPr/>
        <a:lstStyle/>
        <a:p>
          <a:endParaRPr lang="pt-BR"/>
        </a:p>
      </dgm:t>
    </dgm:pt>
    <dgm:pt modelId="{65B8E6D5-8F0C-9340-8F83-37C68DC301A7}" type="pres">
      <dgm:prSet presAssocID="{8942C93C-EE68-5247-87AD-8C9B1AFE09A2}" presName="Name0" presStyleCnt="0">
        <dgm:presLayoutVars>
          <dgm:dir/>
          <dgm:resizeHandles val="exact"/>
        </dgm:presLayoutVars>
      </dgm:prSet>
      <dgm:spPr/>
    </dgm:pt>
    <dgm:pt modelId="{25E01F94-01E1-6144-B7EA-092CA95CF220}" type="pres">
      <dgm:prSet presAssocID="{209A9539-34AF-0947-A3EC-8FAA2536FB7E}" presName="Name5" presStyleLbl="vennNode1" presStyleIdx="0" presStyleCnt="2">
        <dgm:presLayoutVars>
          <dgm:bulletEnabled val="1"/>
        </dgm:presLayoutVars>
      </dgm:prSet>
      <dgm:spPr/>
      <dgm:t>
        <a:bodyPr/>
        <a:lstStyle/>
        <a:p>
          <a:endParaRPr lang="pt-BR"/>
        </a:p>
      </dgm:t>
    </dgm:pt>
    <dgm:pt modelId="{59F7040D-A5DA-6245-BF1F-8C363E47ED21}" type="pres">
      <dgm:prSet presAssocID="{3E58FE07-AFD5-6743-8B66-6A350A163FB5}" presName="space" presStyleCnt="0"/>
      <dgm:spPr/>
    </dgm:pt>
    <dgm:pt modelId="{125C21AB-CA4E-7346-B8CA-3A976153931E}" type="pres">
      <dgm:prSet presAssocID="{8B9B5F01-818C-154C-9095-A6E2B995B012}" presName="Name5" presStyleLbl="vennNode1" presStyleIdx="1" presStyleCnt="2">
        <dgm:presLayoutVars>
          <dgm:bulletEnabled val="1"/>
        </dgm:presLayoutVars>
      </dgm:prSet>
      <dgm:spPr/>
      <dgm:t>
        <a:bodyPr/>
        <a:lstStyle/>
        <a:p>
          <a:endParaRPr lang="pt-BR"/>
        </a:p>
      </dgm:t>
    </dgm:pt>
  </dgm:ptLst>
  <dgm:cxnLst>
    <dgm:cxn modelId="{1F9B38DD-5EA0-4545-A755-9E42012945E2}" type="presOf" srcId="{8942C93C-EE68-5247-87AD-8C9B1AFE09A2}" destId="{65B8E6D5-8F0C-9340-8F83-37C68DC301A7}" srcOrd="0" destOrd="0" presId="urn:microsoft.com/office/officeart/2005/8/layout/venn3"/>
    <dgm:cxn modelId="{8186BDF2-8782-A046-AF79-11AFC5A070A9}" type="presOf" srcId="{209A9539-34AF-0947-A3EC-8FAA2536FB7E}" destId="{25E01F94-01E1-6144-B7EA-092CA95CF220}" srcOrd="0" destOrd="0" presId="urn:microsoft.com/office/officeart/2005/8/layout/venn3"/>
    <dgm:cxn modelId="{475627F8-B434-6B41-9472-B66D5FE8E57C}" srcId="{8942C93C-EE68-5247-87AD-8C9B1AFE09A2}" destId="{209A9539-34AF-0947-A3EC-8FAA2536FB7E}" srcOrd="0" destOrd="0" parTransId="{EE81B70D-16A5-1240-ADD5-17C3F1BC68B3}" sibTransId="{3E58FE07-AFD5-6743-8B66-6A350A163FB5}"/>
    <dgm:cxn modelId="{5FBBBA09-307A-494A-A1BF-1E842C73E9A2}" srcId="{8942C93C-EE68-5247-87AD-8C9B1AFE09A2}" destId="{8B9B5F01-818C-154C-9095-A6E2B995B012}" srcOrd="1" destOrd="0" parTransId="{A103B291-4E1F-B04B-B78D-D908AF24098F}" sibTransId="{BF97CEE1-7DB7-DE46-97D5-80FEB868D81F}"/>
    <dgm:cxn modelId="{8EC8A1F6-E167-B141-B0F2-368103434B8A}" type="presOf" srcId="{8B9B5F01-818C-154C-9095-A6E2B995B012}" destId="{125C21AB-CA4E-7346-B8CA-3A976153931E}" srcOrd="0" destOrd="0" presId="urn:microsoft.com/office/officeart/2005/8/layout/venn3"/>
    <dgm:cxn modelId="{4FF9E473-6B8A-4A47-B9FF-9691370F48F5}" type="presParOf" srcId="{65B8E6D5-8F0C-9340-8F83-37C68DC301A7}" destId="{25E01F94-01E1-6144-B7EA-092CA95CF220}" srcOrd="0" destOrd="0" presId="urn:microsoft.com/office/officeart/2005/8/layout/venn3"/>
    <dgm:cxn modelId="{2ACDA21F-4AF0-C049-9D81-23EFEFC4EC6C}" type="presParOf" srcId="{65B8E6D5-8F0C-9340-8F83-37C68DC301A7}" destId="{59F7040D-A5DA-6245-BF1F-8C363E47ED21}" srcOrd="1" destOrd="0" presId="urn:microsoft.com/office/officeart/2005/8/layout/venn3"/>
    <dgm:cxn modelId="{1347E8A6-C4E4-6D4D-B78E-6DD954B9FB96}" type="presParOf" srcId="{65B8E6D5-8F0C-9340-8F83-37C68DC301A7}" destId="{125C21AB-CA4E-7346-B8CA-3A976153931E}" srcOrd="2"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E01F94-01E1-6144-B7EA-092CA95CF220}">
      <dsp:nvSpPr>
        <dsp:cNvPr id="0" name=""/>
        <dsp:cNvSpPr/>
      </dsp:nvSpPr>
      <dsp:spPr>
        <a:xfrm>
          <a:off x="610195" y="461"/>
          <a:ext cx="2708671" cy="2708671"/>
        </a:xfrm>
        <a:prstGeom prst="ellipse">
          <a:avLst/>
        </a:prstGeom>
        <a:gradFill rotWithShape="0">
          <a:gsLst>
            <a:gs pos="0">
              <a:schemeClr val="accent4">
                <a:alpha val="50000"/>
                <a:hueOff val="0"/>
                <a:satOff val="0"/>
                <a:lumOff val="0"/>
                <a:alphaOff val="0"/>
                <a:tint val="94000"/>
                <a:satMod val="103000"/>
                <a:lumMod val="102000"/>
              </a:schemeClr>
            </a:gs>
            <a:gs pos="50000">
              <a:schemeClr val="accent4">
                <a:alpha val="50000"/>
                <a:hueOff val="0"/>
                <a:satOff val="0"/>
                <a:lumOff val="0"/>
                <a:alphaOff val="0"/>
                <a:shade val="100000"/>
                <a:satMod val="110000"/>
                <a:lumMod val="100000"/>
              </a:schemeClr>
            </a:gs>
            <a:gs pos="100000">
              <a:schemeClr val="accent4">
                <a:alpha val="50000"/>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49067" tIns="35560" rIns="149067" bIns="35560" numCol="1" spcCol="1270" anchor="ctr" anchorCtr="0">
          <a:noAutofit/>
        </a:bodyPr>
        <a:lstStyle/>
        <a:p>
          <a:pPr lvl="0" algn="ctr" defTabSz="1244600">
            <a:lnSpc>
              <a:spcPct val="90000"/>
            </a:lnSpc>
            <a:spcBef>
              <a:spcPct val="0"/>
            </a:spcBef>
            <a:spcAft>
              <a:spcPct val="35000"/>
            </a:spcAft>
          </a:pPr>
          <a:r>
            <a:rPr lang="pt-BR" sz="2800" kern="1200" dirty="0" smtClean="0"/>
            <a:t>Ser sábio</a:t>
          </a:r>
          <a:endParaRPr lang="pt-BR" sz="2800" kern="1200" dirty="0"/>
        </a:p>
      </dsp:txBody>
      <dsp:txXfrm>
        <a:off x="1006871" y="397137"/>
        <a:ext cx="1915319" cy="1915319"/>
      </dsp:txXfrm>
    </dsp:sp>
    <dsp:sp modelId="{125C21AB-CA4E-7346-B8CA-3A976153931E}">
      <dsp:nvSpPr>
        <dsp:cNvPr id="0" name=""/>
        <dsp:cNvSpPr/>
      </dsp:nvSpPr>
      <dsp:spPr>
        <a:xfrm>
          <a:off x="2777132" y="461"/>
          <a:ext cx="2708671" cy="2708671"/>
        </a:xfrm>
        <a:prstGeom prst="ellipse">
          <a:avLst/>
        </a:prstGeom>
        <a:gradFill rotWithShape="0">
          <a:gsLst>
            <a:gs pos="0">
              <a:schemeClr val="accent4">
                <a:alpha val="50000"/>
                <a:hueOff val="4803510"/>
                <a:satOff val="18182"/>
                <a:lumOff val="-1177"/>
                <a:alphaOff val="0"/>
                <a:tint val="94000"/>
                <a:satMod val="103000"/>
                <a:lumMod val="102000"/>
              </a:schemeClr>
            </a:gs>
            <a:gs pos="50000">
              <a:schemeClr val="accent4">
                <a:alpha val="50000"/>
                <a:hueOff val="4803510"/>
                <a:satOff val="18182"/>
                <a:lumOff val="-1177"/>
                <a:alphaOff val="0"/>
                <a:shade val="100000"/>
                <a:satMod val="110000"/>
                <a:lumMod val="100000"/>
              </a:schemeClr>
            </a:gs>
            <a:gs pos="100000">
              <a:schemeClr val="accent4">
                <a:alpha val="50000"/>
                <a:hueOff val="4803510"/>
                <a:satOff val="18182"/>
                <a:lumOff val="-1177"/>
                <a:alphaOff val="0"/>
                <a:shade val="78000"/>
                <a:satMod val="120000"/>
                <a:lumMod val="99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49067" tIns="35560" rIns="149067" bIns="35560" numCol="1" spcCol="1270" anchor="ctr" anchorCtr="0">
          <a:noAutofit/>
        </a:bodyPr>
        <a:lstStyle/>
        <a:p>
          <a:pPr lvl="0" algn="ctr" defTabSz="1244600">
            <a:lnSpc>
              <a:spcPct val="90000"/>
            </a:lnSpc>
            <a:spcBef>
              <a:spcPct val="0"/>
            </a:spcBef>
            <a:spcAft>
              <a:spcPct val="35000"/>
            </a:spcAft>
          </a:pPr>
          <a:r>
            <a:rPr lang="pt-BR" sz="2800" kern="1200" dirty="0" smtClean="0"/>
            <a:t>Ser inteligente</a:t>
          </a:r>
          <a:endParaRPr lang="pt-BR" sz="2800" kern="1200" dirty="0"/>
        </a:p>
      </dsp:txBody>
      <dsp:txXfrm>
        <a:off x="3173808" y="397137"/>
        <a:ext cx="1915319" cy="1915319"/>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C6292B-DF02-4CD1-9351-30696C70A12D}" type="datetimeFigureOut">
              <a:rPr lang="pt-BR" smtClean="0"/>
              <a:t>23/04/16</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3479E3-CBEE-4588-BD0E-D6143823B210}" type="slidenum">
              <a:rPr lang="pt-BR" smtClean="0"/>
              <a:t>‹n.º›</a:t>
            </a:fld>
            <a:endParaRPr lang="pt-BR"/>
          </a:p>
        </p:txBody>
      </p:sp>
    </p:spTree>
    <p:extLst>
      <p:ext uri="{BB962C8B-B14F-4D97-AF65-F5344CB8AC3E}">
        <p14:creationId xmlns:p14="http://schemas.microsoft.com/office/powerpoint/2010/main" val="669369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Iniciar a palestra</a:t>
            </a:r>
            <a:r>
              <a:rPr lang="pt-BR" baseline="0" dirty="0" smtClean="0"/>
              <a:t> questionando os ouvintes sobre os tópicos expostos no slide. Pedir para que algumas pessoas deem exemplos de coisas que hoje fazem com naturalidade, mas que há muito tempo se dedicaram para adquirir tal conhecimento. Exemplos: andar de bicicleta, operar um computador, dirigir um carro, abrir uma lata etc. Levar os ouvintes a refletirem em quantas coisas já aprenderam e quantas continuam aprendendo todos os dias.</a:t>
            </a:r>
            <a:endParaRPr lang="pt-BR" dirty="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2</a:t>
            </a:fld>
            <a:endParaRPr lang="pt-BR"/>
          </a:p>
        </p:txBody>
      </p:sp>
    </p:spTree>
    <p:extLst>
      <p:ext uri="{BB962C8B-B14F-4D97-AF65-F5344CB8AC3E}">
        <p14:creationId xmlns:p14="http://schemas.microsoft.com/office/powerpoint/2010/main" val="1027507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Chamar</a:t>
            </a:r>
            <a:r>
              <a:rPr lang="pt-BR" baseline="0" dirty="0" smtClean="0"/>
              <a:t> a atenção para a exortação do Evangelho, em que o Espírito de Verdade assevera que todos nós devemos nos voltar para o amor e para a instrução. </a:t>
            </a:r>
          </a:p>
          <a:p>
            <a:endParaRPr lang="pt-BR" dirty="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3</a:t>
            </a:fld>
            <a:endParaRPr lang="pt-BR"/>
          </a:p>
        </p:txBody>
      </p:sp>
    </p:spTree>
    <p:extLst>
      <p:ext uri="{BB962C8B-B14F-4D97-AF65-F5344CB8AC3E}">
        <p14:creationId xmlns:p14="http://schemas.microsoft.com/office/powerpoint/2010/main" val="1674313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Embora haja a necessidade de cada um buscar</a:t>
            </a:r>
            <a:r>
              <a:rPr lang="pt-BR" baseline="0" dirty="0" smtClean="0"/>
              <a:t> se instruir, lembrar que essa instrução não diz respeito apenas à aquisição de conhecimento, mas também ao uso que se faz dele. Ter sabedoria é usar o que se aprende para seu próprio bem e para o bem das demais pessoas.</a:t>
            </a:r>
            <a:endParaRPr lang="pt-BR" dirty="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4</a:t>
            </a:fld>
            <a:endParaRPr lang="pt-BR"/>
          </a:p>
        </p:txBody>
      </p:sp>
    </p:spTree>
    <p:extLst>
      <p:ext uri="{BB962C8B-B14F-4D97-AF65-F5344CB8AC3E}">
        <p14:creationId xmlns:p14="http://schemas.microsoft.com/office/powerpoint/2010/main" val="3645796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Nesse slide,</a:t>
            </a:r>
            <a:r>
              <a:rPr lang="pt-BR" baseline="0" dirty="0" smtClean="0"/>
              <a:t> deve-se chamar a atenção para a diferença entre o que é ser sábio e o que é ser inteligente. Neste sentido, deve-se destacar que comumente o homem assume uma postura presunçosa colocando-se como conhecedor de todas as coisas. Contudo, há muitas coisas que o homem ignora e somente na medida em que também cresce em moral é que lhe é dado por Deus, a compreensão de certas coisas.</a:t>
            </a:r>
            <a:endParaRPr lang="pt-BR" dirty="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5</a:t>
            </a:fld>
            <a:endParaRPr lang="pt-BR"/>
          </a:p>
        </p:txBody>
      </p:sp>
    </p:spTree>
    <p:extLst>
      <p:ext uri="{BB962C8B-B14F-4D97-AF65-F5344CB8AC3E}">
        <p14:creationId xmlns:p14="http://schemas.microsoft.com/office/powerpoint/2010/main" val="590153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por</a:t>
            </a:r>
            <a:r>
              <a:rPr lang="pt-BR" baseline="0" dirty="0" smtClean="0"/>
              <a:t> isso, que muitas vezes, observamos pessoas que têm pouco estudo acadêmico mas que revelam uma grande sabedoria para resolver situações difíceis da vida e o fazem com muita humildade.</a:t>
            </a:r>
            <a:endParaRPr lang="pt-BR" dirty="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6</a:t>
            </a:fld>
            <a:endParaRPr lang="pt-BR"/>
          </a:p>
        </p:txBody>
      </p:sp>
    </p:spTree>
    <p:extLst>
      <p:ext uri="{BB962C8B-B14F-4D97-AF65-F5344CB8AC3E}">
        <p14:creationId xmlns:p14="http://schemas.microsoft.com/office/powerpoint/2010/main" val="747556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aseline="0" dirty="0" smtClean="0"/>
              <a:t>Emmanuel, no livro </a:t>
            </a:r>
            <a:r>
              <a:rPr lang="pt-BR" i="1" baseline="0" dirty="0" smtClean="0"/>
              <a:t>O Consolador</a:t>
            </a:r>
            <a:r>
              <a:rPr lang="pt-BR" baseline="0" dirty="0" smtClean="0"/>
              <a:t>, na questão 197 faz uma importante distinção entre o que é cultura terrestre e sabedoria do espírito:</a:t>
            </a:r>
          </a:p>
          <a:p>
            <a:endParaRPr lang="pt-BR" baseline="0" dirty="0" smtClean="0"/>
          </a:p>
          <a:p>
            <a:r>
              <a:rPr lang="pt-BR" dirty="0" smtClean="0"/>
              <a:t>“Entre a </a:t>
            </a:r>
            <a:r>
              <a:rPr lang="pt-BR" b="1" dirty="0" smtClean="0"/>
              <a:t>cultura terrestre</a:t>
            </a:r>
            <a:r>
              <a:rPr lang="pt-BR" dirty="0" smtClean="0"/>
              <a:t> e a </a:t>
            </a:r>
            <a:r>
              <a:rPr lang="pt-BR" b="1" dirty="0" smtClean="0"/>
              <a:t>sabedoria do espírito</a:t>
            </a:r>
            <a:r>
              <a:rPr lang="pt-BR" dirty="0" smtClean="0"/>
              <a:t> há singular diferença, que é preciso considerar. A primeira se modifica todos os dias e varia de concepção nos indivíduos que se constituem seus expositores, dentro das mais evidentes características de instabilidade; a segunda, porém, é o conhecimento divino, puro e inalienável, que a alma vai armazenando no seu caminho, em marcha para a vida imortal.”</a:t>
            </a:r>
          </a:p>
          <a:p>
            <a:endParaRPr lang="pt-BR" baseline="0" dirty="0" smtClean="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7</a:t>
            </a:fld>
            <a:endParaRPr lang="pt-BR"/>
          </a:p>
        </p:txBody>
      </p:sp>
    </p:spTree>
    <p:extLst>
      <p:ext uri="{BB962C8B-B14F-4D97-AF65-F5344CB8AC3E}">
        <p14:creationId xmlns:p14="http://schemas.microsoft.com/office/powerpoint/2010/main" val="1274858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Chamar a atenção</a:t>
            </a:r>
            <a:r>
              <a:rPr lang="pt-BR" baseline="0" dirty="0" smtClean="0"/>
              <a:t> para a imagem. Refletir sobre a ação inusitada do personagem na tirinha. Levar os ouvintes a refletirem que algumas pessoas conseguem no momento da dificuldade buscar soluções inesperadas e que resolvem o problemas de uma nova maneira. </a:t>
            </a:r>
          </a:p>
          <a:p>
            <a:r>
              <a:rPr lang="pt-BR" baseline="0" dirty="0" smtClean="0"/>
              <a:t>Assim, ter sabedoria é também conseguir encontrar solução para suas dificuldades, mobilizando ações criativas e originais.</a:t>
            </a:r>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8</a:t>
            </a:fld>
            <a:endParaRPr lang="pt-BR"/>
          </a:p>
        </p:txBody>
      </p:sp>
    </p:spTree>
    <p:extLst>
      <p:ext uri="{BB962C8B-B14F-4D97-AF65-F5344CB8AC3E}">
        <p14:creationId xmlns:p14="http://schemas.microsoft.com/office/powerpoint/2010/main" val="2888951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Considerar que o  o trabalho intelectual do espírito é muito importante para a Humanidade, mas para o espírito em si o trabalho mais importante é de sua auto iluminação. Por isso, Pietro </a:t>
            </a:r>
            <a:r>
              <a:rPr lang="pt-BR" dirty="0" err="1" smtClean="0"/>
              <a:t>Ubaldi</a:t>
            </a:r>
            <a:r>
              <a:rPr lang="pt-BR" dirty="0" smtClean="0"/>
              <a:t> na citação convida</a:t>
            </a:r>
            <a:r>
              <a:rPr lang="pt-BR" baseline="0" dirty="0" smtClean="0"/>
              <a:t> o indivíduo a ampliar a sua visão de mundo, buscando espiritualizar-se, já que a vida material é transitória e a verdadeira vida é a espiritual. Aquilo que o homem pode apreender a partir de seus sentidos é muito pouco. Necessita expandir seus conhecimentos para além do que pode perceber da matéria grosseira.</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9</a:t>
            </a:fld>
            <a:endParaRPr lang="pt-BR"/>
          </a:p>
        </p:txBody>
      </p:sp>
    </p:spTree>
    <p:extLst>
      <p:ext uri="{BB962C8B-B14F-4D97-AF65-F5344CB8AC3E}">
        <p14:creationId xmlns:p14="http://schemas.microsoft.com/office/powerpoint/2010/main" val="3252197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Quanto mais o espírito sabe, mais responsável se torna por seus atos. Kardec</a:t>
            </a:r>
            <a:r>
              <a:rPr lang="pt-BR" baseline="0" dirty="0" smtClean="0"/>
              <a:t> na questão 780 faz questionamentos muito interessantes a esse respeito. </a:t>
            </a:r>
          </a:p>
          <a:p>
            <a:endParaRPr lang="pt-BR" baseline="0" dirty="0" smtClean="0"/>
          </a:p>
          <a:p>
            <a:pPr marL="0" indent="0">
              <a:buFontTx/>
              <a:buNone/>
            </a:pPr>
            <a:r>
              <a:rPr lang="pt-BR" sz="1200" b="0" i="1" u="none" strike="noStrike" kern="1200" baseline="0" dirty="0" smtClean="0">
                <a:solidFill>
                  <a:schemeClr val="tx1"/>
                </a:solidFill>
                <a:latin typeface="+mn-lt"/>
                <a:ea typeface="+mn-ea"/>
                <a:cs typeface="+mn-cs"/>
              </a:rPr>
              <a:t>O progresso moral acompanha sempre o progresso intelectual?</a:t>
            </a:r>
          </a:p>
          <a:p>
            <a:r>
              <a:rPr lang="pt-BR" sz="1200" b="0" i="0" u="none" strike="noStrike" kern="1200" baseline="0" dirty="0" smtClean="0">
                <a:solidFill>
                  <a:schemeClr val="tx1"/>
                </a:solidFill>
                <a:latin typeface="+mn-lt"/>
                <a:ea typeface="+mn-ea"/>
                <a:cs typeface="+mn-cs"/>
              </a:rPr>
              <a:t>“Decorre deste, mas nem sempre o segue imediatamente.”</a:t>
            </a:r>
          </a:p>
          <a:p>
            <a:endParaRPr lang="pt-BR" sz="1200" b="1" i="0" u="none" strike="noStrike" kern="1200" baseline="0" dirty="0" smtClean="0">
              <a:solidFill>
                <a:schemeClr val="tx1"/>
              </a:solidFill>
              <a:latin typeface="+mn-lt"/>
              <a:ea typeface="+mn-ea"/>
              <a:cs typeface="+mn-cs"/>
            </a:endParaRPr>
          </a:p>
          <a:p>
            <a:r>
              <a:rPr lang="pt-BR" sz="1200" b="0" i="1" u="none" strike="noStrike" kern="1200" baseline="0" dirty="0" smtClean="0">
                <a:solidFill>
                  <a:schemeClr val="tx1"/>
                </a:solidFill>
                <a:latin typeface="+mn-lt"/>
                <a:ea typeface="+mn-ea"/>
                <a:cs typeface="+mn-cs"/>
              </a:rPr>
              <a:t>a) Como pode o progresso intelectual engendrar o progresso moral?</a:t>
            </a:r>
          </a:p>
          <a:p>
            <a:r>
              <a:rPr lang="pt-BR" sz="1200" b="0" i="0" u="none" strike="noStrike" kern="1200" baseline="0" dirty="0" smtClean="0">
                <a:solidFill>
                  <a:schemeClr val="tx1"/>
                </a:solidFill>
                <a:latin typeface="+mn-lt"/>
                <a:ea typeface="+mn-ea"/>
                <a:cs typeface="+mn-cs"/>
              </a:rPr>
              <a:t>“Fazendo compreensíveis o bem e o mal. O homem, desde então, pode escolher. O desenvolvimento do livre-arbítrio acompanha o da inteligência e aumenta a responsabilidade dos atos.”</a:t>
            </a:r>
            <a:endParaRPr lang="pt-BR" dirty="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10</a:t>
            </a:fld>
            <a:endParaRPr lang="pt-BR"/>
          </a:p>
        </p:txBody>
      </p:sp>
    </p:spTree>
    <p:extLst>
      <p:ext uri="{BB962C8B-B14F-4D97-AF65-F5344CB8AC3E}">
        <p14:creationId xmlns:p14="http://schemas.microsoft.com/office/powerpoint/2010/main" val="709695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No</a:t>
            </a:r>
            <a:r>
              <a:rPr lang="pt-BR" baseline="0" dirty="0" smtClean="0"/>
              <a:t> Evangelho Segundo o Espiritismo, cap. 7, item 13, há uma importante referência sobre a missão do homem inteligente na Terra.</a:t>
            </a:r>
          </a:p>
          <a:p>
            <a:endParaRPr lang="pt-BR" dirty="0" smtClean="0"/>
          </a:p>
          <a:p>
            <a:r>
              <a:rPr lang="pt-BR" dirty="0" smtClean="0"/>
              <a:t>“</a:t>
            </a:r>
            <a:r>
              <a:rPr lang="pt-BR" sz="1200" b="0" i="0" u="none" strike="noStrike" kern="1200" baseline="0" dirty="0" smtClean="0">
                <a:solidFill>
                  <a:schemeClr val="tx1"/>
                </a:solidFill>
                <a:latin typeface="+mn-lt"/>
                <a:ea typeface="+mn-ea"/>
                <a:cs typeface="+mn-cs"/>
              </a:rPr>
              <a:t>Não vos ensoberbais do que sabeis, porquanto esse saber tem limites muito estreitos no mundo em que habitais. Suponhamos sejais sumidades em inteligência neste planeta: nenhum direito tendes de envaidecer-vos. Se Deus, em seus desígnios, vos fez nascer num meio onde pudestes desenvolver a vossa inteligência, é que quer a utilizeis para o bem de todos; é uma missão que vos dá, pondo-vos nas mãos o instrumento com que podeis desenvolver, por vossa vez, as inteligências retardatárias e conduzi-las a ele. A natureza do instrumento não está a indicar a que utilização deve prestar-se? A enxada que o jardineiro entrega a seu ajudante não mostra a este último que lhe cumpre cavar a terra? Que diríeis, se esse ajudante, em vez de trabalhar, erguesse a enxada para ferir o seu patrão? Diríeis que é horrível e que ele merece expulso. Pois bem: não se dá o mesmo com aquele que se serve da sua inteligência para destruir a ideia de Deus e da Providência entre seus irmãos? Não levanta ele contra o seu senhor a enxada que lhe foi confiada para arrotear o terreno? Tem ele direito ao salário prometido? Não merece, ao contrário, ser expulso do jardim? Sê-lo-á, não duvideis, e atravessará existências miseráveis e cheias de humilhações, até que se curve diante </a:t>
            </a:r>
            <a:r>
              <a:rPr lang="pt-BR" sz="1200" b="0" i="0" u="none" strike="noStrike" kern="1200" baseline="0" dirty="0" err="1" smtClean="0">
                <a:solidFill>
                  <a:schemeClr val="tx1"/>
                </a:solidFill>
                <a:latin typeface="+mn-lt"/>
                <a:ea typeface="+mn-ea"/>
                <a:cs typeface="+mn-cs"/>
              </a:rPr>
              <a:t>dAquele</a:t>
            </a:r>
            <a:r>
              <a:rPr lang="pt-BR" sz="1200" b="0" i="0" u="none" strike="noStrike" kern="1200" baseline="0" dirty="0" smtClean="0">
                <a:solidFill>
                  <a:schemeClr val="tx1"/>
                </a:solidFill>
                <a:latin typeface="+mn-lt"/>
                <a:ea typeface="+mn-ea"/>
                <a:cs typeface="+mn-cs"/>
              </a:rPr>
              <a:t> a quem tudo deve.  </a:t>
            </a:r>
          </a:p>
          <a:p>
            <a:r>
              <a:rPr lang="pt-BR" sz="1200" b="0" i="0" u="none" strike="noStrike" kern="1200" baseline="0" dirty="0" smtClean="0">
                <a:solidFill>
                  <a:schemeClr val="tx1"/>
                </a:solidFill>
                <a:latin typeface="+mn-lt"/>
                <a:ea typeface="+mn-ea"/>
                <a:cs typeface="+mn-cs"/>
              </a:rPr>
              <a:t>A inteligência é rica de méritos para o futuro, mas, sob a condição de ser bem empregada. Se todos os homens que a possuem dela se servissem de conformidade com a vontade de Deus, fácil seria, para os Espíritos, a tarefa de fazer que a Humanidade avance. Infelizmente, muitos a tornam instrumento de orgulho e de perdição contra si mesmos. O homem abusa da inteligência como de todas as suas outras faculdades e, no entanto, não lhe faltam ensinamentos que o advirtam de que uma poderosa mão pode retirar o que lhe concedeu. – </a:t>
            </a:r>
            <a:r>
              <a:rPr lang="pt-BR" sz="1200" b="0" i="1" u="none" strike="noStrike" kern="1200" baseline="0" dirty="0" smtClean="0">
                <a:solidFill>
                  <a:schemeClr val="tx1"/>
                </a:solidFill>
                <a:latin typeface="+mn-lt"/>
                <a:ea typeface="+mn-ea"/>
                <a:cs typeface="+mn-cs"/>
              </a:rPr>
              <a:t>Ferdinando, </a:t>
            </a:r>
            <a:r>
              <a:rPr lang="pt-BR" sz="1200" b="0" i="0" u="none" strike="noStrike" kern="1200" baseline="0" dirty="0" smtClean="0">
                <a:solidFill>
                  <a:schemeClr val="tx1"/>
                </a:solidFill>
                <a:latin typeface="+mn-lt"/>
                <a:ea typeface="+mn-ea"/>
                <a:cs typeface="+mn-cs"/>
              </a:rPr>
              <a:t>Espírito protetor. (Bordéus, 1862.)</a:t>
            </a:r>
            <a:endParaRPr lang="pt-BR" dirty="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11</a:t>
            </a:fld>
            <a:endParaRPr lang="pt-BR"/>
          </a:p>
        </p:txBody>
      </p:sp>
    </p:spTree>
    <p:extLst>
      <p:ext uri="{BB962C8B-B14F-4D97-AF65-F5344CB8AC3E}">
        <p14:creationId xmlns:p14="http://schemas.microsoft.com/office/powerpoint/2010/main" val="963045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Se àquele</a:t>
            </a:r>
            <a:r>
              <a:rPr lang="pt-BR" baseline="0" dirty="0" smtClean="0"/>
              <a:t> que mais sabe, maiores responsabilidades lhe serão entregues, o homem deve estar ciente de que as leis de Deus estão escritas em sua consciência e, por isso, cabe ao homem buscar o conhecimento dessas leis e também de si mesmo.</a:t>
            </a:r>
            <a:endParaRPr lang="pt-BR" dirty="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12</a:t>
            </a:fld>
            <a:endParaRPr lang="pt-BR"/>
          </a:p>
        </p:txBody>
      </p:sp>
    </p:spTree>
    <p:extLst>
      <p:ext uri="{BB962C8B-B14F-4D97-AF65-F5344CB8AC3E}">
        <p14:creationId xmlns:p14="http://schemas.microsoft.com/office/powerpoint/2010/main" val="1411964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Finalizar a palestra afirmando</a:t>
            </a:r>
            <a:r>
              <a:rPr lang="pt-BR" baseline="0" dirty="0" smtClean="0"/>
              <a:t> que o verdadeiro sábio é aquele que conhece a si mesmo e consegue fazer escolhas conscientes e acertadas em sua vida.</a:t>
            </a:r>
            <a:endParaRPr lang="pt-BR" dirty="0"/>
          </a:p>
        </p:txBody>
      </p:sp>
      <p:sp>
        <p:nvSpPr>
          <p:cNvPr id="4" name="Espaço Reservado para Número de Slide 3"/>
          <p:cNvSpPr>
            <a:spLocks noGrp="1"/>
          </p:cNvSpPr>
          <p:nvPr>
            <p:ph type="sldNum" sz="quarter" idx="10"/>
          </p:nvPr>
        </p:nvSpPr>
        <p:spPr/>
        <p:txBody>
          <a:bodyPr/>
          <a:lstStyle/>
          <a:p>
            <a:fld id="{1A3479E3-CBEE-4588-BD0E-D6143823B210}" type="slidenum">
              <a:rPr lang="pt-BR" smtClean="0"/>
              <a:t>13</a:t>
            </a:fld>
            <a:endParaRPr lang="pt-BR"/>
          </a:p>
        </p:txBody>
      </p:sp>
    </p:spTree>
    <p:extLst>
      <p:ext uri="{BB962C8B-B14F-4D97-AF65-F5344CB8AC3E}">
        <p14:creationId xmlns:p14="http://schemas.microsoft.com/office/powerpoint/2010/main" val="4011326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microsoft.com/office/2007/relationships/hdphoto" Target="../media/hdphoto2.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Pr>
        <a:solidFill>
          <a:srgbClr val="EADFD1"/>
        </a:solidFill>
        <a:effectLst/>
      </p:bgPr>
    </p:bg>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15603" y="744469"/>
            <a:ext cx="6684127" cy="6113531"/>
          </a:xfrm>
          <a:prstGeom prst="rect">
            <a:avLst/>
          </a:prstGeom>
        </p:spPr>
      </p:pic>
      <p:sp>
        <p:nvSpPr>
          <p:cNvPr id="12" name="Retângulo 11"/>
          <p:cNvSpPr/>
          <p:nvPr userDrawn="1"/>
        </p:nvSpPr>
        <p:spPr>
          <a:xfrm>
            <a:off x="4427984" y="1015228"/>
            <a:ext cx="2240540" cy="5842772"/>
          </a:xfrm>
          <a:prstGeom prst="rect">
            <a:avLst/>
          </a:prstGeom>
          <a:gradFill>
            <a:gsLst>
              <a:gs pos="0">
                <a:schemeClr val="accent1">
                  <a:lumMod val="5000"/>
                  <a:lumOff val="95000"/>
                  <a:alpha val="0"/>
                </a:schemeClr>
              </a:gs>
              <a:gs pos="100000">
                <a:srgbClr val="EADFD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p:cNvSpPr/>
          <p:nvPr userDrawn="1"/>
        </p:nvSpPr>
        <p:spPr>
          <a:xfrm>
            <a:off x="-15603" y="744469"/>
            <a:ext cx="6684127" cy="1405660"/>
          </a:xfrm>
          <a:prstGeom prst="rect">
            <a:avLst/>
          </a:prstGeom>
          <a:gradFill>
            <a:gsLst>
              <a:gs pos="0">
                <a:schemeClr val="accent1">
                  <a:lumMod val="5000"/>
                  <a:lumOff val="95000"/>
                  <a:alpha val="0"/>
                </a:schemeClr>
              </a:gs>
              <a:gs pos="100000">
                <a:srgbClr val="EADFD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itle 1"/>
          <p:cNvSpPr>
            <a:spLocks noGrp="1"/>
          </p:cNvSpPr>
          <p:nvPr>
            <p:ph type="ctrTitle"/>
          </p:nvPr>
        </p:nvSpPr>
        <p:spPr>
          <a:xfrm>
            <a:off x="3203848" y="1015228"/>
            <a:ext cx="5028704" cy="2098226"/>
          </a:xfrm>
        </p:spPr>
        <p:txBody>
          <a:bodyPr anchor="t">
            <a:noAutofit/>
          </a:bodyPr>
          <a:lstStyle>
            <a:lvl1pPr algn="r">
              <a:defRPr sz="6000" cap="all" baseline="0">
                <a:solidFill>
                  <a:schemeClr val="tx2"/>
                </a:solidFill>
              </a:defRPr>
            </a:lvl1pPr>
          </a:lstStyle>
          <a:p>
            <a:r>
              <a:rPr lang="pt-BR" dirty="0" smtClean="0"/>
              <a:t>Clique para editar estilo do título mestre</a:t>
            </a:r>
            <a:endParaRPr lang="en-US" dirty="0"/>
          </a:p>
        </p:txBody>
      </p:sp>
      <p:sp>
        <p:nvSpPr>
          <p:cNvPr id="3" name="Subtitle 2"/>
          <p:cNvSpPr>
            <a:spLocks noGrp="1"/>
          </p:cNvSpPr>
          <p:nvPr>
            <p:ph type="subTitle" idx="1"/>
          </p:nvPr>
        </p:nvSpPr>
        <p:spPr>
          <a:xfrm>
            <a:off x="3203848" y="3356496"/>
            <a:ext cx="5028704" cy="1086237"/>
          </a:xfrm>
        </p:spPr>
        <p:txBody>
          <a:bodyPr>
            <a:normAutofit/>
          </a:bodyPr>
          <a:lstStyle>
            <a:lvl1pPr marL="0" indent="0" algn="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dirty="0" smtClean="0"/>
              <a:t>Clique para editar o estilo do subtítulo mestre</a:t>
            </a:r>
            <a:endParaRPr lang="en-US" dirty="0"/>
          </a:p>
        </p:txBody>
      </p:sp>
      <p:grpSp>
        <p:nvGrpSpPr>
          <p:cNvPr id="8" name="Group 7"/>
          <p:cNvGrpSpPr/>
          <p:nvPr/>
        </p:nvGrpSpPr>
        <p:grpSpPr>
          <a:xfrm>
            <a:off x="614197"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477171087"/>
      </p:ext>
    </p:extLst>
  </p:cSld>
  <p:clrMapOvr>
    <a:masterClrMapping/>
  </p:clrMapOvr>
  <p:transition spd="slow">
    <p:randomBar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899592" y="685800"/>
            <a:ext cx="7488832" cy="1303040"/>
          </a:xfrm>
        </p:spPr>
        <p:txBody>
          <a:bodyPr/>
          <a:lstStyle/>
          <a:p>
            <a:r>
              <a:rPr lang="pt-BR" dirty="0" smtClean="0"/>
              <a:t>Clique para editar estilo do título mestre</a:t>
            </a:r>
            <a:endParaRPr lang="en-US" dirty="0"/>
          </a:p>
        </p:txBody>
      </p:sp>
      <p:sp>
        <p:nvSpPr>
          <p:cNvPr id="3" name="Content Placeholder 2"/>
          <p:cNvSpPr>
            <a:spLocks noGrp="1"/>
          </p:cNvSpPr>
          <p:nvPr>
            <p:ph idx="1"/>
          </p:nvPr>
        </p:nvSpPr>
        <p:spPr>
          <a:xfrm>
            <a:off x="899592" y="2060848"/>
            <a:ext cx="7488832" cy="4176464"/>
          </a:xfrm>
        </p:spPr>
        <p:txBody>
          <a:bodyPr/>
          <a:lstStyle>
            <a:lvl1pPr algn="just">
              <a:lnSpc>
                <a:spcPct val="100000"/>
              </a:lnSpc>
              <a:spcBef>
                <a:spcPts val="800"/>
              </a:spcBef>
              <a:spcAft>
                <a:spcPts val="0"/>
              </a:spcAft>
              <a:defRPr sz="2200"/>
            </a:lvl1pPr>
            <a:lvl2pPr algn="just">
              <a:lnSpc>
                <a:spcPct val="100000"/>
              </a:lnSpc>
              <a:spcBef>
                <a:spcPts val="600"/>
              </a:spcBef>
              <a:spcAft>
                <a:spcPts val="0"/>
              </a:spcAft>
              <a:defRPr/>
            </a:lvl2pPr>
            <a:lvl3pPr marL="384048" indent="-384048" algn="just">
              <a:lnSpc>
                <a:spcPct val="100000"/>
              </a:lnSpc>
              <a:spcAft>
                <a:spcPts val="0"/>
              </a:spcAft>
              <a:buFont typeface="LucidaGrande" charset="0"/>
              <a:buChar char="□"/>
              <a:defRPr/>
            </a:lvl3pPr>
            <a:lvl4pPr algn="just">
              <a:lnSpc>
                <a:spcPct val="100000"/>
              </a:lnSpc>
              <a:spcBef>
                <a:spcPts val="400"/>
              </a:spcBef>
              <a:spcAft>
                <a:spcPts val="0"/>
              </a:spcAft>
              <a:defRPr sz="1600"/>
            </a:lvl4pPr>
            <a:lvl5pPr marL="407988" indent="0" algn="r">
              <a:lnSpc>
                <a:spcPct val="100000"/>
              </a:lnSpc>
              <a:spcBef>
                <a:spcPts val="600"/>
              </a:spcBef>
              <a:spcAft>
                <a:spcPts val="1200"/>
              </a:spcAft>
              <a:buNone/>
              <a:tabLst/>
              <a:defRPr sz="1400"/>
            </a:lvl5pPr>
          </a:lstStyle>
          <a:p>
            <a:pPr lvl="0"/>
            <a:r>
              <a:rPr lang="pt-BR" dirty="0"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10"/>
          </p:nvPr>
        </p:nvSpPr>
        <p:spPr>
          <a:xfrm>
            <a:off x="899592" y="6525344"/>
            <a:ext cx="903429" cy="332656"/>
          </a:xfrm>
        </p:spPr>
        <p:txBody>
          <a:bodyPr/>
          <a:lstStyle/>
          <a:p>
            <a:fld id="{46F79BF8-A2CB-43F0-B139-5BE0B4151FF6}" type="datetimeFigureOut">
              <a:rPr lang="pt-BR" smtClean="0"/>
              <a:t>23/04/16</a:t>
            </a:fld>
            <a:endParaRPr lang="pt-BR" dirty="0"/>
          </a:p>
        </p:txBody>
      </p:sp>
      <p:sp>
        <p:nvSpPr>
          <p:cNvPr id="5" name="Footer Placeholder 4"/>
          <p:cNvSpPr>
            <a:spLocks noGrp="1"/>
          </p:cNvSpPr>
          <p:nvPr>
            <p:ph type="ftr" sz="quarter" idx="11"/>
          </p:nvPr>
        </p:nvSpPr>
        <p:spPr>
          <a:xfrm>
            <a:off x="2170173" y="6525344"/>
            <a:ext cx="4710623" cy="332656"/>
          </a:xfrm>
        </p:spPr>
        <p:txBody>
          <a:bodyPr/>
          <a:lstStyle/>
          <a:p>
            <a:endParaRPr lang="pt-BR"/>
          </a:p>
        </p:txBody>
      </p:sp>
      <p:sp>
        <p:nvSpPr>
          <p:cNvPr id="6" name="Slide Number Placeholder 5"/>
          <p:cNvSpPr>
            <a:spLocks noGrp="1"/>
          </p:cNvSpPr>
          <p:nvPr>
            <p:ph type="sldNum" sz="quarter" idx="12"/>
          </p:nvPr>
        </p:nvSpPr>
        <p:spPr>
          <a:xfrm>
            <a:off x="7191205" y="6525344"/>
            <a:ext cx="1197219" cy="332656"/>
          </a:xfrm>
        </p:spPr>
        <p:txBody>
          <a:bodyPr/>
          <a:lstStyle/>
          <a:p>
            <a:fld id="{F683EC22-72B3-43FC-96A1-7D260B2B8B3C}" type="slidenum">
              <a:rPr lang="pt-BR" smtClean="0"/>
              <a:t>‹n.º›</a:t>
            </a:fld>
            <a:endParaRPr lang="pt-BR"/>
          </a:p>
        </p:txBody>
      </p:sp>
    </p:spTree>
    <p:extLst>
      <p:ext uri="{BB962C8B-B14F-4D97-AF65-F5344CB8AC3E}">
        <p14:creationId xmlns:p14="http://schemas.microsoft.com/office/powerpoint/2010/main" val="356426808"/>
      </p:ext>
    </p:extLst>
  </p:cSld>
  <p:clrMapOvr>
    <a:masterClrMapping/>
  </p:clrMapOvr>
  <p:transition spd="slow">
    <p:randomBar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pt-BR" smtClean="0"/>
              <a:t>Clique para editar estilo do título mestre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Clique para editar os estilos de texto mestres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46F79BF8-A2CB-43F0-B139-5BE0B4151FF6}" type="datetimeFigureOut">
              <a:rPr lang="pt-BR" smtClean="0"/>
              <a:t>23/04/16</a:t>
            </a:fld>
            <a:endParaRPr lang="pt-BR"/>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pt-BR"/>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F683EC22-72B3-43FC-96A1-7D260B2B8B3C}" type="slidenum">
              <a:rPr lang="pt-BR" smtClean="0"/>
              <a:t>‹n.º›</a:t>
            </a:fld>
            <a:endParaRPr lang="pt-BR"/>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945117276"/>
      </p:ext>
    </p:extLst>
  </p:cSld>
  <p:clrMapOvr>
    <a:overrideClrMapping bg1="dk1" tx1="lt1" bg2="dk2" tx2="lt2" accent1="accent1" accent2="accent2" accent3="accent3" accent4="accent4" accent5="accent5" accent6="accent6" hlink="hlink" folHlink="folHlink"/>
  </p:clrMapOvr>
  <p:transition spd="slow">
    <p:randomBar dir="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pt-BR" smtClean="0"/>
              <a:t>Clique para editar estilo do título mestre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46F79BF8-A2CB-43F0-B139-5BE0B4151FF6}" type="datetimeFigureOut">
              <a:rPr lang="pt-BR" smtClean="0"/>
              <a:t>23/04/16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683EC22-72B3-43FC-96A1-7D260B2B8B3C}" type="slidenum">
              <a:rPr lang="pt-BR" smtClean="0"/>
              <a:t>‹n.º›</a:t>
            </a:fld>
            <a:endParaRPr lang="pt-BR"/>
          </a:p>
        </p:txBody>
      </p:sp>
    </p:spTree>
    <p:extLst>
      <p:ext uri="{BB962C8B-B14F-4D97-AF65-F5344CB8AC3E}">
        <p14:creationId xmlns:p14="http://schemas.microsoft.com/office/powerpoint/2010/main" val="1889947178"/>
      </p:ext>
    </p:extLst>
  </p:cSld>
  <p:clrMapOvr>
    <a:masterClrMapping/>
  </p:clrMapOvr>
  <p:transition spd="slow">
    <p:randomBar dir="ver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pt-BR" smtClean="0"/>
              <a:t>Clique para editar estilo do título mestre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os estilos de texto mestres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os estilos de texto mestres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46F79BF8-A2CB-43F0-B139-5BE0B4151FF6}" type="datetimeFigureOut">
              <a:rPr lang="pt-BR" smtClean="0"/>
              <a:t>23/04/16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F683EC22-72B3-43FC-96A1-7D260B2B8B3C}" type="slidenum">
              <a:rPr lang="pt-BR" smtClean="0"/>
              <a:t>‹n.º›</a:t>
            </a:fld>
            <a:endParaRPr lang="pt-BR"/>
          </a:p>
        </p:txBody>
      </p:sp>
    </p:spTree>
    <p:extLst>
      <p:ext uri="{BB962C8B-B14F-4D97-AF65-F5344CB8AC3E}">
        <p14:creationId xmlns:p14="http://schemas.microsoft.com/office/powerpoint/2010/main" val="1780695788"/>
      </p:ext>
    </p:extLst>
  </p:cSld>
  <p:clrMapOvr>
    <a:masterClrMapping/>
  </p:clrMapOvr>
  <p:transition spd="slow">
    <p:randomBar dir="ver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Date Placeholder 2"/>
          <p:cNvSpPr>
            <a:spLocks noGrp="1"/>
          </p:cNvSpPr>
          <p:nvPr>
            <p:ph type="dt" sz="half" idx="10"/>
          </p:nvPr>
        </p:nvSpPr>
        <p:spPr/>
        <p:txBody>
          <a:bodyPr/>
          <a:lstStyle/>
          <a:p>
            <a:fld id="{46F79BF8-A2CB-43F0-B139-5BE0B4151FF6}" type="datetimeFigureOut">
              <a:rPr lang="pt-BR" smtClean="0"/>
              <a:t>23/04/16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F683EC22-72B3-43FC-96A1-7D260B2B8B3C}" type="slidenum">
              <a:rPr lang="pt-BR" smtClean="0"/>
              <a:t>‹n.º›</a:t>
            </a:fld>
            <a:endParaRPr lang="pt-BR"/>
          </a:p>
        </p:txBody>
      </p:sp>
    </p:spTree>
    <p:extLst>
      <p:ext uri="{BB962C8B-B14F-4D97-AF65-F5344CB8AC3E}">
        <p14:creationId xmlns:p14="http://schemas.microsoft.com/office/powerpoint/2010/main" val="709393584"/>
      </p:ext>
    </p:extLst>
  </p:cSld>
  <p:clrMapOvr>
    <a:masterClrMapping/>
  </p:clrMapOvr>
  <p:transition spd="slow">
    <p:randomBar dir="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F79BF8-A2CB-43F0-B139-5BE0B4151FF6}" type="datetimeFigureOut">
              <a:rPr lang="pt-BR" smtClean="0"/>
              <a:t>23/04/16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F683EC22-72B3-43FC-96A1-7D260B2B8B3C}" type="slidenum">
              <a:rPr lang="pt-BR" smtClean="0"/>
              <a:t>‹n.º›</a:t>
            </a:fld>
            <a:endParaRPr lang="pt-BR"/>
          </a:p>
        </p:txBody>
      </p:sp>
    </p:spTree>
    <p:extLst>
      <p:ext uri="{BB962C8B-B14F-4D97-AF65-F5344CB8AC3E}">
        <p14:creationId xmlns:p14="http://schemas.microsoft.com/office/powerpoint/2010/main" val="491705403"/>
      </p:ext>
    </p:extLst>
  </p:cSld>
  <p:clrMapOvr>
    <a:masterClrMapping/>
  </p:clrMapOvr>
  <p:transition spd="slow">
    <p:randomBar dir="ver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pt-BR" smtClean="0"/>
              <a:t>Clique para editar estilo do título mestre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46F79BF8-A2CB-43F0-B139-5BE0B4151FF6}" type="datetimeFigureOut">
              <a:rPr lang="pt-BR" smtClean="0"/>
              <a:t>23/04/16</a:t>
            </a:fld>
            <a:endParaRPr lang="pt-BR"/>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pt-BR"/>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F683EC22-72B3-43FC-96A1-7D260B2B8B3C}" type="slidenum">
              <a:rPr lang="pt-BR" smtClean="0"/>
              <a:t>‹n.º›</a:t>
            </a:fld>
            <a:endParaRPr lang="pt-BR"/>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18502651"/>
      </p:ext>
    </p:extLst>
  </p:cSld>
  <p:clrMapOvr>
    <a:masterClrMapping/>
  </p:clrMapOvr>
  <p:transition spd="slow">
    <p:randomBar dir="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pt-BR" smtClean="0"/>
              <a:t>Clique para editar estilo do título mestre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Arraste a imagem para o espaço reservado ou clique no ícone para adicionar</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os estilos de texto mestres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46F79BF8-A2CB-43F0-B139-5BE0B4151FF6}" type="datetimeFigureOut">
              <a:rPr lang="pt-BR" smtClean="0"/>
              <a:t>23/04/16</a:t>
            </a:fld>
            <a:endParaRPr lang="pt-BR"/>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pt-BR"/>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F683EC22-72B3-43FC-96A1-7D260B2B8B3C}" type="slidenum">
              <a:rPr lang="pt-BR" smtClean="0"/>
              <a:t>‹n.º›</a:t>
            </a:fld>
            <a:endParaRPr lang="pt-BR"/>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52392754"/>
      </p:ext>
    </p:extLst>
  </p:cSld>
  <p:clrMapOvr>
    <a:masterClrMapping/>
  </p:clrMapOvr>
  <p:transition spd="slow">
    <p:randomBar dir="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6F79BF8-A2CB-43F0-B139-5BE0B4151FF6}" type="datetimeFigureOut">
              <a:rPr lang="pt-BR" smtClean="0"/>
              <a:t>23/04/16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683EC22-72B3-43FC-96A1-7D260B2B8B3C}" type="slidenum">
              <a:rPr lang="pt-BR" smtClean="0"/>
              <a:t>‹n.º›</a:t>
            </a:fld>
            <a:endParaRPr lang="pt-BR"/>
          </a:p>
        </p:txBody>
      </p:sp>
    </p:spTree>
    <p:extLst>
      <p:ext uri="{BB962C8B-B14F-4D97-AF65-F5344CB8AC3E}">
        <p14:creationId xmlns:p14="http://schemas.microsoft.com/office/powerpoint/2010/main" val="1474612399"/>
      </p:ext>
    </p:extLst>
  </p:cSld>
  <p:clrMapOvr>
    <a:masterClrMapping/>
  </p:clrMapOvr>
  <p:transition spd="slow">
    <p:randomBar dir="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pt-BR" smtClean="0"/>
              <a:t>Clique para editar estilo do título mestre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6F79BF8-A2CB-43F0-B139-5BE0B4151FF6}" type="datetimeFigureOut">
              <a:rPr lang="pt-BR" smtClean="0"/>
              <a:t>23/04/16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683EC22-72B3-43FC-96A1-7D260B2B8B3C}" type="slidenum">
              <a:rPr lang="pt-BR" smtClean="0"/>
              <a:t>‹n.º›</a:t>
            </a:fld>
            <a:endParaRPr lang="pt-BR"/>
          </a:p>
        </p:txBody>
      </p:sp>
    </p:spTree>
    <p:extLst>
      <p:ext uri="{BB962C8B-B14F-4D97-AF65-F5344CB8AC3E}">
        <p14:creationId xmlns:p14="http://schemas.microsoft.com/office/powerpoint/2010/main" val="2053999932"/>
      </p:ext>
    </p:extLst>
  </p:cSld>
  <p:clrMapOvr>
    <a:masterClrMapping/>
  </p:clrMapOvr>
  <p:transition spd="slow">
    <p:randomBar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DFD1"/>
        </a:solidFill>
        <a:effectLst/>
      </p:bgPr>
    </p:bg>
    <p:spTree>
      <p:nvGrpSpPr>
        <p:cNvPr id="1" name=""/>
        <p:cNvGrpSpPr/>
        <p:nvPr/>
      </p:nvGrpSpPr>
      <p:grpSpPr>
        <a:xfrm>
          <a:off x="0" y="0"/>
          <a:ext cx="0" cy="0"/>
          <a:chOff x="0" y="0"/>
          <a:chExt cx="0" cy="0"/>
        </a:xfrm>
      </p:grpSpPr>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65"/>
          <p:cNvSpPr/>
          <p:nvPr userDrawn="1"/>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m 11"/>
          <p:cNvPicPr>
            <a:picLocks noChangeAspect="1"/>
          </p:cNvPicPr>
          <p:nvPr userDrawn="1"/>
        </p:nvPicPr>
        <p:blipFill>
          <a:blip r:embed="rId13">
            <a:alphaModFix amt="15000"/>
            <a:extLst>
              <a:ext uri="{BEBA8EAE-BF5A-486C-A8C5-ECC9F3942E4B}">
                <a14:imgProps xmlns:a14="http://schemas.microsoft.com/office/drawing/2010/main">
                  <a14:imgLayer r:embed="rId14">
                    <a14:imgEffect>
                      <a14:colorTemperature colorTemp="8800"/>
                    </a14:imgEffect>
                  </a14:imgLayer>
                </a14:imgProps>
              </a:ext>
            </a:extLst>
          </a:blip>
          <a:stretch>
            <a:fillRect/>
          </a:stretch>
        </p:blipFill>
        <p:spPr>
          <a:xfrm>
            <a:off x="457200" y="333487"/>
            <a:ext cx="8229600" cy="6185646"/>
          </a:xfrm>
          <a:prstGeom prst="rect">
            <a:avLst/>
          </a:prstGeom>
          <a:ln>
            <a:noFill/>
          </a:ln>
        </p:spPr>
      </p:pic>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pt-BR" smtClean="0"/>
              <a:t>Clique para editar estilo do título mestre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46F79BF8-A2CB-43F0-B139-5BE0B4151FF6}" type="datetimeFigureOut">
              <a:rPr lang="pt-BR" smtClean="0"/>
              <a:t>23/04/16</a:t>
            </a:fld>
            <a:endParaRPr lang="pt-BR"/>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pt-BR"/>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F683EC22-72B3-43FC-96A1-7D260B2B8B3C}" type="slidenum">
              <a:rPr lang="pt-BR" smtClean="0"/>
              <a:t>‹n.º›</a:t>
            </a:fld>
            <a:endParaRPr lang="pt-BR"/>
          </a:p>
        </p:txBody>
      </p:sp>
    </p:spTree>
    <p:extLst>
      <p:ext uri="{BB962C8B-B14F-4D97-AF65-F5344CB8AC3E}">
        <p14:creationId xmlns:p14="http://schemas.microsoft.com/office/powerpoint/2010/main" val="760313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randomBar dir="vert"/>
  </p:transition>
  <p:timing>
    <p:tnLst>
      <p:par>
        <p:cTn id="1" dur="indefinite" restart="never" nodeType="tmRoot"/>
      </p:par>
    </p:tnLst>
  </p:timing>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6" orient="horz" pos="2160" userDrawn="1">
          <p15:clr>
            <a:srgbClr val="F26B43"/>
          </p15:clr>
        </p15:guide>
        <p15:guide id="8"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203848" y="1556793"/>
            <a:ext cx="5028704" cy="864096"/>
          </a:xfrm>
        </p:spPr>
        <p:txBody>
          <a:bodyPr/>
          <a:lstStyle/>
          <a:p>
            <a:r>
              <a:rPr lang="pt-BR" sz="5400" dirty="0" smtClean="0"/>
              <a:t>sabedoria</a:t>
            </a:r>
            <a:endParaRPr lang="pt-BR" sz="5400" dirty="0"/>
          </a:p>
        </p:txBody>
      </p:sp>
      <p:sp>
        <p:nvSpPr>
          <p:cNvPr id="3" name="Subtítulo 2"/>
          <p:cNvSpPr>
            <a:spLocks noGrp="1"/>
          </p:cNvSpPr>
          <p:nvPr>
            <p:ph type="subTitle" idx="1"/>
          </p:nvPr>
        </p:nvSpPr>
        <p:spPr>
          <a:xfrm>
            <a:off x="3203848" y="2420889"/>
            <a:ext cx="5028704" cy="792088"/>
          </a:xfrm>
        </p:spPr>
        <p:txBody>
          <a:bodyPr/>
          <a:lstStyle/>
          <a:p>
            <a:r>
              <a:rPr lang="pt-BR" dirty="0" smtClean="0"/>
              <a:t>Os prazeres da alma</a:t>
            </a:r>
            <a:endParaRPr lang="pt-BR" dirty="0"/>
          </a:p>
        </p:txBody>
      </p:sp>
      <p:sp>
        <p:nvSpPr>
          <p:cNvPr id="9" name="Subtítulo 2"/>
          <p:cNvSpPr txBox="1">
            <a:spLocks/>
          </p:cNvSpPr>
          <p:nvPr/>
        </p:nvSpPr>
        <p:spPr>
          <a:xfrm>
            <a:off x="3203848" y="4941168"/>
            <a:ext cx="5028704" cy="792088"/>
          </a:xfrm>
          <a:prstGeom prst="rect">
            <a:avLst/>
          </a:prstGeom>
        </p:spPr>
        <p:txBody>
          <a:bodyPr vert="horz" lIns="91440" tIns="45720" rIns="91440" bIns="45720" rtlCol="0">
            <a:normAutofit/>
          </a:bodyPr>
          <a:lstStyle>
            <a:lvl1pPr marL="0" indent="0" algn="r" defTabSz="685800" rtl="0" eaLnBrk="1" latinLnBrk="0" hangingPunct="1">
              <a:lnSpc>
                <a:spcPct val="112000"/>
              </a:lnSpc>
              <a:spcBef>
                <a:spcPts val="0"/>
              </a:spcBef>
              <a:spcAft>
                <a:spcPts val="0"/>
              </a:spcAft>
              <a:buFont typeface="Franklin Gothic Book" panose="020B0503020102020204" pitchFamily="34" charset="0"/>
              <a:buNone/>
              <a:defRPr sz="1800" kern="1200" baseline="0">
                <a:solidFill>
                  <a:schemeClr val="tx2"/>
                </a:solidFill>
                <a:latin typeface="+mn-lt"/>
                <a:ea typeface="+mn-ea"/>
                <a:cs typeface="+mn-cs"/>
              </a:defRPr>
            </a:lvl1pPr>
            <a:lvl2pPr marL="342900" indent="0" algn="ctr" defTabSz="685800" rtl="0" eaLnBrk="1" latinLnBrk="0" hangingPunct="1">
              <a:lnSpc>
                <a:spcPct val="94000"/>
              </a:lnSpc>
              <a:spcBef>
                <a:spcPts val="500"/>
              </a:spcBef>
              <a:spcAft>
                <a:spcPts val="200"/>
              </a:spcAft>
              <a:buFont typeface="Franklin Gothic Book" panose="020B0503020102020204" pitchFamily="34" charset="0"/>
              <a:buNone/>
              <a:defRPr sz="1500" i="1" kern="1200" baseline="0">
                <a:solidFill>
                  <a:schemeClr val="tx2"/>
                </a:solidFill>
                <a:latin typeface="+mn-lt"/>
                <a:ea typeface="+mn-ea"/>
                <a:cs typeface="+mn-cs"/>
              </a:defRPr>
            </a:lvl2pPr>
            <a:lvl3pPr marL="685800" indent="0" algn="ctr" defTabSz="685800" rtl="0" eaLnBrk="1" latinLnBrk="0" hangingPunct="1">
              <a:lnSpc>
                <a:spcPct val="94000"/>
              </a:lnSpc>
              <a:spcBef>
                <a:spcPts val="500"/>
              </a:spcBef>
              <a:spcAft>
                <a:spcPts val="200"/>
              </a:spcAft>
              <a:buFont typeface="Franklin Gothic Book" panose="020B0503020102020204" pitchFamily="34" charset="0"/>
              <a:buNone/>
              <a:defRPr sz="1350" kern="1200" baseline="0">
                <a:solidFill>
                  <a:schemeClr val="tx2"/>
                </a:solidFill>
                <a:latin typeface="+mn-lt"/>
                <a:ea typeface="+mn-ea"/>
                <a:cs typeface="+mn-cs"/>
              </a:defRPr>
            </a:lvl3pPr>
            <a:lvl4pPr marL="1028700" indent="0" algn="ctr" defTabSz="685800" rtl="0" eaLnBrk="1" latinLnBrk="0" hangingPunct="1">
              <a:lnSpc>
                <a:spcPct val="94000"/>
              </a:lnSpc>
              <a:spcBef>
                <a:spcPts val="500"/>
              </a:spcBef>
              <a:spcAft>
                <a:spcPts val="200"/>
              </a:spcAft>
              <a:buFont typeface="Franklin Gothic Book" panose="020B0503020102020204" pitchFamily="34" charset="0"/>
              <a:buNone/>
              <a:defRPr sz="1200" i="1" kern="1200" baseline="0">
                <a:solidFill>
                  <a:schemeClr val="tx2"/>
                </a:solidFill>
                <a:latin typeface="+mn-lt"/>
                <a:ea typeface="+mn-ea"/>
                <a:cs typeface="+mn-cs"/>
              </a:defRPr>
            </a:lvl4pPr>
            <a:lvl5pPr marL="1371600" indent="0" algn="ctr" defTabSz="685800" rtl="0" eaLnBrk="1" latinLnBrk="0" hangingPunct="1">
              <a:lnSpc>
                <a:spcPct val="94000"/>
              </a:lnSpc>
              <a:spcBef>
                <a:spcPts val="500"/>
              </a:spcBef>
              <a:spcAft>
                <a:spcPts val="200"/>
              </a:spcAft>
              <a:buFont typeface="Franklin Gothic Book" panose="020B0503020102020204" pitchFamily="34" charset="0"/>
              <a:buNone/>
              <a:defRPr sz="1200" kern="1200" baseline="0">
                <a:solidFill>
                  <a:schemeClr val="tx2"/>
                </a:solidFill>
                <a:latin typeface="+mn-lt"/>
                <a:ea typeface="+mn-ea"/>
                <a:cs typeface="+mn-cs"/>
              </a:defRPr>
            </a:lvl5pPr>
            <a:lvl6pPr marL="1714500" indent="0" algn="ctr" defTabSz="685800" rtl="0" eaLnBrk="1" latinLnBrk="0" hangingPunct="1">
              <a:lnSpc>
                <a:spcPct val="94000"/>
              </a:lnSpc>
              <a:spcBef>
                <a:spcPts val="500"/>
              </a:spcBef>
              <a:spcAft>
                <a:spcPts val="200"/>
              </a:spcAft>
              <a:buFont typeface="Franklin Gothic Book" panose="020B0503020102020204" pitchFamily="34" charset="0"/>
              <a:buNone/>
              <a:defRPr sz="1200" i="1" kern="1200" baseline="0">
                <a:solidFill>
                  <a:schemeClr val="tx2"/>
                </a:solidFill>
                <a:latin typeface="+mn-lt"/>
                <a:ea typeface="+mn-ea"/>
                <a:cs typeface="+mn-cs"/>
              </a:defRPr>
            </a:lvl6pPr>
            <a:lvl7pPr marL="2057400" indent="0" algn="ctr" defTabSz="685800" rtl="0" eaLnBrk="1" latinLnBrk="0" hangingPunct="1">
              <a:lnSpc>
                <a:spcPct val="94000"/>
              </a:lnSpc>
              <a:spcBef>
                <a:spcPts val="500"/>
              </a:spcBef>
              <a:spcAft>
                <a:spcPts val="200"/>
              </a:spcAft>
              <a:buFont typeface="Franklin Gothic Book" panose="020B0503020102020204" pitchFamily="34" charset="0"/>
              <a:buNone/>
              <a:defRPr sz="1200" kern="1200" baseline="0">
                <a:solidFill>
                  <a:schemeClr val="tx2"/>
                </a:solidFill>
                <a:latin typeface="+mn-lt"/>
                <a:ea typeface="+mn-ea"/>
                <a:cs typeface="+mn-cs"/>
              </a:defRPr>
            </a:lvl7pPr>
            <a:lvl8pPr marL="2400300" indent="0" algn="ctr" defTabSz="685800" rtl="0" eaLnBrk="1" latinLnBrk="0" hangingPunct="1">
              <a:lnSpc>
                <a:spcPct val="94000"/>
              </a:lnSpc>
              <a:spcBef>
                <a:spcPts val="500"/>
              </a:spcBef>
              <a:spcAft>
                <a:spcPts val="200"/>
              </a:spcAft>
              <a:buFont typeface="Franklin Gothic Book" panose="020B0503020102020204" pitchFamily="34" charset="0"/>
              <a:buNone/>
              <a:defRPr sz="1200" i="1" kern="1200" baseline="0">
                <a:solidFill>
                  <a:schemeClr val="tx2"/>
                </a:solidFill>
                <a:latin typeface="+mn-lt"/>
                <a:ea typeface="+mn-ea"/>
                <a:cs typeface="+mn-cs"/>
              </a:defRPr>
            </a:lvl8pPr>
            <a:lvl9pPr marL="2743200" indent="0" algn="ctr" defTabSz="685800" rtl="0" eaLnBrk="1" latinLnBrk="0" hangingPunct="1">
              <a:lnSpc>
                <a:spcPct val="94000"/>
              </a:lnSpc>
              <a:spcBef>
                <a:spcPts val="500"/>
              </a:spcBef>
              <a:spcAft>
                <a:spcPts val="200"/>
              </a:spcAft>
              <a:buFont typeface="Franklin Gothic Book" panose="020B0503020102020204" pitchFamily="34" charset="0"/>
              <a:buNone/>
              <a:defRPr sz="1200" kern="1200" baseline="0">
                <a:solidFill>
                  <a:schemeClr val="tx2"/>
                </a:solidFill>
                <a:latin typeface="+mn-lt"/>
                <a:ea typeface="+mn-ea"/>
                <a:cs typeface="+mn-cs"/>
              </a:defRPr>
            </a:lvl9pPr>
          </a:lstStyle>
          <a:p>
            <a:r>
              <a:rPr lang="pt-BR" sz="1400" dirty="0" smtClean="0">
                <a:solidFill>
                  <a:srgbClr val="908981"/>
                </a:solidFill>
              </a:rPr>
              <a:t>Escola de Evangelização de Pacientes</a:t>
            </a:r>
          </a:p>
          <a:p>
            <a:r>
              <a:rPr lang="pt-BR" sz="1300" b="1" dirty="0" smtClean="0">
                <a:solidFill>
                  <a:srgbClr val="908981"/>
                </a:solidFill>
              </a:rPr>
              <a:t>Grupo Espírita </a:t>
            </a:r>
            <a:r>
              <a:rPr lang="pt-BR" sz="1300" b="1" dirty="0" err="1" smtClean="0">
                <a:solidFill>
                  <a:srgbClr val="908981"/>
                </a:solidFill>
              </a:rPr>
              <a:t>Guillon</a:t>
            </a:r>
            <a:r>
              <a:rPr lang="pt-BR" sz="1300" b="1" dirty="0" smtClean="0">
                <a:solidFill>
                  <a:srgbClr val="908981"/>
                </a:solidFill>
              </a:rPr>
              <a:t> Ribeiro</a:t>
            </a:r>
            <a:endParaRPr lang="pt-BR" sz="1300" b="1" dirty="0">
              <a:solidFill>
                <a:srgbClr val="908981"/>
              </a:solidFill>
            </a:endParaRPr>
          </a:p>
        </p:txBody>
      </p:sp>
    </p:spTree>
    <p:extLst>
      <p:ext uri="{BB962C8B-B14F-4D97-AF65-F5344CB8AC3E}">
        <p14:creationId xmlns:p14="http://schemas.microsoft.com/office/powerpoint/2010/main" val="2405033365"/>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73769" y="692696"/>
            <a:ext cx="7209728" cy="4796953"/>
          </a:xfrm>
        </p:spPr>
        <p:txBody>
          <a:bodyPr>
            <a:normAutofit/>
          </a:bodyPr>
          <a:lstStyle/>
          <a:p>
            <a:pPr>
              <a:lnSpc>
                <a:spcPct val="100000"/>
              </a:lnSpc>
              <a:spcBef>
                <a:spcPts val="0"/>
              </a:spcBef>
            </a:pPr>
            <a:r>
              <a:rPr lang="pt-BR" sz="4000" dirty="0" smtClean="0"/>
              <a:t>Qual é a importância de se adquirir conhecimento?</a:t>
            </a:r>
            <a:br>
              <a:rPr lang="pt-BR" sz="4000" dirty="0" smtClean="0"/>
            </a:br>
            <a:r>
              <a:rPr lang="pt-BR" sz="2000" dirty="0" smtClean="0"/>
              <a:t/>
            </a:r>
            <a:br>
              <a:rPr lang="pt-BR" sz="2000" dirty="0" smtClean="0"/>
            </a:br>
            <a:r>
              <a:rPr lang="pt-BR" sz="4000" dirty="0" smtClean="0"/>
              <a:t>Como adquirimos o conhecimento?</a:t>
            </a:r>
            <a:br>
              <a:rPr lang="pt-BR" sz="4000" dirty="0" smtClean="0"/>
            </a:br>
            <a:r>
              <a:rPr lang="pt-BR" sz="2000" dirty="0" smtClean="0"/>
              <a:t/>
            </a:r>
            <a:br>
              <a:rPr lang="pt-BR" sz="2000" dirty="0" smtClean="0"/>
            </a:br>
            <a:r>
              <a:rPr lang="pt-BR" sz="4000" dirty="0" smtClean="0"/>
              <a:t>Ser sábio e ser inteligente são a mesma coisa?</a:t>
            </a:r>
            <a:endParaRPr lang="pt-BR" sz="4000" dirty="0"/>
          </a:p>
        </p:txBody>
      </p:sp>
    </p:spTree>
    <p:extLst>
      <p:ext uri="{BB962C8B-B14F-4D97-AF65-F5344CB8AC3E}">
        <p14:creationId xmlns:p14="http://schemas.microsoft.com/office/powerpoint/2010/main" val="2774994441"/>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Recomendação do Evangelho</a:t>
            </a:r>
            <a:endParaRPr lang="pt-BR" dirty="0"/>
          </a:p>
        </p:txBody>
      </p:sp>
      <p:sp>
        <p:nvSpPr>
          <p:cNvPr id="5" name="Espaço Reservado para Conteúdo 4"/>
          <p:cNvSpPr>
            <a:spLocks noGrp="1"/>
          </p:cNvSpPr>
          <p:nvPr>
            <p:ph idx="1"/>
          </p:nvPr>
        </p:nvSpPr>
        <p:spPr/>
        <p:txBody>
          <a:bodyPr/>
          <a:lstStyle/>
          <a:p>
            <a:r>
              <a:rPr lang="pt-BR" dirty="0" smtClean="0"/>
              <a:t>“Espíritas! Amai-vos; este o primeiro ensinamento; instruí-vos, este o segundo.”</a:t>
            </a:r>
          </a:p>
          <a:p>
            <a:pPr lvl="4"/>
            <a:r>
              <a:rPr lang="pt-BR" dirty="0" smtClean="0"/>
              <a:t>(ALLAN KARDEC. </a:t>
            </a:r>
            <a:r>
              <a:rPr lang="pt-BR" i="1" dirty="0" smtClean="0"/>
              <a:t>O Evangelho Segundo o Espiritismo</a:t>
            </a:r>
            <a:r>
              <a:rPr lang="pt-BR" dirty="0" smtClean="0"/>
              <a:t>, cap. 6, item 5)</a:t>
            </a:r>
            <a:endParaRPr lang="pt-B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075" y="3645023"/>
            <a:ext cx="6624736" cy="24089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087370405"/>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Ser sábio e ser inteligente</a:t>
            </a:r>
            <a:endParaRPr lang="pt-BR" dirty="0"/>
          </a:p>
        </p:txBody>
      </p:sp>
      <p:sp>
        <p:nvSpPr>
          <p:cNvPr id="14" name="Espaço Reservado para Conteúdo 13"/>
          <p:cNvSpPr>
            <a:spLocks noGrp="1"/>
          </p:cNvSpPr>
          <p:nvPr>
            <p:ph idx="1"/>
          </p:nvPr>
        </p:nvSpPr>
        <p:spPr/>
        <p:txBody>
          <a:bodyPr/>
          <a:lstStyle/>
          <a:p>
            <a:r>
              <a:rPr lang="pt-BR" dirty="0" smtClean="0"/>
              <a:t>“Fazer brilhar o cérebro não é difícil: basta uma boa memória e uma biblioteca à disposição; difícil é fazer brilhar o coração.”</a:t>
            </a:r>
          </a:p>
          <a:p>
            <a:pPr lvl="4"/>
            <a:r>
              <a:rPr lang="pt-BR" dirty="0" smtClean="0"/>
              <a:t>(CARLOS A. </a:t>
            </a:r>
            <a:r>
              <a:rPr lang="pt-BR" dirty="0" err="1" smtClean="0"/>
              <a:t>BACCELLI</a:t>
            </a:r>
            <a:r>
              <a:rPr lang="pt-BR" dirty="0" smtClean="0"/>
              <a:t>. </a:t>
            </a:r>
            <a:r>
              <a:rPr lang="pt-BR" i="1" dirty="0" smtClean="0"/>
              <a:t>O Espírito de Chico Xavier</a:t>
            </a:r>
            <a:r>
              <a:rPr lang="pt-BR" dirty="0" smtClean="0"/>
              <a:t>, 1ª edição, 2004)</a:t>
            </a:r>
            <a:endParaRPr lang="pt-BR" dirty="0"/>
          </a:p>
        </p:txBody>
      </p:sp>
      <p:graphicFrame>
        <p:nvGraphicFramePr>
          <p:cNvPr id="7" name="Diagrama 6"/>
          <p:cNvGraphicFramePr/>
          <p:nvPr>
            <p:extLst>
              <p:ext uri="{D42A27DB-BD31-4B8C-83A1-F6EECF244321}">
                <p14:modId xmlns:p14="http://schemas.microsoft.com/office/powerpoint/2010/main" val="1541027284"/>
              </p:ext>
            </p:extLst>
          </p:nvPr>
        </p:nvGraphicFramePr>
        <p:xfrm>
          <a:off x="1524000" y="3645024"/>
          <a:ext cx="6096000" cy="2709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Igual a 4"/>
          <p:cNvSpPr/>
          <p:nvPr/>
        </p:nvSpPr>
        <p:spPr>
          <a:xfrm>
            <a:off x="6502812" y="1310261"/>
            <a:ext cx="946477" cy="7572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pt-BR" sz="2100" kern="1200"/>
          </a:p>
        </p:txBody>
      </p:sp>
      <p:sp>
        <p:nvSpPr>
          <p:cNvPr id="12" name="CaixaDeTexto 11"/>
          <p:cNvSpPr txBox="1"/>
          <p:nvPr/>
        </p:nvSpPr>
        <p:spPr>
          <a:xfrm>
            <a:off x="4353030" y="4583404"/>
            <a:ext cx="437940" cy="646331"/>
          </a:xfrm>
          <a:prstGeom prst="rect">
            <a:avLst/>
          </a:prstGeom>
          <a:noFill/>
        </p:spPr>
        <p:txBody>
          <a:bodyPr wrap="none" rtlCol="0" anchor="ctr">
            <a:spAutoFit/>
          </a:bodyPr>
          <a:lstStyle/>
          <a:p>
            <a:pPr algn="ctr"/>
            <a:r>
              <a:rPr lang="pt-BR" sz="3600" b="1"/>
              <a:t>≠</a:t>
            </a:r>
          </a:p>
        </p:txBody>
      </p:sp>
    </p:spTree>
    <p:extLst>
      <p:ext uri="{BB962C8B-B14F-4D97-AF65-F5344CB8AC3E}">
        <p14:creationId xmlns:p14="http://schemas.microsoft.com/office/powerpoint/2010/main" val="1016270097"/>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sábio e o inteligente</a:t>
            </a:r>
            <a:endParaRPr lang="pt-BR" dirty="0"/>
          </a:p>
        </p:txBody>
      </p:sp>
      <p:sp>
        <p:nvSpPr>
          <p:cNvPr id="5" name="Espaço Reservado para Conteúdo 4"/>
          <p:cNvSpPr>
            <a:spLocks noGrp="1"/>
          </p:cNvSpPr>
          <p:nvPr>
            <p:ph idx="1"/>
          </p:nvPr>
        </p:nvSpPr>
        <p:spPr>
          <a:xfrm>
            <a:off x="899592" y="2060848"/>
            <a:ext cx="4248472" cy="4176464"/>
          </a:xfrm>
        </p:spPr>
        <p:txBody>
          <a:bodyPr>
            <a:normAutofit lnSpcReduction="10000"/>
          </a:bodyPr>
          <a:lstStyle/>
          <a:p>
            <a:r>
              <a:rPr lang="pt-PT" dirty="0" smtClean="0"/>
              <a:t>“O sábio, por ter plena consciência da impossibilidade de possuir o conhecimento absoluto, reconhece com humildade as muitas coisas que ignora, não incorrendo na presunção de tudo saber ou conhecer. Aliás, o orgulho inibe a compreensão de tudo aquilo que se alcança com humildade.”</a:t>
            </a:r>
          </a:p>
          <a:p>
            <a:pPr lvl="4"/>
            <a:r>
              <a:rPr lang="pt-PT" dirty="0" smtClean="0"/>
              <a:t>(</a:t>
            </a:r>
            <a:r>
              <a:rPr lang="pt-PT" dirty="0" err="1" smtClean="0"/>
              <a:t>HAMMED</a:t>
            </a:r>
            <a:r>
              <a:rPr lang="pt-PT" dirty="0" smtClean="0"/>
              <a:t>. </a:t>
            </a:r>
            <a:r>
              <a:rPr lang="pt-PT" i="1" dirty="0" smtClean="0"/>
              <a:t>Os prazeres da alma</a:t>
            </a:r>
            <a:r>
              <a:rPr lang="pt-PT" dirty="0" smtClean="0"/>
              <a:t>, li</a:t>
            </a:r>
            <a:r>
              <a:rPr lang="pt-BR" dirty="0" err="1" smtClean="0"/>
              <a:t>ção</a:t>
            </a:r>
            <a:r>
              <a:rPr lang="pt-BR" dirty="0" smtClean="0"/>
              <a:t> </a:t>
            </a:r>
            <a:r>
              <a:rPr lang="pt-PT" dirty="0" smtClean="0"/>
              <a:t>“Sabedoria”)</a:t>
            </a:r>
            <a:endParaRPr lang="pt-BR"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744" y="2060848"/>
            <a:ext cx="2976680" cy="41764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232529080"/>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p:txBody>
          <a:bodyPr/>
          <a:lstStyle/>
          <a:p>
            <a:r>
              <a:rPr lang="pt-BR" smtClean="0"/>
              <a:t>O sábio e o inteligente</a:t>
            </a:r>
            <a:endParaRPr lang="pt-BR" dirty="0"/>
          </a:p>
        </p:txBody>
      </p:sp>
      <p:sp>
        <p:nvSpPr>
          <p:cNvPr id="6" name="Espaço Reservado para Conteúdo 5"/>
          <p:cNvSpPr>
            <a:spLocks noGrp="1"/>
          </p:cNvSpPr>
          <p:nvPr>
            <p:ph idx="1"/>
          </p:nvPr>
        </p:nvSpPr>
        <p:spPr>
          <a:xfrm>
            <a:off x="3995936" y="2060848"/>
            <a:ext cx="4392488" cy="4176464"/>
          </a:xfrm>
        </p:spPr>
        <p:txBody>
          <a:bodyPr/>
          <a:lstStyle/>
          <a:p>
            <a:r>
              <a:rPr lang="pt-BR" dirty="0" smtClean="0"/>
              <a:t>“Deus é capaz de colocar palavras sábias nos lábios das pessoas mais simples, assim como confusas sentenças na boca daqueles que se consideram eruditos.”</a:t>
            </a:r>
          </a:p>
          <a:p>
            <a:pPr lvl="4"/>
            <a:r>
              <a:rPr lang="pt-BR" dirty="0" smtClean="0"/>
              <a:t>(CARLOS A. </a:t>
            </a:r>
            <a:r>
              <a:rPr lang="pt-BR" dirty="0" err="1" smtClean="0"/>
              <a:t>BACCELLI</a:t>
            </a:r>
            <a:r>
              <a:rPr lang="pt-BR" dirty="0" smtClean="0"/>
              <a:t>. </a:t>
            </a:r>
            <a:r>
              <a:rPr lang="pt-BR" i="1" dirty="0" smtClean="0"/>
              <a:t>O Espírito de Chico Xavier</a:t>
            </a:r>
            <a:r>
              <a:rPr lang="pt-BR" dirty="0" smtClean="0"/>
              <a:t>, 1ª edição, 2004)</a:t>
            </a:r>
          </a:p>
        </p:txBody>
      </p:sp>
      <p:pic>
        <p:nvPicPr>
          <p:cNvPr id="2" name="Imagem 1"/>
          <p:cNvPicPr>
            <a:picLocks noChangeAspect="1"/>
          </p:cNvPicPr>
          <p:nvPr/>
        </p:nvPicPr>
        <p:blipFill>
          <a:blip r:embed="rId3"/>
          <a:stretch>
            <a:fillRect/>
          </a:stretch>
        </p:blipFill>
        <p:spPr>
          <a:xfrm>
            <a:off x="900758" y="2060848"/>
            <a:ext cx="2841104" cy="36271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9260016"/>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saber</a:t>
            </a:r>
            <a:endParaRPr lang="pt-BR" dirty="0"/>
          </a:p>
        </p:txBody>
      </p:sp>
      <p:sp>
        <p:nvSpPr>
          <p:cNvPr id="5" name="Espaço Reservado para Conteúdo 4"/>
          <p:cNvSpPr>
            <a:spLocks noGrp="1"/>
          </p:cNvSpPr>
          <p:nvPr>
            <p:ph idx="1"/>
          </p:nvPr>
        </p:nvSpPr>
        <p:spPr/>
        <p:txBody>
          <a:bodyPr/>
          <a:lstStyle/>
          <a:p>
            <a:r>
              <a:rPr lang="pt-BR" dirty="0" smtClean="0"/>
              <a:t>“O saber implica a facilidade de elaborar ideias simples para explicar coisas aparentemente complexas, utilizando-se os recursos fecundos </a:t>
            </a:r>
            <a:r>
              <a:rPr lang="pt-PT" dirty="0" smtClean="0"/>
              <a:t>inspirativos </a:t>
            </a:r>
            <a:r>
              <a:rPr lang="pt-BR" dirty="0" smtClean="0"/>
              <a:t>do universo interior.”</a:t>
            </a:r>
          </a:p>
          <a:p>
            <a:pPr lvl="4"/>
            <a:r>
              <a:rPr lang="pt-PT" dirty="0" smtClean="0"/>
              <a:t>(</a:t>
            </a:r>
            <a:r>
              <a:rPr lang="pt-PT" dirty="0" err="1" smtClean="0"/>
              <a:t>HAMMED</a:t>
            </a:r>
            <a:r>
              <a:rPr lang="pt-PT" dirty="0" smtClean="0"/>
              <a:t>. </a:t>
            </a:r>
            <a:r>
              <a:rPr lang="pt-PT" i="1" dirty="0" smtClean="0"/>
              <a:t>Os prazeres da alma</a:t>
            </a:r>
            <a:r>
              <a:rPr lang="pt-PT" dirty="0" smtClean="0"/>
              <a:t>, li</a:t>
            </a:r>
            <a:r>
              <a:rPr lang="pt-BR" dirty="0" err="1" smtClean="0"/>
              <a:t>ção</a:t>
            </a:r>
            <a:r>
              <a:rPr lang="pt-BR" dirty="0" smtClean="0"/>
              <a:t> </a:t>
            </a:r>
            <a:r>
              <a:rPr lang="pt-PT" dirty="0" smtClean="0"/>
              <a:t>“Sabedoria”)</a:t>
            </a:r>
            <a:endParaRPr lang="pt-BR" dirty="0" smtClean="0"/>
          </a:p>
          <a:p>
            <a:endParaRPr lang="pt-BR"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4371" y="3861048"/>
            <a:ext cx="3179273" cy="21778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215761336"/>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Ter sabedoria</a:t>
            </a:r>
            <a:endParaRPr lang="pt-BR" dirty="0"/>
          </a:p>
        </p:txBody>
      </p:sp>
      <p:sp>
        <p:nvSpPr>
          <p:cNvPr id="5" name="Espaço Reservado para Conteúdo 4"/>
          <p:cNvSpPr>
            <a:spLocks noGrp="1"/>
          </p:cNvSpPr>
          <p:nvPr>
            <p:ph idx="1"/>
          </p:nvPr>
        </p:nvSpPr>
        <p:spPr>
          <a:xfrm>
            <a:off x="899592" y="2060848"/>
            <a:ext cx="4032448" cy="4176464"/>
          </a:xfrm>
        </p:spPr>
        <p:txBody>
          <a:bodyPr>
            <a:normAutofit/>
          </a:bodyPr>
          <a:lstStyle/>
          <a:p>
            <a:r>
              <a:rPr lang="pt-BR" dirty="0" smtClean="0"/>
              <a:t>“Ter sabedoria consiste em possuir uma "leitura de mundo” voltada para o senso íntimo – capacidade de receber informações sobre as mudanças no meio (externo ou interno) e de a elas interagir, exprimindo atos e atitudes únicos e originais.”</a:t>
            </a:r>
          </a:p>
          <a:p>
            <a:pPr lvl="4"/>
            <a:r>
              <a:rPr lang="pt-PT" dirty="0" smtClean="0"/>
              <a:t>(</a:t>
            </a:r>
            <a:r>
              <a:rPr lang="pt-PT" dirty="0" err="1" smtClean="0"/>
              <a:t>HAMMED</a:t>
            </a:r>
            <a:r>
              <a:rPr lang="pt-PT" dirty="0" smtClean="0"/>
              <a:t>. </a:t>
            </a:r>
            <a:r>
              <a:rPr lang="pt-PT" i="1" dirty="0" smtClean="0"/>
              <a:t>Os prazeres da alma</a:t>
            </a:r>
            <a:r>
              <a:rPr lang="pt-PT" dirty="0" smtClean="0"/>
              <a:t>, li</a:t>
            </a:r>
            <a:r>
              <a:rPr lang="pt-BR" dirty="0" err="1" smtClean="0"/>
              <a:t>ção</a:t>
            </a:r>
            <a:r>
              <a:rPr lang="pt-BR" dirty="0" smtClean="0"/>
              <a:t> </a:t>
            </a:r>
            <a:r>
              <a:rPr lang="pt-PT" dirty="0" smtClean="0"/>
              <a:t>“Sabedoria”)</a:t>
            </a:r>
            <a:endParaRPr lang="pt-BR" dirty="0" smtClean="0"/>
          </a:p>
          <a:p>
            <a:endParaRPr lang="pt-BR"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9645" y="1988840"/>
            <a:ext cx="3308779"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9805564"/>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p:txBody>
          <a:bodyPr/>
          <a:lstStyle/>
          <a:p>
            <a:r>
              <a:rPr lang="pt-BR" smtClean="0"/>
              <a:t>Ampliação do próprio mundo</a:t>
            </a:r>
            <a:endParaRPr lang="pt-BR" dirty="0"/>
          </a:p>
        </p:txBody>
      </p:sp>
      <p:sp>
        <p:nvSpPr>
          <p:cNvPr id="3" name="Espaço Reservado para Conteúdo 2"/>
          <p:cNvSpPr>
            <a:spLocks noGrp="1"/>
          </p:cNvSpPr>
          <p:nvPr>
            <p:ph idx="1"/>
          </p:nvPr>
        </p:nvSpPr>
        <p:spPr/>
        <p:txBody>
          <a:bodyPr/>
          <a:lstStyle/>
          <a:p>
            <a:r>
              <a:rPr lang="pt-BR" dirty="0" smtClean="0"/>
              <a:t>“Não há dúvida que para vós é difícil </a:t>
            </a:r>
            <a:r>
              <a:rPr lang="pt-BR" b="1" dirty="0" smtClean="0"/>
              <a:t>sair de vossa consciência</a:t>
            </a:r>
            <a:r>
              <a:rPr lang="pt-BR" dirty="0" smtClean="0"/>
              <a:t>, superando-a, impulsionando-vos até os mais longínquos horizontes, conquistando novos concebíveis.  Mas é isto que vos ajudo a fazer, a isso vos leva a evolução. Quem vive satisfeito com a pequena visão que domina, poderá saciar-se durante algum tempo, mas corre o risco de encontrar grandes desilusões, logo que chegue a mudança da morte.” </a:t>
            </a:r>
          </a:p>
          <a:p>
            <a:pPr lvl="4"/>
            <a:r>
              <a:rPr lang="pt-BR" dirty="0" smtClean="0"/>
              <a:t>(PIETRO </a:t>
            </a:r>
            <a:r>
              <a:rPr lang="pt-BR" dirty="0" err="1" smtClean="0"/>
              <a:t>UBALDI</a:t>
            </a:r>
            <a:r>
              <a:rPr lang="pt-BR" dirty="0" smtClean="0"/>
              <a:t>. </a:t>
            </a:r>
            <a:r>
              <a:rPr lang="pt-BR" i="1" dirty="0" smtClean="0"/>
              <a:t>A Grande Síntese</a:t>
            </a:r>
            <a:r>
              <a:rPr lang="pt-BR" dirty="0" smtClean="0"/>
              <a:t>, cap. 29)  </a:t>
            </a:r>
          </a:p>
        </p:txBody>
      </p:sp>
    </p:spTree>
    <p:extLst>
      <p:ext uri="{BB962C8B-B14F-4D97-AF65-F5344CB8AC3E}">
        <p14:creationId xmlns:p14="http://schemas.microsoft.com/office/powerpoint/2010/main" val="2423595439"/>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Evolução e responsabilidade</a:t>
            </a:r>
            <a:endParaRPr lang="pt-BR" dirty="0"/>
          </a:p>
        </p:txBody>
      </p:sp>
      <p:sp>
        <p:nvSpPr>
          <p:cNvPr id="5" name="Espaço Reservado para Conteúdo 4"/>
          <p:cNvSpPr>
            <a:spLocks noGrp="1"/>
          </p:cNvSpPr>
          <p:nvPr>
            <p:ph idx="1"/>
          </p:nvPr>
        </p:nvSpPr>
        <p:spPr>
          <a:xfrm>
            <a:off x="4716016" y="2060848"/>
            <a:ext cx="3672408" cy="4176464"/>
          </a:xfrm>
        </p:spPr>
        <p:txBody>
          <a:bodyPr/>
          <a:lstStyle/>
          <a:p>
            <a:r>
              <a:rPr lang="pt-BR" smtClean="0"/>
              <a:t>“[...] </a:t>
            </a:r>
            <a:r>
              <a:rPr lang="pt-BR" dirty="0" smtClean="0"/>
              <a:t>quanto mais amplo o discernimento do Espírito, mais imperiosas se lhe fazem as obrigações, perante a vida.”</a:t>
            </a:r>
          </a:p>
          <a:p>
            <a:pPr lvl="4"/>
            <a:r>
              <a:rPr lang="pt-BR" dirty="0" smtClean="0"/>
              <a:t>(ANDRÉ LUIZ. </a:t>
            </a:r>
            <a:r>
              <a:rPr lang="pt-BR" i="1" dirty="0" smtClean="0"/>
              <a:t>Ação e Reação</a:t>
            </a:r>
            <a:r>
              <a:rPr lang="pt-BR" dirty="0" smtClean="0"/>
              <a:t>, cap. 15)</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060848"/>
            <a:ext cx="3619500" cy="3076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625632243"/>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trabalho dos intelectuais</a:t>
            </a:r>
            <a:endParaRPr lang="pt-BR" dirty="0"/>
          </a:p>
        </p:txBody>
      </p:sp>
      <p:sp>
        <p:nvSpPr>
          <p:cNvPr id="5" name="Espaço Reservado para Conteúdo 4"/>
          <p:cNvSpPr>
            <a:spLocks noGrp="1"/>
          </p:cNvSpPr>
          <p:nvPr>
            <p:ph idx="1"/>
          </p:nvPr>
        </p:nvSpPr>
        <p:spPr>
          <a:xfrm>
            <a:off x="899592" y="2060848"/>
            <a:ext cx="4464496" cy="4176464"/>
          </a:xfrm>
        </p:spPr>
        <p:txBody>
          <a:bodyPr>
            <a:normAutofit/>
          </a:bodyPr>
          <a:lstStyle/>
          <a:p>
            <a:r>
              <a:rPr lang="pt-BR" dirty="0" smtClean="0"/>
              <a:t>“De grandes responsabilidades se investem aqueles que se entregam na Terra aos labores espirituais sob todos os aspectos em que se nos apresentam; grandes serviços constam de suas incumbências e elevada conta lhes será solicitada dos seus afazeres sobre a face do planeta.”</a:t>
            </a:r>
          </a:p>
          <a:p>
            <a:pPr lvl="4"/>
            <a:r>
              <a:rPr lang="pt-BR" dirty="0" smtClean="0"/>
              <a:t>(EMMANUEL. </a:t>
            </a:r>
            <a:r>
              <a:rPr lang="pt-BR" i="1" dirty="0" smtClean="0"/>
              <a:t>Emmanuel</a:t>
            </a:r>
            <a:r>
              <a:rPr lang="pt-BR" dirty="0" smtClean="0"/>
              <a:t>, cap. 27)</a:t>
            </a:r>
          </a:p>
        </p:txBody>
      </p:sp>
      <p:pic>
        <p:nvPicPr>
          <p:cNvPr id="9218" name="Picture 2" descr="http://qpt.com.br/wp-content/uploads/2012/07/emprendedor_intelectu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067" y="2320354"/>
            <a:ext cx="2771614" cy="22172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427468075"/>
      </p:ext>
    </p:extLst>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Consciência e leis de Deus</a:t>
            </a:r>
            <a:endParaRPr lang="pt-BR" dirty="0"/>
          </a:p>
        </p:txBody>
      </p:sp>
      <p:sp>
        <p:nvSpPr>
          <p:cNvPr id="5" name="Espaço Reservado para Conteúdo 4"/>
          <p:cNvSpPr>
            <a:spLocks noGrp="1"/>
          </p:cNvSpPr>
          <p:nvPr>
            <p:ph idx="1"/>
          </p:nvPr>
        </p:nvSpPr>
        <p:spPr>
          <a:xfrm>
            <a:off x="899592" y="2060848"/>
            <a:ext cx="4248472" cy="4176464"/>
          </a:xfrm>
        </p:spPr>
        <p:txBody>
          <a:bodyPr/>
          <a:lstStyle/>
          <a:p>
            <a:r>
              <a:rPr lang="pt-PT" dirty="0" smtClean="0"/>
              <a:t>“Quando desprezamos nossa fonte de sabedoria interior (propriedade inata de todos nós), rejeitamos parte importante de nossa realidade interna, porquanto as leis de Deus estão escritas na </a:t>
            </a:r>
            <a:r>
              <a:rPr lang="pt-PT" b="1" dirty="0" smtClean="0"/>
              <a:t>consciência</a:t>
            </a:r>
            <a:r>
              <a:rPr lang="pt-PT" dirty="0" smtClean="0"/>
              <a:t>.”</a:t>
            </a:r>
          </a:p>
          <a:p>
            <a:pPr lvl="4"/>
            <a:r>
              <a:rPr lang="pt-PT" dirty="0" smtClean="0"/>
              <a:t>(</a:t>
            </a:r>
            <a:r>
              <a:rPr lang="pt-PT" dirty="0" err="1" smtClean="0"/>
              <a:t>HAMMED</a:t>
            </a:r>
            <a:r>
              <a:rPr lang="pt-PT" dirty="0" smtClean="0"/>
              <a:t>. </a:t>
            </a:r>
            <a:r>
              <a:rPr lang="pt-PT" i="1" dirty="0" smtClean="0"/>
              <a:t>Os prazeres da alma</a:t>
            </a:r>
            <a:r>
              <a:rPr lang="pt-PT" dirty="0" smtClean="0"/>
              <a:t>, li</a:t>
            </a:r>
            <a:r>
              <a:rPr lang="pt-BR" dirty="0" err="1" smtClean="0"/>
              <a:t>ção</a:t>
            </a:r>
            <a:r>
              <a:rPr lang="pt-BR" dirty="0" smtClean="0"/>
              <a:t> </a:t>
            </a:r>
            <a:r>
              <a:rPr lang="pt-PT" dirty="0" smtClean="0"/>
              <a:t>“Sabedoria”)</a:t>
            </a:r>
            <a:endParaRPr lang="pt-BR" dirty="0" smtClean="0"/>
          </a:p>
        </p:txBody>
      </p:sp>
      <p:pic>
        <p:nvPicPr>
          <p:cNvPr id="8196" name="Picture 4" descr="http://www.blogdofroes.com.br/wp-content/uploads/2011/04/cabe%C3%A7a-intelectual-blog-do-fr%C3%B3e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7" y="2093987"/>
            <a:ext cx="2952327" cy="29523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997231765"/>
      </p:ext>
    </p:extLst>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Esculpindo do próprio destino</a:t>
            </a:r>
            <a:endParaRPr lang="pt-BR" dirty="0"/>
          </a:p>
        </p:txBody>
      </p:sp>
      <p:sp>
        <p:nvSpPr>
          <p:cNvPr id="6" name="Espaço Reservado para Conteúdo 5"/>
          <p:cNvSpPr>
            <a:spLocks noGrp="1"/>
          </p:cNvSpPr>
          <p:nvPr>
            <p:ph idx="1"/>
          </p:nvPr>
        </p:nvSpPr>
        <p:spPr>
          <a:xfrm>
            <a:off x="899592" y="2060848"/>
            <a:ext cx="3816424" cy="4176464"/>
          </a:xfrm>
        </p:spPr>
        <p:txBody>
          <a:bodyPr/>
          <a:lstStyle/>
          <a:p>
            <a:r>
              <a:rPr lang="pt-PT" dirty="0" smtClean="0"/>
              <a:t>“O sábio tem plena certeza de que é soberano e escravo do próprio destino; senhor supremo de seus </a:t>
            </a:r>
            <a:r>
              <a:rPr lang="pt-BR" dirty="0" smtClean="0"/>
              <a:t>atos </a:t>
            </a:r>
            <a:r>
              <a:rPr lang="pt-PT" dirty="0" smtClean="0"/>
              <a:t>e prisioneiro de seus efeitos compulsórios.”</a:t>
            </a:r>
            <a:endParaRPr lang="pt-BR" dirty="0" smtClean="0"/>
          </a:p>
          <a:p>
            <a:pPr lvl="4"/>
            <a:r>
              <a:rPr lang="pt-PT" dirty="0" smtClean="0"/>
              <a:t>(</a:t>
            </a:r>
            <a:r>
              <a:rPr lang="pt-PT" dirty="0" err="1" smtClean="0"/>
              <a:t>HAMMED</a:t>
            </a:r>
            <a:r>
              <a:rPr lang="pt-PT" dirty="0" smtClean="0"/>
              <a:t>. </a:t>
            </a:r>
            <a:r>
              <a:rPr lang="pt-PT" i="1" dirty="0" smtClean="0"/>
              <a:t>Os prazeres da alma</a:t>
            </a:r>
            <a:r>
              <a:rPr lang="pt-PT" dirty="0" smtClean="0"/>
              <a:t>, li</a:t>
            </a:r>
            <a:r>
              <a:rPr lang="pt-BR" dirty="0" err="1" smtClean="0"/>
              <a:t>ção</a:t>
            </a:r>
            <a:r>
              <a:rPr lang="pt-BR" dirty="0" smtClean="0"/>
              <a:t> </a:t>
            </a:r>
            <a:r>
              <a:rPr lang="pt-PT" dirty="0" smtClean="0"/>
              <a:t>“Sabedoria”)</a:t>
            </a:r>
            <a:endParaRPr lang="pt-BR" dirty="0" smtClean="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2204864"/>
            <a:ext cx="3384376" cy="25412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017254143"/>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Como alcançar a verdadeira sabedoria?</a:t>
            </a:r>
            <a:endParaRPr lang="pt-BR" dirty="0"/>
          </a:p>
        </p:txBody>
      </p:sp>
      <p:sp>
        <p:nvSpPr>
          <p:cNvPr id="5" name="Espaço Reservado para Conteúdo 4"/>
          <p:cNvSpPr>
            <a:spLocks noGrp="1"/>
          </p:cNvSpPr>
          <p:nvPr>
            <p:ph idx="1"/>
          </p:nvPr>
        </p:nvSpPr>
        <p:spPr>
          <a:xfrm>
            <a:off x="3923928" y="2060848"/>
            <a:ext cx="4464496" cy="4176464"/>
          </a:xfrm>
        </p:spPr>
        <p:txBody>
          <a:bodyPr>
            <a:normAutofit/>
          </a:bodyPr>
          <a:lstStyle/>
          <a:p>
            <a:r>
              <a:rPr lang="pt-BR" dirty="0" smtClean="0"/>
              <a:t>“Há séculos, os grandes pensadores e filósofos vêm-nos ensinando que o </a:t>
            </a:r>
            <a:r>
              <a:rPr lang="pt-BR" b="1" dirty="0" smtClean="0"/>
              <a:t>autoconhecimento</a:t>
            </a:r>
            <a:r>
              <a:rPr lang="pt-BR" dirty="0" smtClean="0"/>
              <a:t> é a base primordial para alcançarmos a verdadeira sabedoria. Mas, para saber realmente quem somos, precisamos mergulhar nas profundezas do ser e buscar a sabedoria existente em nosso mundo íntimo.”</a:t>
            </a:r>
            <a:endParaRPr lang="pt-PT" dirty="0" smtClean="0"/>
          </a:p>
          <a:p>
            <a:pPr lvl="4"/>
            <a:r>
              <a:rPr lang="pt-PT" dirty="0" smtClean="0"/>
              <a:t>(</a:t>
            </a:r>
            <a:r>
              <a:rPr lang="pt-PT" dirty="0" err="1" smtClean="0"/>
              <a:t>HAMMED</a:t>
            </a:r>
            <a:r>
              <a:rPr lang="pt-PT" dirty="0" smtClean="0"/>
              <a:t>. Os prazeres da alma, li</a:t>
            </a:r>
            <a:r>
              <a:rPr lang="pt-BR" dirty="0" err="1" smtClean="0"/>
              <a:t>ção</a:t>
            </a:r>
            <a:r>
              <a:rPr lang="pt-BR" dirty="0" smtClean="0"/>
              <a:t> </a:t>
            </a:r>
            <a:r>
              <a:rPr lang="pt-PT" dirty="0" smtClean="0"/>
              <a:t>“Sabedoria”)</a:t>
            </a:r>
            <a:endParaRPr lang="pt-BR"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204864"/>
            <a:ext cx="2762935" cy="2209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057189516"/>
      </p:ext>
    </p:extLst>
  </p:cSld>
  <p:clrMapOvr>
    <a:masterClrMapping/>
  </p:clrMapOvr>
  <p:transition spd="slow">
    <p:randomBar dir="vert"/>
  </p:transition>
  <p:timing>
    <p:tnLst>
      <p:par>
        <p:cTn id="1" dur="indefinite" restart="never" nodeType="tmRoot"/>
      </p:par>
    </p:tnLst>
  </p:timing>
</p:sld>
</file>

<file path=ppt/theme/theme1.xml><?xml version="1.0" encoding="utf-8"?>
<a:theme xmlns:a="http://schemas.openxmlformats.org/drawingml/2006/main" name="Cortar">
  <a:themeElements>
    <a:clrScheme name="Cortar">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ortar">
      <a:majorFont>
        <a:latin typeface="Franklin Gothic Book" panose="020B0503020102020204"/>
        <a:ea typeface=""/>
        <a:cs typeface=""/>
      </a:majorFont>
      <a:minorFont>
        <a:latin typeface="Franklin Gothic Book" panose="020B0503020102020204"/>
        <a:ea typeface=""/>
        <a:cs typeface=""/>
      </a:minorFont>
    </a:fontScheme>
    <a:fmtScheme name="Cortar">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871</TotalTime>
  <Words>1658</Words>
  <Application>Microsoft Macintosh PowerPoint</Application>
  <PresentationFormat>Apresentação na tela (4:3)</PresentationFormat>
  <Paragraphs>80</Paragraphs>
  <Slides>14</Slides>
  <Notes>12</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14</vt:i4>
      </vt:variant>
    </vt:vector>
  </HeadingPairs>
  <TitlesOfParts>
    <vt:vector size="18" baseType="lpstr">
      <vt:lpstr>Calibri</vt:lpstr>
      <vt:lpstr>Franklin Gothic Book</vt:lpstr>
      <vt:lpstr>LucidaGrande</vt:lpstr>
      <vt:lpstr>Cortar</vt:lpstr>
      <vt:lpstr>sabedoria</vt:lpstr>
      <vt:lpstr>Qual é a importância de se adquirir conhecimento?  Como adquirimos o conhecimento?  Ser sábio e ser inteligente são a mesma coisa?</vt:lpstr>
      <vt:lpstr>Recomendação do Evangelho</vt:lpstr>
      <vt:lpstr>Ser sábio e ser inteligente</vt:lpstr>
      <vt:lpstr>O sábio e o inteligente</vt:lpstr>
      <vt:lpstr>O sábio e o inteligente</vt:lpstr>
      <vt:lpstr>O saber</vt:lpstr>
      <vt:lpstr>Ter sabedoria</vt:lpstr>
      <vt:lpstr>Ampliação do próprio mundo</vt:lpstr>
      <vt:lpstr>Evolução e responsabilidade</vt:lpstr>
      <vt:lpstr>O trabalho dos intelectuais</vt:lpstr>
      <vt:lpstr>Consciência e leis de Deus</vt:lpstr>
      <vt:lpstr>Esculpindo do próprio destino</vt:lpstr>
      <vt:lpstr>Como alcançar a verdadeira sabedoria?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sabedoria</dc:title>
  <dc:creator>Paula</dc:creator>
  <cp:lastModifiedBy>Adriano Alves</cp:lastModifiedBy>
  <cp:revision>62</cp:revision>
  <cp:lastPrinted>2016-04-23T14:26:14Z</cp:lastPrinted>
  <dcterms:created xsi:type="dcterms:W3CDTF">2012-10-10T12:42:13Z</dcterms:created>
  <dcterms:modified xsi:type="dcterms:W3CDTF">2016-04-23T14:27:03Z</dcterms:modified>
</cp:coreProperties>
</file>