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9" r:id="rId1"/>
  </p:sldMasterIdLst>
  <p:notesMasterIdLst>
    <p:notesMasterId r:id="rId18"/>
  </p:notesMasterIdLst>
  <p:sldIdLst>
    <p:sldId id="256" r:id="rId2"/>
    <p:sldId id="261" r:id="rId3"/>
    <p:sldId id="288" r:id="rId4"/>
    <p:sldId id="273" r:id="rId5"/>
    <p:sldId id="280" r:id="rId6"/>
    <p:sldId id="286" r:id="rId7"/>
    <p:sldId id="287" r:id="rId8"/>
    <p:sldId id="266" r:id="rId9"/>
    <p:sldId id="283" r:id="rId10"/>
    <p:sldId id="276" r:id="rId11"/>
    <p:sldId id="284" r:id="rId12"/>
    <p:sldId id="275" r:id="rId13"/>
    <p:sldId id="277" r:id="rId14"/>
    <p:sldId id="265" r:id="rId15"/>
    <p:sldId id="285" r:id="rId16"/>
    <p:sldId id="282"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E8A30"/>
    <a:srgbClr val="987425"/>
    <a:srgbClr val="7C591D"/>
    <a:srgbClr val="DDBB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496" autoAdjust="0"/>
    <p:restoredTop sz="79808" autoAdjust="0"/>
  </p:normalViewPr>
  <p:slideViewPr>
    <p:cSldViewPr snapToGrid="0">
      <p:cViewPr varScale="1">
        <p:scale>
          <a:sx n="95" d="100"/>
          <a:sy n="95" d="100"/>
        </p:scale>
        <p:origin x="41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E7329F-B466-4EE7-A922-830E4CC17148}" type="datetimeFigureOut">
              <a:rPr lang="pt-BR" smtClean="0"/>
              <a:t>20/04/16</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4207E9-36DD-4B7C-A25F-84FA1DCE4375}" type="slidenum">
              <a:rPr lang="pt-BR" smtClean="0"/>
              <a:t>‹n.º›</a:t>
            </a:fld>
            <a:endParaRPr lang="pt-BR"/>
          </a:p>
        </p:txBody>
      </p:sp>
    </p:spTree>
    <p:extLst>
      <p:ext uri="{BB962C8B-B14F-4D97-AF65-F5344CB8AC3E}">
        <p14:creationId xmlns:p14="http://schemas.microsoft.com/office/powerpoint/2010/main" val="1771980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BA4207E9-36DD-4B7C-A25F-84FA1DCE4375}" type="slidenum">
              <a:rPr lang="pt-BR" smtClean="0"/>
              <a:t>1</a:t>
            </a:fld>
            <a:endParaRPr lang="pt-BR"/>
          </a:p>
        </p:txBody>
      </p:sp>
    </p:spTree>
    <p:extLst>
      <p:ext uri="{BB962C8B-B14F-4D97-AF65-F5344CB8AC3E}">
        <p14:creationId xmlns:p14="http://schemas.microsoft.com/office/powerpoint/2010/main" val="1529907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dirty="0" smtClean="0"/>
              <a:t>Iniciar a palestra</a:t>
            </a:r>
            <a:r>
              <a:rPr lang="pt-BR" baseline="0" dirty="0" smtClean="0"/>
              <a:t> explicando o que o autor da obra de apoio quer dizer por </a:t>
            </a:r>
            <a:r>
              <a:rPr lang="pt-BR" baseline="0" dirty="0" smtClean="0"/>
              <a:t>“</a:t>
            </a:r>
            <a:r>
              <a:rPr lang="pt-BR" baseline="0" dirty="0" smtClean="0"/>
              <a:t>prazeres </a:t>
            </a:r>
            <a:r>
              <a:rPr lang="pt-BR" baseline="0" dirty="0" smtClean="0"/>
              <a:t>da </a:t>
            </a:r>
            <a:r>
              <a:rPr lang="pt-BR" baseline="0" dirty="0" smtClean="0"/>
              <a:t>alma</a:t>
            </a:r>
            <a:r>
              <a:rPr lang="pt-BR" baseline="0" dirty="0" smtClean="0"/>
              <a:t>”</a:t>
            </a:r>
            <a:r>
              <a:rPr lang="pt-BR" baseline="0" dirty="0" smtClean="0"/>
              <a:t>. </a:t>
            </a:r>
            <a:r>
              <a:rPr lang="pt-BR" baseline="0" dirty="0" smtClean="0"/>
              <a:t>Pontuar quais são as orientações dadas por </a:t>
            </a:r>
            <a:r>
              <a:rPr lang="pt-BR" baseline="0" dirty="0" err="1" smtClean="0"/>
              <a:t>Hammed</a:t>
            </a:r>
            <a:r>
              <a:rPr lang="pt-BR" baseline="0" dirty="0" smtClean="0"/>
              <a:t> quanto à leitura e estudo da obra.</a:t>
            </a:r>
            <a:endParaRPr lang="pt-BR" dirty="0"/>
          </a:p>
        </p:txBody>
      </p:sp>
      <p:sp>
        <p:nvSpPr>
          <p:cNvPr id="4" name="Espaço Reservado para Número de Slide 3"/>
          <p:cNvSpPr>
            <a:spLocks noGrp="1"/>
          </p:cNvSpPr>
          <p:nvPr>
            <p:ph type="sldNum" sz="quarter" idx="10"/>
          </p:nvPr>
        </p:nvSpPr>
        <p:spPr/>
        <p:txBody>
          <a:bodyPr/>
          <a:lstStyle/>
          <a:p>
            <a:fld id="{BA4207E9-36DD-4B7C-A25F-84FA1DCE4375}" type="slidenum">
              <a:rPr lang="pt-BR" smtClean="0"/>
              <a:t>2</a:t>
            </a:fld>
            <a:endParaRPr lang="pt-BR"/>
          </a:p>
        </p:txBody>
      </p:sp>
    </p:spTree>
    <p:extLst>
      <p:ext uri="{BB962C8B-B14F-4D97-AF65-F5344CB8AC3E}">
        <p14:creationId xmlns:p14="http://schemas.microsoft.com/office/powerpoint/2010/main" val="3792592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BA4207E9-36DD-4B7C-A25F-84FA1DCE4375}" type="slidenum">
              <a:rPr lang="pt-BR" smtClean="0"/>
              <a:t>3</a:t>
            </a:fld>
            <a:endParaRPr lang="pt-BR"/>
          </a:p>
        </p:txBody>
      </p:sp>
    </p:spTree>
    <p:extLst>
      <p:ext uri="{BB962C8B-B14F-4D97-AF65-F5344CB8AC3E}">
        <p14:creationId xmlns:p14="http://schemas.microsoft.com/office/powerpoint/2010/main" val="128062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dirty="0" smtClean="0"/>
              <a:t>Conceituar apego e desapego. Levar os ouvintes a perceberem que se</a:t>
            </a:r>
            <a:r>
              <a:rPr lang="pt-BR" baseline="0" dirty="0" smtClean="0"/>
              <a:t> pode </a:t>
            </a:r>
            <a:r>
              <a:rPr lang="pt-BR" baseline="0" dirty="0" smtClean="0"/>
              <a:t>apegar-se </a:t>
            </a:r>
            <a:r>
              <a:rPr lang="pt-BR" baseline="0" dirty="0" smtClean="0"/>
              <a:t>não somente </a:t>
            </a:r>
            <a:r>
              <a:rPr lang="pt-BR" baseline="0" dirty="0" smtClean="0"/>
              <a:t>a </a:t>
            </a:r>
            <a:r>
              <a:rPr lang="pt-BR" baseline="0" dirty="0" smtClean="0"/>
              <a:t>objetos, mas </a:t>
            </a:r>
            <a:r>
              <a:rPr lang="pt-BR" baseline="0" dirty="0" smtClean="0"/>
              <a:t>a </a:t>
            </a:r>
            <a:r>
              <a:rPr lang="pt-BR" baseline="0" dirty="0" smtClean="0"/>
              <a:t>pessoas e sentimentos que causam dor</a:t>
            </a:r>
            <a:r>
              <a:rPr lang="pt-BR" baseline="0" dirty="0" smtClean="0"/>
              <a:t>.</a:t>
            </a:r>
            <a:endParaRPr lang="pt-BR" dirty="0"/>
          </a:p>
        </p:txBody>
      </p:sp>
      <p:sp>
        <p:nvSpPr>
          <p:cNvPr id="4" name="Espaço Reservado para Número de Slide 3"/>
          <p:cNvSpPr>
            <a:spLocks noGrp="1"/>
          </p:cNvSpPr>
          <p:nvPr>
            <p:ph type="sldNum" sz="quarter" idx="10"/>
          </p:nvPr>
        </p:nvSpPr>
        <p:spPr/>
        <p:txBody>
          <a:bodyPr/>
          <a:lstStyle/>
          <a:p>
            <a:fld id="{BA4207E9-36DD-4B7C-A25F-84FA1DCE4375}" type="slidenum">
              <a:rPr lang="pt-BR" smtClean="0"/>
              <a:t>4</a:t>
            </a:fld>
            <a:endParaRPr lang="pt-BR"/>
          </a:p>
        </p:txBody>
      </p:sp>
    </p:spTree>
    <p:extLst>
      <p:ext uri="{BB962C8B-B14F-4D97-AF65-F5344CB8AC3E}">
        <p14:creationId xmlns:p14="http://schemas.microsoft.com/office/powerpoint/2010/main" val="4155719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dirty="0" smtClean="0"/>
              <a:t>Destacar</a:t>
            </a:r>
            <a:r>
              <a:rPr lang="pt-BR" baseline="0" dirty="0" smtClean="0"/>
              <a:t> que o apego reflete </a:t>
            </a:r>
            <a:r>
              <a:rPr lang="pt-BR" baseline="0" dirty="0" smtClean="0"/>
              <a:t>falta </a:t>
            </a:r>
            <a:r>
              <a:rPr lang="pt-BR" baseline="0" dirty="0" smtClean="0"/>
              <a:t>de resignação e </a:t>
            </a:r>
            <a:r>
              <a:rPr lang="pt-BR" baseline="0" dirty="0" smtClean="0"/>
              <a:t>de fé </a:t>
            </a:r>
            <a:r>
              <a:rPr lang="pt-BR" baseline="0" dirty="0" smtClean="0"/>
              <a:t>diante das dificuldades. Isso ocorre porque não se acredita que os problemas passarão, não sendo saudável ficar “remoendo” sentimentos inferiores. O apego, </a:t>
            </a:r>
            <a:r>
              <a:rPr lang="pt-BR" baseline="0" dirty="0" smtClean="0"/>
              <a:t>nesse </a:t>
            </a:r>
            <a:r>
              <a:rPr lang="pt-BR" baseline="0" dirty="0" smtClean="0"/>
              <a:t>sentido, faz com que o indivíduo fique preso ao sofrimento ao longo de muitos anos.</a:t>
            </a:r>
            <a:endParaRPr lang="pt-BR" dirty="0"/>
          </a:p>
        </p:txBody>
      </p:sp>
      <p:sp>
        <p:nvSpPr>
          <p:cNvPr id="4" name="Espaço Reservado para Número de Slide 3"/>
          <p:cNvSpPr>
            <a:spLocks noGrp="1"/>
          </p:cNvSpPr>
          <p:nvPr>
            <p:ph type="sldNum" sz="quarter" idx="10"/>
          </p:nvPr>
        </p:nvSpPr>
        <p:spPr/>
        <p:txBody>
          <a:bodyPr/>
          <a:lstStyle/>
          <a:p>
            <a:fld id="{BA4207E9-36DD-4B7C-A25F-84FA1DCE4375}" type="slidenum">
              <a:rPr lang="pt-BR" smtClean="0"/>
              <a:t>5</a:t>
            </a:fld>
            <a:endParaRPr lang="pt-BR"/>
          </a:p>
        </p:txBody>
      </p:sp>
    </p:spTree>
    <p:extLst>
      <p:ext uri="{BB962C8B-B14F-4D97-AF65-F5344CB8AC3E}">
        <p14:creationId xmlns:p14="http://schemas.microsoft.com/office/powerpoint/2010/main" val="2425028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dirty="0" smtClean="0"/>
              <a:t>Com esta citação,</a:t>
            </a:r>
            <a:r>
              <a:rPr lang="pt-BR" baseline="0" dirty="0" smtClean="0"/>
              <a:t> levar os ouvintes a refletirem sobre a necessidade da mudança ou da transformação. Quando se fala em desapego, deve-se lembrar que é necessário que isso ocorra para que coisas novas aconteçam em nossas vidas.  Usar a imagem para refletir que para se ter o alimento, o pão, é necessário que o trigo passe por transformações, mesmo que isso seja a custa de algum “sacrifício e dor”.</a:t>
            </a:r>
            <a:endParaRPr lang="pt-BR" dirty="0"/>
          </a:p>
        </p:txBody>
      </p:sp>
      <p:sp>
        <p:nvSpPr>
          <p:cNvPr id="4" name="Espaço Reservado para Número de Slide 3"/>
          <p:cNvSpPr>
            <a:spLocks noGrp="1"/>
          </p:cNvSpPr>
          <p:nvPr>
            <p:ph type="sldNum" sz="quarter" idx="10"/>
          </p:nvPr>
        </p:nvSpPr>
        <p:spPr/>
        <p:txBody>
          <a:bodyPr/>
          <a:lstStyle/>
          <a:p>
            <a:fld id="{BA4207E9-36DD-4B7C-A25F-84FA1DCE4375}" type="slidenum">
              <a:rPr lang="pt-BR" smtClean="0"/>
              <a:t>6</a:t>
            </a:fld>
            <a:endParaRPr lang="pt-BR"/>
          </a:p>
        </p:txBody>
      </p:sp>
    </p:spTree>
    <p:extLst>
      <p:ext uri="{BB962C8B-B14F-4D97-AF65-F5344CB8AC3E}">
        <p14:creationId xmlns:p14="http://schemas.microsoft.com/office/powerpoint/2010/main" val="3377170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dirty="0" smtClean="0"/>
              <a:t>Tudo</a:t>
            </a:r>
            <a:r>
              <a:rPr lang="pt-BR" baseline="0" dirty="0" smtClean="0"/>
              <a:t> na vida é constante transformação. Desapegar-se de velhos hábitos, buscar mudar a si mesmo é se dar a oportunidade de renovação. Ao deixarmos de lado as potencialidades que há em nós, não conseguimos perceber que as leis de Deus estão escritas em nossa consciência e, assim, ignoramos que a mudança deve começar primeiramente em nós.</a:t>
            </a:r>
            <a:endParaRPr lang="pt-BR" dirty="0"/>
          </a:p>
        </p:txBody>
      </p:sp>
      <p:sp>
        <p:nvSpPr>
          <p:cNvPr id="4" name="Espaço Reservado para Número de Slide 3"/>
          <p:cNvSpPr>
            <a:spLocks noGrp="1"/>
          </p:cNvSpPr>
          <p:nvPr>
            <p:ph type="sldNum" sz="quarter" idx="10"/>
          </p:nvPr>
        </p:nvSpPr>
        <p:spPr/>
        <p:txBody>
          <a:bodyPr/>
          <a:lstStyle/>
          <a:p>
            <a:fld id="{BA4207E9-36DD-4B7C-A25F-84FA1DCE4375}" type="slidenum">
              <a:rPr lang="pt-BR" smtClean="0"/>
              <a:t>7</a:t>
            </a:fld>
            <a:endParaRPr lang="pt-BR"/>
          </a:p>
        </p:txBody>
      </p:sp>
    </p:spTree>
    <p:extLst>
      <p:ext uri="{BB962C8B-B14F-4D97-AF65-F5344CB8AC3E}">
        <p14:creationId xmlns:p14="http://schemas.microsoft.com/office/powerpoint/2010/main" val="6913697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dirty="0" smtClean="0"/>
              <a:t>Destacar que a indecisão e a inércia são </a:t>
            </a:r>
            <a:r>
              <a:rPr lang="pt-BR" baseline="0" dirty="0" smtClean="0"/>
              <a:t>características comuns aos indivíduos que se “apegam” a situações e sentimentos que não lhe </a:t>
            </a:r>
            <a:r>
              <a:rPr lang="pt-BR" baseline="0" dirty="0" smtClean="0"/>
              <a:t>fazem </a:t>
            </a:r>
            <a:r>
              <a:rPr lang="pt-BR" baseline="0" dirty="0" smtClean="0"/>
              <a:t>bem. Perde-se a perspectiva de que é necessário continuar vencendo as dificuldades, sendo necessário cultivar a fé.</a:t>
            </a:r>
            <a:endParaRPr lang="pt-BR" dirty="0"/>
          </a:p>
        </p:txBody>
      </p:sp>
      <p:sp>
        <p:nvSpPr>
          <p:cNvPr id="4" name="Espaço Reservado para Número de Slide 3"/>
          <p:cNvSpPr>
            <a:spLocks noGrp="1"/>
          </p:cNvSpPr>
          <p:nvPr>
            <p:ph type="sldNum" sz="quarter" idx="10"/>
          </p:nvPr>
        </p:nvSpPr>
        <p:spPr/>
        <p:txBody>
          <a:bodyPr/>
          <a:lstStyle/>
          <a:p>
            <a:fld id="{BA4207E9-36DD-4B7C-A25F-84FA1DCE4375}" type="slidenum">
              <a:rPr lang="pt-BR" smtClean="0"/>
              <a:t>8</a:t>
            </a:fld>
            <a:endParaRPr lang="pt-BR"/>
          </a:p>
        </p:txBody>
      </p:sp>
    </p:spTree>
    <p:extLst>
      <p:ext uri="{BB962C8B-B14F-4D97-AF65-F5344CB8AC3E}">
        <p14:creationId xmlns:p14="http://schemas.microsoft.com/office/powerpoint/2010/main" val="11045272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dirty="0" smtClean="0"/>
              <a:t>Lembrar aos ouvintes</a:t>
            </a:r>
            <a:r>
              <a:rPr lang="pt-BR" baseline="0" dirty="0" smtClean="0"/>
              <a:t> que se por um lado há pessoas extremamente apegadas a coisas, sentimentos ruins ou situações desfavoráveis de suas vidas, há também aqueles que se dizem desapegados de tudo e todos, mas que em seu íntimo continuam apegados a essas situações, revelando conflitos íntimos que ainda não foram resolvidos.</a:t>
            </a:r>
            <a:endParaRPr lang="pt-BR" dirty="0"/>
          </a:p>
        </p:txBody>
      </p:sp>
      <p:sp>
        <p:nvSpPr>
          <p:cNvPr id="4" name="Espaço Reservado para Número de Slide 3"/>
          <p:cNvSpPr>
            <a:spLocks noGrp="1"/>
          </p:cNvSpPr>
          <p:nvPr>
            <p:ph type="sldNum" sz="quarter" idx="10"/>
          </p:nvPr>
        </p:nvSpPr>
        <p:spPr/>
        <p:txBody>
          <a:bodyPr/>
          <a:lstStyle/>
          <a:p>
            <a:fld id="{BA4207E9-36DD-4B7C-A25F-84FA1DCE4375}" type="slidenum">
              <a:rPr lang="pt-BR" smtClean="0"/>
              <a:t>9</a:t>
            </a:fld>
            <a:endParaRPr lang="pt-BR"/>
          </a:p>
        </p:txBody>
      </p:sp>
    </p:spTree>
    <p:extLst>
      <p:ext uri="{BB962C8B-B14F-4D97-AF65-F5344CB8AC3E}">
        <p14:creationId xmlns:p14="http://schemas.microsoft.com/office/powerpoint/2010/main" val="146700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dirty="0" smtClean="0"/>
              <a:t>Dar exemplos de falas cotidianas que denotam um falso</a:t>
            </a:r>
            <a:r>
              <a:rPr lang="pt-BR" baseline="0" dirty="0" smtClean="0"/>
              <a:t> desapego, como resposta a situações de conflito mal </a:t>
            </a:r>
            <a:r>
              <a:rPr lang="pt-BR" baseline="0" dirty="0" smtClean="0"/>
              <a:t>resolvidas</a:t>
            </a:r>
            <a:r>
              <a:rPr lang="pt-BR" baseline="0" dirty="0" smtClean="0"/>
              <a:t>.</a:t>
            </a:r>
            <a:endParaRPr lang="pt-BR" dirty="0"/>
          </a:p>
        </p:txBody>
      </p:sp>
      <p:sp>
        <p:nvSpPr>
          <p:cNvPr id="4" name="Espaço Reservado para Número de Slide 3"/>
          <p:cNvSpPr>
            <a:spLocks noGrp="1"/>
          </p:cNvSpPr>
          <p:nvPr>
            <p:ph type="sldNum" sz="quarter" idx="10"/>
          </p:nvPr>
        </p:nvSpPr>
        <p:spPr/>
        <p:txBody>
          <a:bodyPr/>
          <a:lstStyle/>
          <a:p>
            <a:fld id="{BA4207E9-36DD-4B7C-A25F-84FA1DCE4375}" type="slidenum">
              <a:rPr lang="pt-BR" smtClean="0"/>
              <a:t>10</a:t>
            </a:fld>
            <a:endParaRPr lang="pt-BR"/>
          </a:p>
        </p:txBody>
      </p:sp>
    </p:spTree>
    <p:extLst>
      <p:ext uri="{BB962C8B-B14F-4D97-AF65-F5344CB8AC3E}">
        <p14:creationId xmlns:p14="http://schemas.microsoft.com/office/powerpoint/2010/main" val="29026147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dirty="0" err="1" smtClean="0"/>
              <a:t>Hammed</a:t>
            </a:r>
            <a:r>
              <a:rPr lang="pt-BR" baseline="0" dirty="0" smtClean="0"/>
              <a:t>, neste </a:t>
            </a:r>
            <a:r>
              <a:rPr lang="pt-BR" baseline="0" dirty="0" smtClean="0"/>
              <a:t>ponto, </a:t>
            </a:r>
            <a:r>
              <a:rPr lang="pt-BR" baseline="0" dirty="0" smtClean="0"/>
              <a:t>nos chama atenção para o que ele </a:t>
            </a:r>
            <a:r>
              <a:rPr lang="pt-BR" baseline="0" dirty="0" smtClean="0"/>
              <a:t>denomina </a:t>
            </a:r>
            <a:r>
              <a:rPr lang="pt-BR" baseline="0" dirty="0" smtClean="0"/>
              <a:t>“desapego </a:t>
            </a:r>
            <a:r>
              <a:rPr lang="pt-BR" baseline="0" dirty="0" smtClean="0"/>
              <a:t>defensivo</a:t>
            </a:r>
            <a:r>
              <a:rPr lang="pt-BR" baseline="0" dirty="0" smtClean="0"/>
              <a:t>”</a:t>
            </a:r>
            <a:r>
              <a:rPr lang="pt-BR" baseline="0" dirty="0" smtClean="0"/>
              <a:t> </a:t>
            </a:r>
            <a:r>
              <a:rPr lang="pt-BR" baseline="0" dirty="0" smtClean="0"/>
              <a:t>ou de </a:t>
            </a:r>
            <a:r>
              <a:rPr lang="pt-BR" baseline="0" dirty="0" smtClean="0"/>
              <a:t>proteção, </a:t>
            </a:r>
            <a:r>
              <a:rPr lang="pt-BR" baseline="0" dirty="0" smtClean="0"/>
              <a:t>que é quando alguém diz que não se importa com determinadas situações, mas o faz para fugir do enfrentamento de seus problemas. É uma espécie de couraça criada pela pessoa que se diz “desapegada</a:t>
            </a:r>
            <a:r>
              <a:rPr lang="pt-BR" baseline="0" dirty="0" smtClean="0"/>
              <a:t>”, </a:t>
            </a:r>
            <a:r>
              <a:rPr lang="pt-BR" baseline="0" dirty="0" smtClean="0"/>
              <a:t>por </a:t>
            </a:r>
            <a:r>
              <a:rPr lang="pt-BR" baseline="0" dirty="0" smtClean="0"/>
              <a:t>ter </a:t>
            </a:r>
            <a:r>
              <a:rPr lang="pt-BR" baseline="0" dirty="0" smtClean="0"/>
              <a:t>medo de enfrentar os conflitos que o envolvem.</a:t>
            </a:r>
            <a:endParaRPr lang="pt-BR" dirty="0"/>
          </a:p>
        </p:txBody>
      </p:sp>
      <p:sp>
        <p:nvSpPr>
          <p:cNvPr id="4" name="Espaço Reservado para Número de Slide 3"/>
          <p:cNvSpPr>
            <a:spLocks noGrp="1"/>
          </p:cNvSpPr>
          <p:nvPr>
            <p:ph type="sldNum" sz="quarter" idx="10"/>
          </p:nvPr>
        </p:nvSpPr>
        <p:spPr/>
        <p:txBody>
          <a:bodyPr/>
          <a:lstStyle/>
          <a:p>
            <a:fld id="{BA4207E9-36DD-4B7C-A25F-84FA1DCE4375}" type="slidenum">
              <a:rPr lang="pt-BR" smtClean="0"/>
              <a:t>11</a:t>
            </a:fld>
            <a:endParaRPr lang="pt-BR"/>
          </a:p>
        </p:txBody>
      </p:sp>
    </p:spTree>
    <p:extLst>
      <p:ext uri="{BB962C8B-B14F-4D97-AF65-F5344CB8AC3E}">
        <p14:creationId xmlns:p14="http://schemas.microsoft.com/office/powerpoint/2010/main" val="24198793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dirty="0" smtClean="0"/>
              <a:t>Definir</a:t>
            </a:r>
            <a:r>
              <a:rPr lang="pt-BR" baseline="0" dirty="0" smtClean="0"/>
              <a:t> o que é desapego de proteção. É em suma um processo mental ativado pelo indivíduo para não sofrer. Diante de uma perda, que causa dor, o indivíduo age com indiferença, desprezo ou se isola das pessoas que o circundam. É uma espécie de fuga frente a um conflito.</a:t>
            </a:r>
            <a:endParaRPr lang="pt-BR" dirty="0"/>
          </a:p>
        </p:txBody>
      </p:sp>
      <p:sp>
        <p:nvSpPr>
          <p:cNvPr id="4" name="Espaço Reservado para Número de Slide 3"/>
          <p:cNvSpPr>
            <a:spLocks noGrp="1"/>
          </p:cNvSpPr>
          <p:nvPr>
            <p:ph type="sldNum" sz="quarter" idx="10"/>
          </p:nvPr>
        </p:nvSpPr>
        <p:spPr/>
        <p:txBody>
          <a:bodyPr/>
          <a:lstStyle/>
          <a:p>
            <a:fld id="{BA4207E9-36DD-4B7C-A25F-84FA1DCE4375}" type="slidenum">
              <a:rPr lang="pt-BR" smtClean="0"/>
              <a:t>12</a:t>
            </a:fld>
            <a:endParaRPr lang="pt-BR"/>
          </a:p>
        </p:txBody>
      </p:sp>
    </p:spTree>
    <p:extLst>
      <p:ext uri="{BB962C8B-B14F-4D97-AF65-F5344CB8AC3E}">
        <p14:creationId xmlns:p14="http://schemas.microsoft.com/office/powerpoint/2010/main" val="32149554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dirty="0" smtClean="0"/>
              <a:t>A afirmação “eu não me</a:t>
            </a:r>
            <a:r>
              <a:rPr lang="pt-BR" baseline="0" dirty="0" smtClean="0"/>
              <a:t> importo” é na verdade um reflexo da tentativa para não se resolver um conflitos ou evitar frustrar-se. O indivíduo </a:t>
            </a:r>
            <a:r>
              <a:rPr lang="pt-BR" baseline="0" dirty="0" smtClean="0"/>
              <a:t>se </a:t>
            </a:r>
            <a:r>
              <a:rPr lang="pt-BR" baseline="0" dirty="0" smtClean="0"/>
              <a:t>justifica dizendo que não se importa com situações, que na verdade, o </a:t>
            </a:r>
            <a:r>
              <a:rPr lang="pt-BR" baseline="0" dirty="0" smtClean="0"/>
              <a:t>atingem </a:t>
            </a:r>
            <a:r>
              <a:rPr lang="pt-BR" baseline="0" dirty="0" smtClean="0"/>
              <a:t>e </a:t>
            </a:r>
            <a:r>
              <a:rPr lang="pt-BR" baseline="0" dirty="0" smtClean="0"/>
              <a:t>ele finge </a:t>
            </a:r>
            <a:r>
              <a:rPr lang="pt-BR" baseline="0" dirty="0" smtClean="0"/>
              <a:t>estar bem. </a:t>
            </a:r>
            <a:endParaRPr lang="pt-BR" dirty="0"/>
          </a:p>
        </p:txBody>
      </p:sp>
      <p:sp>
        <p:nvSpPr>
          <p:cNvPr id="4" name="Espaço Reservado para Número de Slide 3"/>
          <p:cNvSpPr>
            <a:spLocks noGrp="1"/>
          </p:cNvSpPr>
          <p:nvPr>
            <p:ph type="sldNum" sz="quarter" idx="10"/>
          </p:nvPr>
        </p:nvSpPr>
        <p:spPr/>
        <p:txBody>
          <a:bodyPr/>
          <a:lstStyle/>
          <a:p>
            <a:fld id="{BA4207E9-36DD-4B7C-A25F-84FA1DCE4375}" type="slidenum">
              <a:rPr lang="pt-BR" smtClean="0"/>
              <a:t>13</a:t>
            </a:fld>
            <a:endParaRPr lang="pt-BR"/>
          </a:p>
        </p:txBody>
      </p:sp>
    </p:spTree>
    <p:extLst>
      <p:ext uri="{BB962C8B-B14F-4D97-AF65-F5344CB8AC3E}">
        <p14:creationId xmlns:p14="http://schemas.microsoft.com/office/powerpoint/2010/main" val="11964510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dirty="0" smtClean="0"/>
              <a:t>É</a:t>
            </a:r>
            <a:r>
              <a:rPr lang="pt-BR" baseline="0" dirty="0" smtClean="0"/>
              <a:t> importante ressaltar que a melhor saída é reagir e solucionar os problemas, buscando o </a:t>
            </a:r>
            <a:r>
              <a:rPr lang="pt-BR" baseline="0" dirty="0" smtClean="0"/>
              <a:t>auxílio, </a:t>
            </a:r>
            <a:r>
              <a:rPr lang="pt-BR" baseline="0" dirty="0" smtClean="0"/>
              <a:t>quando necessário. A Casa Espírita dispõe de diversos recursos que podem auxiliar nesse sentido. O paciente pode recorrer ao tratamento espiritual, ao estudo da doutrina espírita </a:t>
            </a:r>
            <a:r>
              <a:rPr lang="pt-BR" baseline="0" dirty="0" smtClean="0"/>
              <a:t>– que </a:t>
            </a:r>
            <a:r>
              <a:rPr lang="pt-BR" baseline="0" dirty="0" smtClean="0"/>
              <a:t>lhe auxilie a encontrar saídas para suas </a:t>
            </a:r>
            <a:r>
              <a:rPr lang="pt-BR" baseline="0" dirty="0" smtClean="0"/>
              <a:t>dificuldades –, </a:t>
            </a:r>
            <a:r>
              <a:rPr lang="pt-BR" baseline="0" dirty="0" smtClean="0"/>
              <a:t>conversa fraterna, trabalho assistencial, entre outros. Individualmente, o paciente pode também recorrer à prece, leitura </a:t>
            </a:r>
            <a:r>
              <a:rPr lang="pt-BR" baseline="0" dirty="0" smtClean="0"/>
              <a:t>edificante, </a:t>
            </a:r>
            <a:r>
              <a:rPr lang="pt-BR" baseline="0" dirty="0" smtClean="0"/>
              <a:t>etc. </a:t>
            </a:r>
            <a:endParaRPr lang="pt-BR" dirty="0"/>
          </a:p>
        </p:txBody>
      </p:sp>
      <p:sp>
        <p:nvSpPr>
          <p:cNvPr id="4" name="Espaço Reservado para Número de Slide 3"/>
          <p:cNvSpPr>
            <a:spLocks noGrp="1"/>
          </p:cNvSpPr>
          <p:nvPr>
            <p:ph type="sldNum" sz="quarter" idx="10"/>
          </p:nvPr>
        </p:nvSpPr>
        <p:spPr/>
        <p:txBody>
          <a:bodyPr/>
          <a:lstStyle/>
          <a:p>
            <a:fld id="{BA4207E9-36DD-4B7C-A25F-84FA1DCE4375}" type="slidenum">
              <a:rPr lang="pt-BR" smtClean="0"/>
              <a:t>14</a:t>
            </a:fld>
            <a:endParaRPr lang="pt-BR"/>
          </a:p>
        </p:txBody>
      </p:sp>
    </p:spTree>
    <p:extLst>
      <p:ext uri="{BB962C8B-B14F-4D97-AF65-F5344CB8AC3E}">
        <p14:creationId xmlns:p14="http://schemas.microsoft.com/office/powerpoint/2010/main" val="33683512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dirty="0" smtClean="0"/>
              <a:t>O desapego saudável é, portanto, aquele em que o indivíduo reflete sobre</a:t>
            </a:r>
            <a:r>
              <a:rPr lang="pt-BR" baseline="0" dirty="0" smtClean="0"/>
              <a:t> si mesmo e busca enfrentar seus conflitos íntimos buscando solucioná-los. </a:t>
            </a:r>
            <a:endParaRPr lang="pt-BR" dirty="0"/>
          </a:p>
        </p:txBody>
      </p:sp>
      <p:sp>
        <p:nvSpPr>
          <p:cNvPr id="4" name="Espaço Reservado para Número de Slide 3"/>
          <p:cNvSpPr>
            <a:spLocks noGrp="1"/>
          </p:cNvSpPr>
          <p:nvPr>
            <p:ph type="sldNum" sz="quarter" idx="10"/>
          </p:nvPr>
        </p:nvSpPr>
        <p:spPr/>
        <p:txBody>
          <a:bodyPr/>
          <a:lstStyle/>
          <a:p>
            <a:fld id="{BA4207E9-36DD-4B7C-A25F-84FA1DCE4375}" type="slidenum">
              <a:rPr lang="pt-BR" smtClean="0"/>
              <a:t>15</a:t>
            </a:fld>
            <a:endParaRPr lang="pt-BR"/>
          </a:p>
        </p:txBody>
      </p:sp>
    </p:spTree>
    <p:extLst>
      <p:ext uri="{BB962C8B-B14F-4D97-AF65-F5344CB8AC3E}">
        <p14:creationId xmlns:p14="http://schemas.microsoft.com/office/powerpoint/2010/main" val="599143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dirty="0" smtClean="0">
                <a:effectLst/>
              </a:rPr>
              <a:t>A</a:t>
            </a:r>
            <a:r>
              <a:rPr lang="pt-BR" baseline="0" dirty="0" smtClean="0">
                <a:effectLst/>
              </a:rPr>
              <a:t> Doutrina Espírita nos esclarece que os laços de família não se rompem com o término da existência física. Os laços que ligam os seres que reencarnam em uma mesma família são fortalecidos ao longo das sucessivas existências. O indivíduo que consegue, assim, exercitar o “desapego saudável” consegue participar de forma plena de sua família e, consequentemente, da sociedade, mantendo um relacionamento saudável com todos.</a:t>
            </a:r>
            <a:endParaRPr lang="pt-BR" dirty="0" smtClean="0">
              <a:effectLst/>
            </a:endParaRPr>
          </a:p>
          <a:p>
            <a:endParaRPr lang="pt-BR" dirty="0"/>
          </a:p>
        </p:txBody>
      </p:sp>
      <p:sp>
        <p:nvSpPr>
          <p:cNvPr id="4" name="Espaço Reservado para Número de Slide 3"/>
          <p:cNvSpPr>
            <a:spLocks noGrp="1"/>
          </p:cNvSpPr>
          <p:nvPr>
            <p:ph type="sldNum" sz="quarter" idx="10"/>
          </p:nvPr>
        </p:nvSpPr>
        <p:spPr/>
        <p:txBody>
          <a:bodyPr/>
          <a:lstStyle/>
          <a:p>
            <a:fld id="{BA4207E9-36DD-4B7C-A25F-84FA1DCE4375}" type="slidenum">
              <a:rPr lang="pt-BR" smtClean="0"/>
              <a:t>16</a:t>
            </a:fld>
            <a:endParaRPr lang="pt-BR"/>
          </a:p>
        </p:txBody>
      </p:sp>
    </p:spTree>
    <p:extLst>
      <p:ext uri="{BB962C8B-B14F-4D97-AF65-F5344CB8AC3E}">
        <p14:creationId xmlns:p14="http://schemas.microsoft.com/office/powerpoint/2010/main" val="599229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tif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tif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bg>
      <p:bgRef idx="1001">
        <a:schemeClr val="bg2"/>
      </p:bgRef>
    </p:bg>
    <p:spTree>
      <p:nvGrpSpPr>
        <p:cNvPr id="1" name=""/>
        <p:cNvGrpSpPr/>
        <p:nvPr/>
      </p:nvGrpSpPr>
      <p:grpSpPr>
        <a:xfrm>
          <a:off x="0" y="0"/>
          <a:ext cx="0" cy="0"/>
          <a:chOff x="0" y="0"/>
          <a:chExt cx="0" cy="0"/>
        </a:xfrm>
      </p:grpSpPr>
      <p:pic>
        <p:nvPicPr>
          <p:cNvPr id="8" name="Imagem 7"/>
          <p:cNvPicPr>
            <a:picLocks noChangeAspect="1"/>
          </p:cNvPicPr>
          <p:nvPr userDrawn="1"/>
        </p:nvPicPr>
        <p:blipFill>
          <a:blip r:embed="rId2"/>
          <a:stretch>
            <a:fillRect/>
          </a:stretch>
        </p:blipFill>
        <p:spPr>
          <a:xfrm flipH="1">
            <a:off x="0" y="0"/>
            <a:ext cx="9144000" cy="6858000"/>
          </a:xfrm>
          <a:prstGeom prst="rect">
            <a:avLst/>
          </a:prstGeom>
        </p:spPr>
      </p:pic>
      <p:sp>
        <p:nvSpPr>
          <p:cNvPr id="13" name="Freeform 6" title="Page Number Shape"/>
          <p:cNvSpPr/>
          <p:nvPr/>
        </p:nvSpPr>
        <p:spPr bwMode="auto">
          <a:xfrm>
            <a:off x="8736012" y="125730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solidFill>
          <a:ln w="0">
            <a:noFill/>
            <a:prstDash val="solid"/>
            <a:round/>
            <a:headEnd/>
            <a:tailEnd/>
          </a:ln>
        </p:spPr>
      </p:sp>
      <p:sp>
        <p:nvSpPr>
          <p:cNvPr id="2" name="Title 1"/>
          <p:cNvSpPr>
            <a:spLocks noGrp="1"/>
          </p:cNvSpPr>
          <p:nvPr>
            <p:ph type="ctrTitle"/>
          </p:nvPr>
        </p:nvSpPr>
        <p:spPr>
          <a:xfrm>
            <a:off x="816685" y="1168009"/>
            <a:ext cx="5275772" cy="2536884"/>
          </a:xfrm>
        </p:spPr>
        <p:txBody>
          <a:bodyPr anchor="t">
            <a:normAutofit/>
          </a:bodyPr>
          <a:lstStyle>
            <a:lvl1pPr algn="l">
              <a:lnSpc>
                <a:spcPct val="85000"/>
              </a:lnSpc>
              <a:defRPr sz="5800" cap="none" baseline="0">
                <a:solidFill>
                  <a:schemeClr val="bg1"/>
                </a:solidFill>
              </a:defRPr>
            </a:lvl1pPr>
          </a:lstStyle>
          <a:p>
            <a:r>
              <a:rPr lang="pt-BR" smtClean="0"/>
              <a:t>Clique para editar estilo do título mestre</a:t>
            </a:r>
            <a:endParaRPr lang="en-US" dirty="0"/>
          </a:p>
        </p:txBody>
      </p:sp>
      <p:sp>
        <p:nvSpPr>
          <p:cNvPr id="3" name="Subtitle 2"/>
          <p:cNvSpPr>
            <a:spLocks noGrp="1"/>
          </p:cNvSpPr>
          <p:nvPr>
            <p:ph type="subTitle" idx="1"/>
          </p:nvPr>
        </p:nvSpPr>
        <p:spPr>
          <a:xfrm>
            <a:off x="816685" y="4470296"/>
            <a:ext cx="5275772" cy="706355"/>
          </a:xfrm>
        </p:spPr>
        <p:txBody>
          <a:bodyPr>
            <a:noAutofit/>
          </a:bodyPr>
          <a:lstStyle>
            <a:lvl1pPr marL="0" indent="0" algn="l">
              <a:lnSpc>
                <a:spcPct val="114000"/>
              </a:lnSpc>
              <a:spcBef>
                <a:spcPts val="0"/>
              </a:spcBef>
              <a:buNone/>
              <a:defRPr sz="2000" b="0" i="0" baseline="0">
                <a:solidFill>
                  <a:schemeClr val="tx1"/>
                </a:solidFill>
                <a:latin typeface="Avenir Next" charset="0"/>
                <a:ea typeface="Avenir Next" charset="0"/>
                <a:cs typeface="Avenir Next"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smtClean="0"/>
              <a:t>Clique para editar o estilo do subtítulo mestre</a:t>
            </a:r>
            <a:endParaRPr lang="en-US" dirty="0"/>
          </a:p>
        </p:txBody>
      </p:sp>
      <p:sp>
        <p:nvSpPr>
          <p:cNvPr id="4" name="Date Placeholder 3"/>
          <p:cNvSpPr>
            <a:spLocks noGrp="1"/>
          </p:cNvSpPr>
          <p:nvPr>
            <p:ph type="dt" sz="half" idx="10"/>
          </p:nvPr>
        </p:nvSpPr>
        <p:spPr>
          <a:xfrm>
            <a:off x="816685" y="6314441"/>
            <a:ext cx="1197467" cy="365125"/>
          </a:xfrm>
        </p:spPr>
        <p:txBody>
          <a:bodyPr/>
          <a:lstStyle>
            <a:lvl1pPr algn="l">
              <a:defRPr sz="900">
                <a:solidFill>
                  <a:schemeClr val="tx2"/>
                </a:solidFill>
              </a:defRPr>
            </a:lvl1pPr>
          </a:lstStyle>
          <a:p>
            <a:fld id="{5A069CB8-F204-4D06-B913-C5A26A89888A}" type="datetimeFigureOut">
              <a:rPr lang="en-US" smtClean="0"/>
              <a:t>4/20/16</a:t>
            </a:fld>
            <a:endParaRPr lang="en-US" dirty="0"/>
          </a:p>
        </p:txBody>
      </p:sp>
      <p:sp>
        <p:nvSpPr>
          <p:cNvPr id="5" name="Footer Placeholder 4"/>
          <p:cNvSpPr>
            <a:spLocks noGrp="1"/>
          </p:cNvSpPr>
          <p:nvPr>
            <p:ph type="ftr" sz="quarter" idx="11"/>
          </p:nvPr>
        </p:nvSpPr>
        <p:spPr>
          <a:xfrm>
            <a:off x="2250444" y="6314441"/>
            <a:ext cx="3842012" cy="365125"/>
          </a:xfrm>
        </p:spPr>
        <p:txBody>
          <a:bodyPr/>
          <a:lstStyle>
            <a:lvl1pPr algn="l">
              <a:defRPr b="0">
                <a:solidFill>
                  <a:schemeClr val="tx2"/>
                </a:solidFill>
              </a:defRPr>
            </a:lvl1pPr>
          </a:lstStyle>
          <a:p>
            <a:endParaRPr lang="en-US" dirty="0"/>
          </a:p>
        </p:txBody>
      </p:sp>
      <p:sp>
        <p:nvSpPr>
          <p:cNvPr id="6" name="Slide Number Placeholder 5"/>
          <p:cNvSpPr>
            <a:spLocks noGrp="1"/>
          </p:cNvSpPr>
          <p:nvPr>
            <p:ph type="sldNum" sz="quarter" idx="12"/>
          </p:nvPr>
        </p:nvSpPr>
        <p:spPr>
          <a:xfrm>
            <a:off x="8736012" y="1484313"/>
            <a:ext cx="407987" cy="365125"/>
          </a:xfrm>
        </p:spPr>
        <p:txBody>
          <a:bodyPr/>
          <a:lstStyle>
            <a:lvl1pPr algn="r">
              <a:defRPr>
                <a:solidFill>
                  <a:schemeClr val="bg1"/>
                </a:solidFill>
              </a:defRPr>
            </a:lvl1pPr>
          </a:lstStyle>
          <a:p>
            <a:fld id="{4FAB73BC-B049-4115-A692-8D63A059BFB8}" type="slidenum">
              <a:rPr lang="en-US" smtClean="0"/>
              <a:pPr/>
              <a:t>‹n.º›</a:t>
            </a:fld>
            <a:endParaRPr lang="en-US" dirty="0"/>
          </a:p>
        </p:txBody>
      </p:sp>
      <p:cxnSp>
        <p:nvCxnSpPr>
          <p:cNvPr id="9" name="Straight Connector 8"/>
          <p:cNvCxnSpPr/>
          <p:nvPr/>
        </p:nvCxnSpPr>
        <p:spPr>
          <a:xfrm>
            <a:off x="580391" y="1257300"/>
            <a:ext cx="0" cy="56007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96985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7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p>
            <a:r>
              <a:rPr lang="pt-BR" dirty="0" smtClean="0"/>
              <a:t>Clique para editar estilo do título mestre</a:t>
            </a:r>
            <a:endParaRPr lang="en-US" dirty="0"/>
          </a:p>
        </p:txBody>
      </p:sp>
      <p:sp>
        <p:nvSpPr>
          <p:cNvPr id="3" name="Content Placeholder 2"/>
          <p:cNvSpPr>
            <a:spLocks noGrp="1"/>
          </p:cNvSpPr>
          <p:nvPr>
            <p:ph idx="1"/>
          </p:nvPr>
        </p:nvSpPr>
        <p:spPr/>
        <p:txBody>
          <a:bodyPr/>
          <a:lstStyle/>
          <a:p>
            <a:pPr lvl="0"/>
            <a:r>
              <a:rPr lang="pt-BR" dirty="0" smtClean="0"/>
              <a:t>Clique para editar os estilos de texto mestres</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en-US" dirty="0"/>
          </a:p>
        </p:txBody>
      </p:sp>
      <p:sp>
        <p:nvSpPr>
          <p:cNvPr id="4" name="Date Placeholder 3"/>
          <p:cNvSpPr>
            <a:spLocks noGrp="1"/>
          </p:cNvSpPr>
          <p:nvPr>
            <p:ph type="dt" sz="half" idx="10"/>
          </p:nvPr>
        </p:nvSpPr>
        <p:spPr/>
        <p:txBody>
          <a:bodyPr/>
          <a:lstStyle/>
          <a:p>
            <a:fld id="{D30BB376-B19C-488D-ABEB-03C7E6E9E3E0}" type="datetimeFigureOut">
              <a:rPr lang="en-US" smtClean="0"/>
              <a:t>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smtClean="0"/>
              <a:t>‹n.º›</a:t>
            </a:fld>
            <a:endParaRPr lang="en-US" dirty="0"/>
          </a:p>
        </p:txBody>
      </p:sp>
    </p:spTree>
    <p:extLst>
      <p:ext uri="{BB962C8B-B14F-4D97-AF65-F5344CB8AC3E}">
        <p14:creationId xmlns:p14="http://schemas.microsoft.com/office/powerpoint/2010/main" val="14693480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bg>
      <p:bgPr>
        <a:solidFill>
          <a:schemeClr val="bg2"/>
        </a:solidFill>
        <a:effectLst/>
      </p:bgPr>
    </p:bg>
    <p:spTree>
      <p:nvGrpSpPr>
        <p:cNvPr id="1" name=""/>
        <p:cNvGrpSpPr/>
        <p:nvPr/>
      </p:nvGrpSpPr>
      <p:grpSpPr>
        <a:xfrm>
          <a:off x="0" y="0"/>
          <a:ext cx="0" cy="0"/>
          <a:chOff x="0" y="0"/>
          <a:chExt cx="0" cy="0"/>
        </a:xfrm>
      </p:grpSpPr>
      <p:pic>
        <p:nvPicPr>
          <p:cNvPr id="7" name="Imagem 6"/>
          <p:cNvPicPr>
            <a:picLocks noChangeAspect="1"/>
          </p:cNvPicPr>
          <p:nvPr userDrawn="1"/>
        </p:nvPicPr>
        <p:blipFill>
          <a:blip r:embed="rId2"/>
          <a:stretch>
            <a:fillRect/>
          </a:stretch>
        </p:blipFill>
        <p:spPr>
          <a:xfrm>
            <a:off x="0" y="0"/>
            <a:ext cx="9144000" cy="6858000"/>
          </a:xfrm>
          <a:prstGeom prst="rect">
            <a:avLst/>
          </a:prstGeom>
        </p:spPr>
      </p:pic>
      <p:sp>
        <p:nvSpPr>
          <p:cNvPr id="14" name="Retângulo 13"/>
          <p:cNvSpPr/>
          <p:nvPr userDrawn="1"/>
        </p:nvSpPr>
        <p:spPr>
          <a:xfrm>
            <a:off x="0" y="0"/>
            <a:ext cx="9143999" cy="5204554"/>
          </a:xfrm>
          <a:prstGeom prst="rect">
            <a:avLst/>
          </a:prstGeom>
          <a:gradFill>
            <a:gsLst>
              <a:gs pos="20000">
                <a:schemeClr val="bg1">
                  <a:alpha val="60000"/>
                </a:schemeClr>
              </a:gs>
              <a:gs pos="100000">
                <a:schemeClr val="accent1">
                  <a:lumMod val="30000"/>
                  <a:lumOff val="7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Freeform 11" title="Page Number Shape"/>
          <p:cNvSpPr/>
          <p:nvPr/>
        </p:nvSpPr>
        <p:spPr bwMode="auto">
          <a:xfrm>
            <a:off x="8736012" y="2571723"/>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bg1"/>
          </a:solidFill>
          <a:ln w="0">
            <a:noFill/>
            <a:prstDash val="solid"/>
            <a:round/>
            <a:headEnd/>
            <a:tailEnd/>
          </a:ln>
        </p:spPr>
      </p:sp>
      <p:sp>
        <p:nvSpPr>
          <p:cNvPr id="2" name="Title 1"/>
          <p:cNvSpPr>
            <a:spLocks noGrp="1"/>
          </p:cNvSpPr>
          <p:nvPr>
            <p:ph type="title"/>
          </p:nvPr>
        </p:nvSpPr>
        <p:spPr>
          <a:xfrm>
            <a:off x="762001" y="4992130"/>
            <a:ext cx="6921246" cy="1431698"/>
          </a:xfrm>
        </p:spPr>
        <p:txBody>
          <a:bodyPr anchor="b">
            <a:noAutofit/>
          </a:bodyPr>
          <a:lstStyle>
            <a:lvl1pPr algn="r">
              <a:lnSpc>
                <a:spcPct val="85000"/>
              </a:lnSpc>
              <a:defRPr sz="4800" cap="none" baseline="0">
                <a:solidFill>
                  <a:schemeClr val="bg1"/>
                </a:solidFill>
              </a:defRPr>
            </a:lvl1pPr>
          </a:lstStyle>
          <a:p>
            <a:r>
              <a:rPr lang="pt-BR" dirty="0" smtClean="0"/>
              <a:t>Clique para editar estilo do título mestre</a:t>
            </a:r>
            <a:endParaRPr lang="en-US" dirty="0"/>
          </a:p>
        </p:txBody>
      </p:sp>
      <p:sp>
        <p:nvSpPr>
          <p:cNvPr id="3" name="Text Placeholder 2"/>
          <p:cNvSpPr>
            <a:spLocks noGrp="1"/>
          </p:cNvSpPr>
          <p:nvPr>
            <p:ph type="body" idx="1"/>
          </p:nvPr>
        </p:nvSpPr>
        <p:spPr>
          <a:xfrm>
            <a:off x="762001" y="395417"/>
            <a:ext cx="6924674" cy="4527668"/>
          </a:xfrm>
        </p:spPr>
        <p:txBody>
          <a:bodyPr anchor="t">
            <a:normAutofit/>
          </a:bodyPr>
          <a:lstStyle>
            <a:lvl1pPr marL="0" indent="0" algn="just">
              <a:lnSpc>
                <a:spcPct val="100000"/>
              </a:lnSpc>
              <a:spcBef>
                <a:spcPts val="0"/>
              </a:spcBef>
              <a:spcAft>
                <a:spcPts val="900"/>
              </a:spcAft>
              <a:buNone/>
              <a:defRPr sz="1800" b="0" i="1" baseline="0">
                <a:solidFill>
                  <a:schemeClr val="tx1">
                    <a:lumMod val="85000"/>
                    <a:lumOff val="1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BR" smtClean="0"/>
              <a:t>Clique para editar os estilos de texto mestres</a:t>
            </a:r>
          </a:p>
        </p:txBody>
      </p:sp>
      <p:sp>
        <p:nvSpPr>
          <p:cNvPr id="4" name="Date Placeholder 3"/>
          <p:cNvSpPr>
            <a:spLocks noGrp="1"/>
          </p:cNvSpPr>
          <p:nvPr>
            <p:ph type="dt" sz="half" idx="10"/>
          </p:nvPr>
        </p:nvSpPr>
        <p:spPr>
          <a:xfrm>
            <a:off x="6485779" y="6492874"/>
            <a:ext cx="1197467" cy="365125"/>
          </a:xfrm>
        </p:spPr>
        <p:txBody>
          <a:bodyPr/>
          <a:lstStyle>
            <a:lvl1pPr>
              <a:defRPr sz="900">
                <a:solidFill>
                  <a:schemeClr val="bg1"/>
                </a:solidFill>
              </a:defRPr>
            </a:lvl1pPr>
          </a:lstStyle>
          <a:p>
            <a:fld id="{486F077B-A50F-4D64-8574-E2D6A98A5553}" type="datetimeFigureOut">
              <a:rPr lang="en-US" smtClean="0"/>
              <a:pPr/>
              <a:t>4/20/16</a:t>
            </a:fld>
            <a:endParaRPr lang="en-US" dirty="0"/>
          </a:p>
        </p:txBody>
      </p:sp>
      <p:sp>
        <p:nvSpPr>
          <p:cNvPr id="5" name="Footer Placeholder 4"/>
          <p:cNvSpPr>
            <a:spLocks noGrp="1"/>
          </p:cNvSpPr>
          <p:nvPr>
            <p:ph type="ftr" sz="quarter" idx="11"/>
          </p:nvPr>
        </p:nvSpPr>
        <p:spPr>
          <a:xfrm>
            <a:off x="762001" y="6492875"/>
            <a:ext cx="5558924" cy="365125"/>
          </a:xfrm>
        </p:spPr>
        <p:txBody>
          <a:bodyPr/>
          <a:lstStyle>
            <a:lvl1pPr>
              <a:defRPr b="0">
                <a:solidFill>
                  <a:schemeClr val="bg1"/>
                </a:solidFill>
              </a:defRPr>
            </a:lvl1pPr>
          </a:lstStyle>
          <a:p>
            <a:endParaRPr lang="en-US" dirty="0"/>
          </a:p>
        </p:txBody>
      </p:sp>
      <p:sp>
        <p:nvSpPr>
          <p:cNvPr id="6" name="Slide Number Placeholder 5"/>
          <p:cNvSpPr>
            <a:spLocks noGrp="1"/>
          </p:cNvSpPr>
          <p:nvPr>
            <p:ph type="sldNum" sz="quarter" idx="12"/>
          </p:nvPr>
        </p:nvSpPr>
        <p:spPr>
          <a:xfrm>
            <a:off x="8736012" y="2798736"/>
            <a:ext cx="407987" cy="365125"/>
          </a:xfrm>
        </p:spPr>
        <p:txBody>
          <a:bodyPr/>
          <a:lstStyle>
            <a:lvl1pPr>
              <a:defRPr>
                <a:solidFill>
                  <a:schemeClr val="tx1"/>
                </a:solidFill>
              </a:defRPr>
            </a:lvl1pPr>
          </a:lstStyle>
          <a:p>
            <a:fld id="{4FAB73BC-B049-4115-A692-8D63A059BFB8}" type="slidenum">
              <a:rPr lang="en-US" smtClean="0"/>
              <a:pPr/>
              <a:t>‹n.º›</a:t>
            </a:fld>
            <a:endParaRPr lang="en-US" dirty="0"/>
          </a:p>
        </p:txBody>
      </p:sp>
      <p:cxnSp>
        <p:nvCxnSpPr>
          <p:cNvPr id="10" name="Straight Connector 9"/>
          <p:cNvCxnSpPr/>
          <p:nvPr/>
        </p:nvCxnSpPr>
        <p:spPr>
          <a:xfrm flipH="1">
            <a:off x="1" y="6458351"/>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1" y="6458351"/>
            <a:ext cx="768324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62975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extLst mod="1">
    <p:ext uri="{DCECCB84-F9BA-43D5-87BE-67443E8EF086}">
      <p15:sldGuideLst xmlns:p15="http://schemas.microsoft.com/office/powerpoint/2012/main">
        <p15:guide id="1" pos="6456">
          <p15:clr>
            <a:srgbClr val="FBAE40"/>
          </p15:clr>
        </p15:guide>
        <p15:guide id="0" pos="484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estilo do título mestre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7D9E2A62-1983-43A1-A163-D8AA46534C80}" type="datetimeFigureOut">
              <a:rPr lang="en-US" smtClean="0"/>
              <a:t>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10361407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pt-BR" smtClean="0"/>
              <a:t>Clique para editar estilo do título mestre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Clique para editar os estilos de texto mestres</a:t>
            </a:r>
          </a:p>
        </p:txBody>
      </p:sp>
      <p:sp>
        <p:nvSpPr>
          <p:cNvPr id="4" name="Content Placeholder 3"/>
          <p:cNvSpPr>
            <a:spLocks noGrp="1"/>
          </p:cNvSpPr>
          <p:nvPr>
            <p:ph sz="half" idx="2"/>
          </p:nvPr>
        </p:nvSpPr>
        <p:spPr>
          <a:xfrm>
            <a:off x="3886200" y="1526122"/>
            <a:ext cx="4690872" cy="1751537"/>
          </a:xfrm>
        </p:spPr>
        <p:txBody>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3886200" y="3700828"/>
            <a:ext cx="4690872" cy="913759"/>
          </a:xfrm>
        </p:spPr>
        <p:txBody>
          <a:bodyPr anchor="b">
            <a:normAutofit/>
          </a:bodyPr>
          <a:lstStyle>
            <a:lvl1pPr marL="0" indent="0">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Clique para editar os estilos de texto mestres</a:t>
            </a:r>
          </a:p>
        </p:txBody>
      </p:sp>
      <p:sp>
        <p:nvSpPr>
          <p:cNvPr id="6" name="Content Placeholder 5"/>
          <p:cNvSpPr>
            <a:spLocks noGrp="1"/>
          </p:cNvSpPr>
          <p:nvPr>
            <p:ph sz="quarter" idx="4"/>
          </p:nvPr>
        </p:nvSpPr>
        <p:spPr>
          <a:xfrm>
            <a:off x="3886200" y="4669432"/>
            <a:ext cx="4690872" cy="1752100"/>
          </a:xfrm>
        </p:spPr>
        <p:txBody>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898F3E3B-34E3-4345-B2A1-994B83598A9C}" type="datetimeFigureOut">
              <a:rPr lang="en-US" smtClean="0"/>
              <a:t>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4634805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estilo do título mestre</a:t>
            </a:r>
            <a:endParaRPr lang="en-US" dirty="0"/>
          </a:p>
        </p:txBody>
      </p:sp>
      <p:sp>
        <p:nvSpPr>
          <p:cNvPr id="3" name="Date Placeholder 2"/>
          <p:cNvSpPr>
            <a:spLocks noGrp="1"/>
          </p:cNvSpPr>
          <p:nvPr>
            <p:ph type="dt" sz="half" idx="10"/>
          </p:nvPr>
        </p:nvSpPr>
        <p:spPr/>
        <p:txBody>
          <a:bodyPr/>
          <a:lstStyle/>
          <a:p>
            <a:fld id="{FD816C96-82A1-4D77-8ADA-627AC6FE3D65}" type="datetimeFigureOut">
              <a:rPr lang="en-US" smtClean="0"/>
              <a:t>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20406514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102C1E-28F2-47E9-802D-339E64E2F920}" type="datetimeFigureOut">
              <a:rPr lang="en-US" smtClean="0"/>
              <a:t>4/20/16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19759603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3000"/>
            </a:lvl1pPr>
          </a:lstStyle>
          <a:p>
            <a:r>
              <a:rPr lang="pt-BR" smtClean="0"/>
              <a:t>Clique para editar estilo do título mestre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571500" y="2621513"/>
            <a:ext cx="2879082" cy="3239537"/>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os estilos de texto mestres</a:t>
            </a:r>
          </a:p>
        </p:txBody>
      </p:sp>
      <p:sp>
        <p:nvSpPr>
          <p:cNvPr id="5" name="Date Placeholder 4"/>
          <p:cNvSpPr>
            <a:spLocks noGrp="1"/>
          </p:cNvSpPr>
          <p:nvPr>
            <p:ph type="dt" sz="half" idx="10"/>
          </p:nvPr>
        </p:nvSpPr>
        <p:spPr/>
        <p:txBody>
          <a:bodyPr/>
          <a:lstStyle/>
          <a:p>
            <a:fld id="{24271A48-F18A-45B3-BC05-1E27DA3F88AF}" type="datetimeFigureOut">
              <a:rPr lang="en-US" smtClean="0"/>
              <a:t>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3170974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2"/>
            <a:ext cx="2882528" cy="1919239"/>
          </a:xfrm>
        </p:spPr>
        <p:txBody>
          <a:bodyPr anchor="t">
            <a:noAutofit/>
          </a:bodyPr>
          <a:lstStyle>
            <a:lvl1pPr>
              <a:lnSpc>
                <a:spcPct val="93000"/>
              </a:lnSpc>
              <a:defRPr sz="3000" baseline="0"/>
            </a:lvl1pPr>
          </a:lstStyle>
          <a:p>
            <a:r>
              <a:rPr lang="pt-BR" smtClean="0"/>
              <a:t>Clique para editar estilo do título mestre</a:t>
            </a:r>
            <a:endParaRPr lang="en-US" dirty="0"/>
          </a:p>
        </p:txBody>
      </p:sp>
      <p:sp>
        <p:nvSpPr>
          <p:cNvPr id="3" name="Picture Placeholder 2"/>
          <p:cNvSpPr>
            <a:spLocks noGrp="1" noChangeAspect="1"/>
          </p:cNvSpPr>
          <p:nvPr>
            <p:ph type="pic" idx="1"/>
          </p:nvPr>
        </p:nvSpPr>
        <p:spPr>
          <a:xfrm>
            <a:off x="3943350" y="1"/>
            <a:ext cx="4629150"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t-BR" smtClean="0"/>
              <a:t>Arraste a imagem para o espaço reservado ou clique no ícone para adicionar</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os estilos de texto mestres</a:t>
            </a:r>
          </a:p>
        </p:txBody>
      </p:sp>
      <p:sp>
        <p:nvSpPr>
          <p:cNvPr id="5" name="Date Placeholder 4"/>
          <p:cNvSpPr>
            <a:spLocks noGrp="1"/>
          </p:cNvSpPr>
          <p:nvPr>
            <p:ph type="dt" sz="half" idx="10"/>
          </p:nvPr>
        </p:nvSpPr>
        <p:spPr/>
        <p:txBody>
          <a:bodyPr/>
          <a:lstStyle/>
          <a:p>
            <a:fld id="{65B747F8-9654-4282-85D2-65F41AAE7A75}" type="datetimeFigureOut">
              <a:rPr lang="en-US" smtClean="0"/>
              <a:t>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18920666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estilo do título mestre</a:t>
            </a:r>
            <a:endParaRPr lang="en-US" dirty="0"/>
          </a:p>
        </p:txBody>
      </p:sp>
      <p:sp>
        <p:nvSpPr>
          <p:cNvPr id="3" name="Vertical Text Placeholder 2"/>
          <p:cNvSpPr>
            <a:spLocks noGrp="1"/>
          </p:cNvSpPr>
          <p:nvPr>
            <p:ph type="body" orient="vert" idx="1"/>
          </p:nvPr>
        </p:nvSpPr>
        <p:spPr>
          <a:xfrm>
            <a:off x="3886200" y="640080"/>
            <a:ext cx="4686299" cy="5584142"/>
          </a:xfrm>
        </p:spPr>
        <p:txBody>
          <a:bodyPr vert="eaVert"/>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50B6E300-0A13-4A81-945A-7333C271A069}" type="datetimeFigureOut">
              <a:rPr lang="en-US" smtClean="0"/>
              <a:t>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13767100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e texto verticais">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4" y="642931"/>
            <a:ext cx="1835003" cy="4678106"/>
          </a:xfrm>
        </p:spPr>
        <p:txBody>
          <a:bodyPr vert="eaVert"/>
          <a:lstStyle>
            <a:lvl1pPr algn="l">
              <a:defRPr/>
            </a:lvl1pPr>
          </a:lstStyle>
          <a:p>
            <a:r>
              <a:rPr lang="pt-BR" smtClean="0"/>
              <a:t>Clique para editar estilo do título mestre</a:t>
            </a:r>
            <a:endParaRPr lang="en-US" dirty="0"/>
          </a:p>
        </p:txBody>
      </p:sp>
      <p:sp>
        <p:nvSpPr>
          <p:cNvPr id="3" name="Vertical Text Placeholder 2"/>
          <p:cNvSpPr>
            <a:spLocks noGrp="1"/>
          </p:cNvSpPr>
          <p:nvPr>
            <p:ph type="body" orient="vert" idx="1"/>
          </p:nvPr>
        </p:nvSpPr>
        <p:spPr>
          <a:xfrm>
            <a:off x="628650" y="642933"/>
            <a:ext cx="5303009" cy="4678105"/>
          </a:xfrm>
        </p:spPr>
        <p:txBody>
          <a:bodyPr vert="eaVert"/>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a:xfrm>
            <a:off x="4902140" y="5927132"/>
            <a:ext cx="2861142" cy="365125"/>
          </a:xfrm>
        </p:spPr>
        <p:txBody>
          <a:bodyPr/>
          <a:lstStyle/>
          <a:p>
            <a:fld id="{34671962-1EA4-46E7-BCB0-F36CE46D1A59}" type="datetimeFigureOut">
              <a:rPr lang="en-US" smtClean="0"/>
              <a:t>4/20/16</a:t>
            </a:fld>
            <a:endParaRPr lang="en-US" dirty="0"/>
          </a:p>
        </p:txBody>
      </p:sp>
      <p:sp>
        <p:nvSpPr>
          <p:cNvPr id="5" name="Footer Placeholder 4"/>
          <p:cNvSpPr>
            <a:spLocks noGrp="1"/>
          </p:cNvSpPr>
          <p:nvPr>
            <p:ph type="ftr" sz="quarter" idx="11"/>
          </p:nvPr>
        </p:nvSpPr>
        <p:spPr>
          <a:xfrm>
            <a:off x="4902140" y="6315950"/>
            <a:ext cx="2861142" cy="365125"/>
          </a:xfrm>
        </p:spPr>
        <p:txBody>
          <a:bodyPr/>
          <a:lstStyle/>
          <a:p>
            <a:endParaRPr lang="en-US" dirty="0"/>
          </a:p>
        </p:txBody>
      </p:sp>
      <p:sp>
        <p:nvSpPr>
          <p:cNvPr id="6" name="Slide Number Placeholder 5"/>
          <p:cNvSpPr>
            <a:spLocks noGrp="1"/>
          </p:cNvSpPr>
          <p:nvPr>
            <p:ph type="sldNum" sz="quarter" idx="12"/>
          </p:nvPr>
        </p:nvSpPr>
        <p:spPr>
          <a:xfrm>
            <a:off x="8736012" y="5607593"/>
            <a:ext cx="407987" cy="365125"/>
          </a:xfrm>
        </p:spPr>
        <p:txBody>
          <a:bodyPr/>
          <a:lstStyle/>
          <a:p>
            <a:fld id="{4FAB73BC-B049-4115-A692-8D63A059BFB8}" type="slidenum">
              <a:rPr lang="en-US" smtClean="0"/>
              <a:t>‹n.º›</a:t>
            </a:fld>
            <a:endParaRPr lang="en-US" dirty="0"/>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76129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extLst mod="1">
    <p:ext uri="{DCECCB84-F9BA-43D5-87BE-67443E8EF086}">
      <p15:sldGuideLst xmlns:p15="http://schemas.microsoft.com/office/powerpoint/2012/main">
        <p15:guide id="1" pos="6456">
          <p15:clr>
            <a:srgbClr val="FBAE40"/>
          </p15:clr>
        </p15:guide>
        <p15:guide id="0" pos="4842">
          <p15:clr>
            <a:srgbClr val="FBAE40"/>
          </p15:clr>
        </p15:guide>
      </p15:sldGuideLst>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tif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Imagem 6"/>
          <p:cNvPicPr>
            <a:picLocks noChangeAspect="1"/>
          </p:cNvPicPr>
          <p:nvPr userDrawn="1"/>
        </p:nvPicPr>
        <p:blipFill>
          <a:blip r:embed="rId13"/>
          <a:stretch>
            <a:fillRect/>
          </a:stretch>
        </p:blipFill>
        <p:spPr>
          <a:xfrm>
            <a:off x="0" y="0"/>
            <a:ext cx="9144000" cy="6858000"/>
          </a:xfrm>
          <a:prstGeom prst="rect">
            <a:avLst/>
          </a:prstGeom>
        </p:spPr>
      </p:pic>
      <p:sp>
        <p:nvSpPr>
          <p:cNvPr id="19" name="Retângulo 18"/>
          <p:cNvSpPr/>
          <p:nvPr userDrawn="1"/>
        </p:nvSpPr>
        <p:spPr>
          <a:xfrm>
            <a:off x="0" y="-1"/>
            <a:ext cx="9143999" cy="5869460"/>
          </a:xfrm>
          <a:prstGeom prst="rect">
            <a:avLst/>
          </a:prstGeom>
          <a:gradFill>
            <a:gsLst>
              <a:gs pos="40000">
                <a:schemeClr val="bg1">
                  <a:alpha val="80000"/>
                </a:schemeClr>
              </a:gs>
              <a:gs pos="100000">
                <a:schemeClr val="accent1">
                  <a:lumMod val="30000"/>
                  <a:lumOff val="7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Freeform 6" title="Page Number Shape"/>
          <p:cNvSpPr/>
          <p:nvPr/>
        </p:nvSpPr>
        <p:spPr bwMode="auto">
          <a:xfrm rot="16200000">
            <a:off x="1063537" y="-20558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solidFill>
          <a:ln w="0">
            <a:noFill/>
            <a:prstDash val="solid"/>
            <a:round/>
            <a:headEnd/>
            <a:tailEnd/>
          </a:ln>
        </p:spPr>
      </p:sp>
      <p:sp>
        <p:nvSpPr>
          <p:cNvPr id="2" name="Title Placeholder 1"/>
          <p:cNvSpPr>
            <a:spLocks noGrp="1"/>
          </p:cNvSpPr>
          <p:nvPr>
            <p:ph type="title"/>
          </p:nvPr>
        </p:nvSpPr>
        <p:spPr>
          <a:xfrm>
            <a:off x="762000" y="5271910"/>
            <a:ext cx="7810500" cy="1153609"/>
          </a:xfrm>
          <a:prstGeom prst="rect">
            <a:avLst/>
          </a:prstGeom>
        </p:spPr>
        <p:txBody>
          <a:bodyPr vert="horz" lIns="91440" tIns="45720" rIns="91440" bIns="45720" rtlCol="0" anchor="t">
            <a:normAutofit/>
          </a:bodyPr>
          <a:lstStyle/>
          <a:p>
            <a:r>
              <a:rPr lang="pt-BR" dirty="0" smtClean="0"/>
              <a:t>Clique para editar estilo do título mestre</a:t>
            </a:r>
            <a:endParaRPr lang="en-US" dirty="0"/>
          </a:p>
        </p:txBody>
      </p:sp>
      <p:sp>
        <p:nvSpPr>
          <p:cNvPr id="3" name="Text Placeholder 2"/>
          <p:cNvSpPr>
            <a:spLocks noGrp="1"/>
          </p:cNvSpPr>
          <p:nvPr>
            <p:ph type="body" idx="1"/>
          </p:nvPr>
        </p:nvSpPr>
        <p:spPr>
          <a:xfrm>
            <a:off x="762000" y="569065"/>
            <a:ext cx="7810500" cy="4635489"/>
          </a:xfrm>
          <a:prstGeom prst="rect">
            <a:avLst/>
          </a:prstGeom>
        </p:spPr>
        <p:txBody>
          <a:bodyPr vert="horz" lIns="91440" tIns="45720" rIns="91440" bIns="45720" rtlCol="0">
            <a:normAutofit/>
          </a:bodyPr>
          <a:lstStyle/>
          <a:p>
            <a:pPr lvl="0"/>
            <a:r>
              <a:rPr lang="pt-BR" dirty="0" smtClean="0"/>
              <a:t>Clique para editar os estilos de texto mestres</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en-US" dirty="0"/>
          </a:p>
        </p:txBody>
      </p:sp>
      <p:sp>
        <p:nvSpPr>
          <p:cNvPr id="4" name="Date Placeholder 3"/>
          <p:cNvSpPr>
            <a:spLocks noGrp="1"/>
          </p:cNvSpPr>
          <p:nvPr>
            <p:ph type="dt" sz="half" idx="2"/>
          </p:nvPr>
        </p:nvSpPr>
        <p:spPr>
          <a:xfrm>
            <a:off x="5390682" y="6492875"/>
            <a:ext cx="3181817" cy="365125"/>
          </a:xfrm>
          <a:prstGeom prst="rect">
            <a:avLst/>
          </a:prstGeom>
        </p:spPr>
        <p:txBody>
          <a:bodyPr vert="horz" lIns="91440" tIns="45720" rIns="91440" bIns="45720" rtlCol="0" anchor="t"/>
          <a:lstStyle>
            <a:lvl1pPr algn="r">
              <a:defRPr sz="750" b="0" i="1" baseline="0">
                <a:solidFill>
                  <a:schemeClr val="bg1"/>
                </a:solidFill>
                <a:latin typeface="+mj-lt"/>
              </a:defRPr>
            </a:lvl1pPr>
          </a:lstStyle>
          <a:p>
            <a:fld id="{5DC5B261-8843-42D1-AAFC-05E20E2D9B97}" type="datetimeFigureOut">
              <a:rPr lang="en-US" smtClean="0"/>
              <a:pPr/>
              <a:t>4/20/16</a:t>
            </a:fld>
            <a:endParaRPr lang="en-US" dirty="0"/>
          </a:p>
        </p:txBody>
      </p:sp>
      <p:sp>
        <p:nvSpPr>
          <p:cNvPr id="5" name="Footer Placeholder 4"/>
          <p:cNvSpPr>
            <a:spLocks noGrp="1"/>
          </p:cNvSpPr>
          <p:nvPr>
            <p:ph type="ftr" sz="quarter" idx="3"/>
          </p:nvPr>
        </p:nvSpPr>
        <p:spPr>
          <a:xfrm>
            <a:off x="762000" y="6492874"/>
            <a:ext cx="3124200" cy="365125"/>
          </a:xfrm>
          <a:prstGeom prst="rect">
            <a:avLst/>
          </a:prstGeom>
        </p:spPr>
        <p:txBody>
          <a:bodyPr vert="horz" lIns="91440" tIns="45720" rIns="91440" bIns="45720" rtlCol="0" anchor="t"/>
          <a:lstStyle>
            <a:lvl1pPr algn="l">
              <a:defRPr sz="1100" b="1" i="1" baseline="0">
                <a:solidFill>
                  <a:schemeClr val="bg1"/>
                </a:solidFill>
                <a:latin typeface="+mj-lt"/>
              </a:defRPr>
            </a:lvl1pPr>
          </a:lstStyle>
          <a:p>
            <a:endParaRPr lang="en-US" dirty="0"/>
          </a:p>
        </p:txBody>
      </p:sp>
      <p:sp>
        <p:nvSpPr>
          <p:cNvPr id="6" name="Slide Number Placeholder 5"/>
          <p:cNvSpPr>
            <a:spLocks noGrp="1"/>
          </p:cNvSpPr>
          <p:nvPr>
            <p:ph type="sldNum" sz="quarter" idx="4"/>
          </p:nvPr>
        </p:nvSpPr>
        <p:spPr>
          <a:xfrm>
            <a:off x="1063537" y="0"/>
            <a:ext cx="407987" cy="365125"/>
          </a:xfrm>
          <a:prstGeom prst="rect">
            <a:avLst/>
          </a:prstGeom>
        </p:spPr>
        <p:txBody>
          <a:bodyPr vert="horz" lIns="91440" tIns="45720" rIns="91440" bIns="45720" rtlCol="0" anchor="ctr"/>
          <a:lstStyle>
            <a:lvl1pPr algn="r">
              <a:defRPr sz="1100" b="0" i="1" baseline="0">
                <a:solidFill>
                  <a:schemeClr val="bg1"/>
                </a:solidFill>
                <a:latin typeface="+mj-lt"/>
              </a:defRPr>
            </a:lvl1pPr>
          </a:lstStyle>
          <a:p>
            <a:fld id="{4FAB73BC-B049-4115-A692-8D63A059BFB8}" type="slidenum">
              <a:rPr lang="en-US" smtClean="0"/>
              <a:pPr/>
              <a:t>‹n.º›</a:t>
            </a:fld>
            <a:endParaRPr lang="en-US" dirty="0"/>
          </a:p>
        </p:txBody>
      </p:sp>
      <p:cxnSp>
        <p:nvCxnSpPr>
          <p:cNvPr id="11" name="Straight Connector 10"/>
          <p:cNvCxnSpPr/>
          <p:nvPr/>
        </p:nvCxnSpPr>
        <p:spPr>
          <a:xfrm>
            <a:off x="857956" y="6468383"/>
            <a:ext cx="828604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5636226"/>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hf sldNum="0" hdr="0" ftr="0" dt="0"/>
  <p:txStyles>
    <p:titleStyle>
      <a:lvl1pPr algn="l" defTabSz="685800" rtl="0" eaLnBrk="1" latinLnBrk="0" hangingPunct="1">
        <a:lnSpc>
          <a:spcPct val="90000"/>
        </a:lnSpc>
        <a:spcBef>
          <a:spcPct val="0"/>
        </a:spcBef>
        <a:buNone/>
        <a:defRPr sz="3800" b="0" i="1" kern="1200" baseline="0">
          <a:solidFill>
            <a:schemeClr val="bg1"/>
          </a:solidFill>
          <a:latin typeface="+mj-lt"/>
          <a:ea typeface="+mj-ea"/>
          <a:cs typeface="+mj-cs"/>
        </a:defRPr>
      </a:lvl1pPr>
    </p:titleStyle>
    <p:bodyStyle>
      <a:lvl1pPr marL="283464" indent="-283464" algn="just" defTabSz="685800" rtl="0" eaLnBrk="1" latinLnBrk="0" hangingPunct="1">
        <a:lnSpc>
          <a:spcPct val="100000"/>
        </a:lnSpc>
        <a:spcBef>
          <a:spcPts val="900"/>
        </a:spcBef>
        <a:buFont typeface="Arial" panose="020B0604020202020204" pitchFamily="34" charset="0"/>
        <a:buChar char="•"/>
        <a:defRPr sz="2200" b="0" i="0" kern="1200" baseline="0">
          <a:solidFill>
            <a:schemeClr val="tx1">
              <a:lumMod val="85000"/>
              <a:lumOff val="15000"/>
            </a:schemeClr>
          </a:solidFill>
          <a:latin typeface="Avenir Next" charset="0"/>
          <a:ea typeface="Avenir Next" charset="0"/>
          <a:cs typeface="Avenir Next" charset="0"/>
        </a:defRPr>
      </a:lvl1pPr>
      <a:lvl2pPr marL="493713" indent="-280988" algn="just" defTabSz="685800" rtl="0" eaLnBrk="1" latinLnBrk="0" hangingPunct="1">
        <a:lnSpc>
          <a:spcPct val="100000"/>
        </a:lnSpc>
        <a:spcBef>
          <a:spcPts val="600"/>
        </a:spcBef>
        <a:buFont typeface="Corbel" panose="020B0503020204020204" pitchFamily="34" charset="0"/>
        <a:buChar char="–"/>
        <a:tabLst/>
        <a:defRPr sz="2000" b="0" i="0" kern="1200" baseline="0">
          <a:solidFill>
            <a:schemeClr val="tx1">
              <a:lumMod val="85000"/>
              <a:lumOff val="15000"/>
            </a:schemeClr>
          </a:solidFill>
          <a:latin typeface="Avenir Next" charset="0"/>
          <a:ea typeface="Avenir Next" charset="0"/>
          <a:cs typeface="Avenir Next" charset="0"/>
        </a:defRPr>
      </a:lvl2pPr>
      <a:lvl3pPr marL="673100" indent="-280988" algn="just" defTabSz="685800" rtl="0" eaLnBrk="1" latinLnBrk="0" hangingPunct="1">
        <a:lnSpc>
          <a:spcPct val="100000"/>
        </a:lnSpc>
        <a:spcBef>
          <a:spcPts val="500"/>
        </a:spcBef>
        <a:buFont typeface="Arial" panose="020B0604020202020204" pitchFamily="34" charset="0"/>
        <a:buChar char="•"/>
        <a:tabLst/>
        <a:defRPr sz="1800" b="0" i="0" kern="1200" baseline="0">
          <a:solidFill>
            <a:schemeClr val="tx1">
              <a:lumMod val="85000"/>
              <a:lumOff val="15000"/>
            </a:schemeClr>
          </a:solidFill>
          <a:latin typeface="Avenir Next" charset="0"/>
          <a:ea typeface="Avenir Next" charset="0"/>
          <a:cs typeface="Avenir Next" charset="0"/>
        </a:defRPr>
      </a:lvl3pPr>
      <a:lvl4pPr marL="898525" indent="-280988" algn="just" defTabSz="685800" rtl="0" eaLnBrk="1" latinLnBrk="0" hangingPunct="1">
        <a:lnSpc>
          <a:spcPct val="112000"/>
        </a:lnSpc>
        <a:spcBef>
          <a:spcPts val="400"/>
        </a:spcBef>
        <a:buFont typeface="Corbel" panose="020B0503020204020204" pitchFamily="34" charset="0"/>
        <a:buChar char="–"/>
        <a:tabLst/>
        <a:defRPr sz="1600" b="0" i="0" kern="1200" baseline="0">
          <a:solidFill>
            <a:schemeClr val="tx1">
              <a:lumMod val="85000"/>
              <a:lumOff val="15000"/>
            </a:schemeClr>
          </a:solidFill>
          <a:latin typeface="Avenir Next" charset="0"/>
          <a:ea typeface="Avenir Next" charset="0"/>
          <a:cs typeface="Avenir Next" charset="0"/>
        </a:defRPr>
      </a:lvl4pPr>
      <a:lvl5pPr marL="898525" indent="0" algn="r" defTabSz="685800" rtl="0" eaLnBrk="1" latinLnBrk="0" hangingPunct="1">
        <a:lnSpc>
          <a:spcPct val="100000"/>
        </a:lnSpc>
        <a:spcBef>
          <a:spcPts val="600"/>
        </a:spcBef>
        <a:spcAft>
          <a:spcPts val="1200"/>
        </a:spcAft>
        <a:buFont typeface="Arial" panose="020B0604020202020204" pitchFamily="34" charset="0"/>
        <a:buNone/>
        <a:tabLst/>
        <a:defRPr sz="1400" b="0" i="0" kern="1200" baseline="0">
          <a:solidFill>
            <a:schemeClr val="tx1">
              <a:lumMod val="85000"/>
              <a:lumOff val="15000"/>
            </a:schemeClr>
          </a:solidFill>
          <a:latin typeface="Avenir Next" charset="0"/>
          <a:ea typeface="Avenir Next" charset="0"/>
          <a:cs typeface="Avenir Next" charset="0"/>
        </a:defRPr>
      </a:lvl5pPr>
      <a:lvl6pPr marL="283464"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83464" indent="-283464" algn="l" defTabSz="685800" rtl="0" eaLnBrk="1" latinLnBrk="0" hangingPunct="1">
        <a:lnSpc>
          <a:spcPct val="112000"/>
        </a:lnSpc>
        <a:spcBef>
          <a:spcPts val="975"/>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283464"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212598" indent="-212598" algn="l" defTabSz="685800" rtl="0" eaLnBrk="1" latinLnBrk="0" hangingPunct="1">
        <a:lnSpc>
          <a:spcPct val="112000"/>
        </a:lnSpc>
        <a:spcBef>
          <a:spcPts val="9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32">
          <p15:clr>
            <a:srgbClr val="F26B43"/>
          </p15:clr>
        </p15:guide>
        <p15:guide id="2" pos="480">
          <p15:clr>
            <a:srgbClr val="F26B43"/>
          </p15:clr>
        </p15:guide>
        <p15:guide id="3" pos="7200">
          <p15:clr>
            <a:srgbClr val="F26B43"/>
          </p15:clr>
        </p15:guide>
        <p15:guide id="4" pos="3264">
          <p15:clr>
            <a:srgbClr val="F26B43"/>
          </p15:clr>
        </p15:guide>
        <p15:guide id="0" pos="2124">
          <p15:clr>
            <a:srgbClr val="F26B43"/>
          </p15:clr>
        </p15:guide>
        <p15:guide id="5" pos="158" userDrawn="1">
          <p15:clr>
            <a:srgbClr val="F26B43"/>
          </p15:clr>
        </p15:guide>
        <p15:guide id="6" orient="horz" pos="432">
          <p15:clr>
            <a:srgbClr val="F26B43"/>
          </p15:clr>
        </p15:guide>
        <p15:guide id="7" pos="5400">
          <p15:clr>
            <a:srgbClr val="F26B43"/>
          </p15:clr>
        </p15:guide>
        <p15:guide id="8" pos="244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smtClean="0"/>
              <a:t>Desapego</a:t>
            </a:r>
            <a:br>
              <a:rPr lang="pt-BR" smtClean="0"/>
            </a:br>
            <a:endParaRPr lang="pt-BR" dirty="0"/>
          </a:p>
        </p:txBody>
      </p:sp>
      <p:sp>
        <p:nvSpPr>
          <p:cNvPr id="3" name="Subtítulo 2"/>
          <p:cNvSpPr>
            <a:spLocks noGrp="1"/>
          </p:cNvSpPr>
          <p:nvPr>
            <p:ph type="subTitle" idx="1"/>
          </p:nvPr>
        </p:nvSpPr>
        <p:spPr/>
        <p:txBody>
          <a:bodyPr/>
          <a:lstStyle/>
          <a:p>
            <a:r>
              <a:rPr lang="pt-BR" smtClean="0"/>
              <a:t>Os prazeres da alma</a:t>
            </a:r>
            <a:endParaRPr lang="pt-BR" dirty="0"/>
          </a:p>
        </p:txBody>
      </p:sp>
      <p:sp>
        <p:nvSpPr>
          <p:cNvPr id="8" name="Subtítulo 2"/>
          <p:cNvSpPr txBox="1">
            <a:spLocks/>
          </p:cNvSpPr>
          <p:nvPr/>
        </p:nvSpPr>
        <p:spPr>
          <a:xfrm>
            <a:off x="816685" y="5966768"/>
            <a:ext cx="5275772" cy="706355"/>
          </a:xfrm>
          <a:prstGeom prst="rect">
            <a:avLst/>
          </a:prstGeom>
        </p:spPr>
        <p:txBody>
          <a:bodyPr vert="horz" lIns="91440" tIns="45720" rIns="91440" bIns="45720" rtlCol="0">
            <a:normAutofit/>
          </a:bodyPr>
          <a:lstStyle>
            <a:lvl1pPr marL="0" indent="0" algn="l" defTabSz="685800" rtl="0" eaLnBrk="1" latinLnBrk="0" hangingPunct="1">
              <a:lnSpc>
                <a:spcPct val="114000"/>
              </a:lnSpc>
              <a:spcBef>
                <a:spcPts val="0"/>
              </a:spcBef>
              <a:buFont typeface="Arial" panose="020B0604020202020204" pitchFamily="34" charset="0"/>
              <a:buNone/>
              <a:defRPr sz="1800" b="0" i="0" kern="1200" baseline="0">
                <a:solidFill>
                  <a:schemeClr val="tx1"/>
                </a:solidFill>
                <a:latin typeface="Avenir Next" charset="0"/>
                <a:ea typeface="Avenir Next" charset="0"/>
                <a:cs typeface="Avenir Next" charset="0"/>
              </a:defRPr>
            </a:lvl1pPr>
            <a:lvl2pPr marL="342900" indent="0" algn="ctr" defTabSz="685800" rtl="0" eaLnBrk="1" latinLnBrk="0" hangingPunct="1">
              <a:lnSpc>
                <a:spcPct val="100000"/>
              </a:lnSpc>
              <a:spcBef>
                <a:spcPts val="600"/>
              </a:spcBef>
              <a:buFont typeface="Corbel" panose="020B0503020204020204" pitchFamily="34" charset="0"/>
              <a:buNone/>
              <a:tabLst/>
              <a:defRPr sz="1500" b="0" i="0" kern="1200" baseline="0">
                <a:solidFill>
                  <a:schemeClr val="tx1">
                    <a:lumMod val="85000"/>
                    <a:lumOff val="15000"/>
                  </a:schemeClr>
                </a:solidFill>
                <a:latin typeface="Avenir Next" charset="0"/>
                <a:ea typeface="Avenir Next" charset="0"/>
                <a:cs typeface="Avenir Next" charset="0"/>
              </a:defRPr>
            </a:lvl2pPr>
            <a:lvl3pPr marL="685800" indent="0" algn="ctr" defTabSz="685800" rtl="0" eaLnBrk="1" latinLnBrk="0" hangingPunct="1">
              <a:lnSpc>
                <a:spcPct val="100000"/>
              </a:lnSpc>
              <a:spcBef>
                <a:spcPts val="500"/>
              </a:spcBef>
              <a:buFont typeface="Arial" panose="020B0604020202020204" pitchFamily="34" charset="0"/>
              <a:buNone/>
              <a:tabLst/>
              <a:defRPr sz="1350" b="0" i="0" kern="1200" baseline="0">
                <a:solidFill>
                  <a:schemeClr val="tx1">
                    <a:lumMod val="85000"/>
                    <a:lumOff val="15000"/>
                  </a:schemeClr>
                </a:solidFill>
                <a:latin typeface="Avenir Next" charset="0"/>
                <a:ea typeface="Avenir Next" charset="0"/>
                <a:cs typeface="Avenir Next" charset="0"/>
              </a:defRPr>
            </a:lvl3pPr>
            <a:lvl4pPr marL="1028700" indent="0" algn="ctr" defTabSz="685800" rtl="0" eaLnBrk="1" latinLnBrk="0" hangingPunct="1">
              <a:lnSpc>
                <a:spcPct val="112000"/>
              </a:lnSpc>
              <a:spcBef>
                <a:spcPts val="400"/>
              </a:spcBef>
              <a:buFont typeface="Corbel" panose="020B0503020204020204" pitchFamily="34" charset="0"/>
              <a:buNone/>
              <a:tabLst/>
              <a:defRPr sz="1200" b="0" i="0" kern="1200" baseline="0">
                <a:solidFill>
                  <a:schemeClr val="tx1">
                    <a:lumMod val="85000"/>
                    <a:lumOff val="15000"/>
                  </a:schemeClr>
                </a:solidFill>
                <a:latin typeface="Avenir Next" charset="0"/>
                <a:ea typeface="Avenir Next" charset="0"/>
                <a:cs typeface="Avenir Next" charset="0"/>
              </a:defRPr>
            </a:lvl4pPr>
            <a:lvl5pPr marL="1371600" indent="0" algn="ctr" defTabSz="685800" rtl="0" eaLnBrk="1" latinLnBrk="0" hangingPunct="1">
              <a:lnSpc>
                <a:spcPct val="100000"/>
              </a:lnSpc>
              <a:spcBef>
                <a:spcPts val="600"/>
              </a:spcBef>
              <a:spcAft>
                <a:spcPts val="1200"/>
              </a:spcAft>
              <a:buFont typeface="Arial" panose="020B0604020202020204" pitchFamily="34" charset="0"/>
              <a:buNone/>
              <a:tabLst/>
              <a:defRPr sz="1200" b="0" i="0" kern="1200" baseline="0">
                <a:solidFill>
                  <a:schemeClr val="tx1">
                    <a:lumMod val="85000"/>
                    <a:lumOff val="15000"/>
                  </a:schemeClr>
                </a:solidFill>
                <a:latin typeface="Avenir Next" charset="0"/>
                <a:ea typeface="Avenir Next" charset="0"/>
                <a:cs typeface="Avenir Next" charset="0"/>
              </a:defRPr>
            </a:lvl5pPr>
            <a:lvl6pPr marL="1714500" indent="0" algn="ctr" defTabSz="685800" rtl="0" eaLnBrk="1" latinLnBrk="0" hangingPunct="1">
              <a:lnSpc>
                <a:spcPct val="112000"/>
              </a:lnSpc>
              <a:spcBef>
                <a:spcPts val="975"/>
              </a:spcBef>
              <a:buFont typeface="Corbel" panose="020B0503020204020204" pitchFamily="34" charset="0"/>
              <a:buNone/>
              <a:defRPr sz="1200" kern="1200">
                <a:solidFill>
                  <a:schemeClr val="tx1">
                    <a:lumMod val="85000"/>
                    <a:lumOff val="15000"/>
                  </a:schemeClr>
                </a:solidFill>
                <a:latin typeface="+mn-lt"/>
                <a:ea typeface="+mn-ea"/>
                <a:cs typeface="+mn-cs"/>
              </a:defRPr>
            </a:lvl6pPr>
            <a:lvl7pPr marL="2057400" indent="0" algn="ctr" defTabSz="685800" rtl="0" eaLnBrk="1" latinLnBrk="0" hangingPunct="1">
              <a:lnSpc>
                <a:spcPct val="112000"/>
              </a:lnSpc>
              <a:spcBef>
                <a:spcPts val="975"/>
              </a:spcBef>
              <a:buFont typeface="Arial" panose="020B0604020202020204" pitchFamily="34" charset="0"/>
              <a:buNone/>
              <a:defRPr sz="1200" i="1" kern="1200">
                <a:solidFill>
                  <a:schemeClr val="tx1">
                    <a:lumMod val="85000"/>
                    <a:lumOff val="15000"/>
                  </a:schemeClr>
                </a:solidFill>
                <a:latin typeface="+mn-lt"/>
                <a:ea typeface="+mn-ea"/>
                <a:cs typeface="+mn-cs"/>
              </a:defRPr>
            </a:lvl7pPr>
            <a:lvl8pPr marL="2400300" indent="0" algn="ctr" defTabSz="685800" rtl="0" eaLnBrk="1" latinLnBrk="0" hangingPunct="1">
              <a:lnSpc>
                <a:spcPct val="112000"/>
              </a:lnSpc>
              <a:spcBef>
                <a:spcPts val="975"/>
              </a:spcBef>
              <a:buFont typeface="Corbel" panose="020B0503020204020204" pitchFamily="34" charset="0"/>
              <a:buNone/>
              <a:defRPr sz="1200" kern="1200">
                <a:solidFill>
                  <a:schemeClr val="tx1">
                    <a:lumMod val="85000"/>
                    <a:lumOff val="15000"/>
                  </a:schemeClr>
                </a:solidFill>
                <a:latin typeface="+mn-lt"/>
                <a:ea typeface="+mn-ea"/>
                <a:cs typeface="+mn-cs"/>
              </a:defRPr>
            </a:lvl8pPr>
            <a:lvl9pPr marL="2743200" indent="0" algn="ctr" defTabSz="685800" rtl="0" eaLnBrk="1" latinLnBrk="0" hangingPunct="1">
              <a:lnSpc>
                <a:spcPct val="112000"/>
              </a:lnSpc>
              <a:spcBef>
                <a:spcPts val="975"/>
              </a:spcBef>
              <a:buFont typeface="Arial" panose="020B0604020202020204" pitchFamily="34" charset="0"/>
              <a:buNone/>
              <a:defRPr sz="1200" i="1" kern="1200" baseline="0">
                <a:solidFill>
                  <a:schemeClr val="tx1">
                    <a:lumMod val="85000"/>
                    <a:lumOff val="15000"/>
                  </a:schemeClr>
                </a:solidFill>
                <a:latin typeface="+mn-lt"/>
                <a:ea typeface="+mn-ea"/>
                <a:cs typeface="+mn-cs"/>
              </a:defRPr>
            </a:lvl9pPr>
          </a:lstStyle>
          <a:p>
            <a:r>
              <a:rPr lang="pt-BR" sz="1600" dirty="0">
                <a:solidFill>
                  <a:srgbClr val="AE8A30"/>
                </a:solidFill>
              </a:rPr>
              <a:t>Escola </a:t>
            </a:r>
            <a:r>
              <a:rPr lang="pt-BR" sz="1600">
                <a:solidFill>
                  <a:srgbClr val="AE8A30"/>
                </a:solidFill>
              </a:rPr>
              <a:t>de </a:t>
            </a:r>
            <a:r>
              <a:rPr lang="pt-BR" sz="1600" smtClean="0">
                <a:solidFill>
                  <a:srgbClr val="AE8A30"/>
                </a:solidFill>
              </a:rPr>
              <a:t>Evangelização </a:t>
            </a:r>
            <a:r>
              <a:rPr lang="pt-BR" sz="1600">
                <a:solidFill>
                  <a:srgbClr val="AE8A30"/>
                </a:solidFill>
              </a:rPr>
              <a:t>de </a:t>
            </a:r>
            <a:r>
              <a:rPr lang="pt-BR" sz="1600" smtClean="0">
                <a:solidFill>
                  <a:srgbClr val="AE8A30"/>
                </a:solidFill>
              </a:rPr>
              <a:t>Pacientes</a:t>
            </a:r>
            <a:endParaRPr lang="pt-BR" sz="1600" dirty="0">
              <a:solidFill>
                <a:srgbClr val="AE8A30"/>
              </a:solidFill>
            </a:endParaRPr>
          </a:p>
          <a:p>
            <a:r>
              <a:rPr lang="pt-BR" sz="1400" dirty="0" smtClean="0">
                <a:solidFill>
                  <a:srgbClr val="AE8A30"/>
                </a:solidFill>
              </a:rPr>
              <a:t>Grupo Espírita </a:t>
            </a:r>
            <a:r>
              <a:rPr lang="pt-BR" sz="1400" dirty="0" err="1" smtClean="0">
                <a:solidFill>
                  <a:srgbClr val="AE8A30"/>
                </a:solidFill>
              </a:rPr>
              <a:t>Guillon</a:t>
            </a:r>
            <a:r>
              <a:rPr lang="pt-BR" sz="1400" dirty="0" smtClean="0">
                <a:solidFill>
                  <a:srgbClr val="AE8A30"/>
                </a:solidFill>
              </a:rPr>
              <a:t> Ribeiro</a:t>
            </a:r>
          </a:p>
        </p:txBody>
      </p:sp>
    </p:spTree>
    <p:extLst>
      <p:ext uri="{BB962C8B-B14F-4D97-AF65-F5344CB8AC3E}">
        <p14:creationId xmlns:p14="http://schemas.microsoft.com/office/powerpoint/2010/main" val="14945992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Explicações necessárias</a:t>
            </a:r>
            <a:endParaRPr lang="pt-BR"/>
          </a:p>
        </p:txBody>
      </p:sp>
      <p:sp>
        <p:nvSpPr>
          <p:cNvPr id="7" name="Espaço Reservado para Conteúdo 6"/>
          <p:cNvSpPr>
            <a:spLocks noGrp="1"/>
          </p:cNvSpPr>
          <p:nvPr>
            <p:ph type="body" idx="1"/>
          </p:nvPr>
        </p:nvSpPr>
        <p:spPr/>
        <p:txBody>
          <a:bodyPr>
            <a:normAutofit/>
          </a:bodyPr>
          <a:lstStyle/>
          <a:p>
            <a:r>
              <a:rPr lang="pt-BR" dirty="0" smtClean="0"/>
              <a:t>Faremos um </a:t>
            </a:r>
            <a:r>
              <a:rPr lang="pt-PT" dirty="0" smtClean="0"/>
              <a:t>estudo dos </a:t>
            </a:r>
            <a:r>
              <a:rPr lang="pt-PT" b="1" dirty="0" smtClean="0"/>
              <a:t>potenciais humanos</a:t>
            </a:r>
            <a:r>
              <a:rPr lang="pt-PT" dirty="0" smtClean="0"/>
              <a:t>, os quais denominamos de </a:t>
            </a:r>
            <a:r>
              <a:rPr lang="pt-BR" dirty="0" smtClean="0"/>
              <a:t>“</a:t>
            </a:r>
            <a:r>
              <a:rPr lang="pt-PT" b="1" dirty="0" smtClean="0"/>
              <a:t>prazeres da alma</a:t>
            </a:r>
            <a:r>
              <a:rPr lang="pt-BR" dirty="0" smtClean="0"/>
              <a:t>”</a:t>
            </a:r>
            <a:r>
              <a:rPr lang="pt-PT" dirty="0" smtClean="0"/>
              <a:t> </a:t>
            </a:r>
            <a:r>
              <a:rPr lang="pt-BR" dirty="0" smtClean="0"/>
              <a:t>– </a:t>
            </a:r>
            <a:r>
              <a:rPr lang="pt-PT" dirty="0" smtClean="0"/>
              <a:t>sabedoria, alegria, afetividade, coragem, autoconhecimento, lucidez, compreensão, amor, respeito, liberdade, desapego, compaixão, individualidade, perdão e outros tantos.</a:t>
            </a:r>
          </a:p>
          <a:p>
            <a:r>
              <a:rPr lang="pt-PT" dirty="0" smtClean="0"/>
              <a:t>Não desejamos, porém, criar ”conceitos estáticos e distintos”, pois acreditamos que dar ”receitas virtuo­sas” ou apresentar ”cartilhas comportamentais” é acreditar que há uma só visão de mundo ou uma só descrição </a:t>
            </a:r>
            <a:r>
              <a:rPr lang="pt-BR" dirty="0" smtClean="0"/>
              <a:t>correta </a:t>
            </a:r>
            <a:r>
              <a:rPr lang="pt-PT" dirty="0" smtClean="0"/>
              <a:t>e </a:t>
            </a:r>
            <a:r>
              <a:rPr lang="pt-BR" dirty="0" smtClean="0"/>
              <a:t>exata </a:t>
            </a:r>
            <a:r>
              <a:rPr lang="pt-PT" dirty="0" smtClean="0"/>
              <a:t>das coisas, ignorando que as experiências podem complementar as </a:t>
            </a:r>
            <a:r>
              <a:rPr lang="pt-BR" dirty="0" smtClean="0"/>
              <a:t>ideias </a:t>
            </a:r>
            <a:r>
              <a:rPr lang="pt-PT" dirty="0" smtClean="0"/>
              <a:t>e ampliar as </a:t>
            </a:r>
            <a:r>
              <a:rPr lang="pt-PT" dirty="0" err="1" smtClean="0"/>
              <a:t>percepções</a:t>
            </a:r>
            <a:r>
              <a:rPr lang="pt-PT" dirty="0" smtClean="0"/>
              <a:t> tal como elas são, aqui e agora e a cada momento no futuro.</a:t>
            </a:r>
          </a:p>
        </p:txBody>
      </p:sp>
    </p:spTree>
    <p:extLst>
      <p:ext uri="{BB962C8B-B14F-4D97-AF65-F5344CB8AC3E}">
        <p14:creationId xmlns:p14="http://schemas.microsoft.com/office/powerpoint/2010/main" val="7231511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Explicações necessárias</a:t>
            </a:r>
            <a:endParaRPr lang="pt-BR"/>
          </a:p>
        </p:txBody>
      </p:sp>
      <p:sp>
        <p:nvSpPr>
          <p:cNvPr id="7" name="Espaço Reservado para Conteúdo 6"/>
          <p:cNvSpPr>
            <a:spLocks noGrp="1"/>
          </p:cNvSpPr>
          <p:nvPr>
            <p:ph type="body" idx="1"/>
          </p:nvPr>
        </p:nvSpPr>
        <p:spPr/>
        <p:txBody>
          <a:bodyPr>
            <a:normAutofit/>
          </a:bodyPr>
          <a:lstStyle/>
          <a:p>
            <a:r>
              <a:rPr lang="pt-PT" dirty="0" smtClean="0"/>
              <a:t>Tudo o que precisamos aprender é analisar cada sensação, fato ou acontecimento no instante em que eles surgirem. Jamais definir ou atribuir significados rígidos e taxativos a tudo o que existe. O "caminho da multiplicidade" nos mostra bem como ver e fazer isso. </a:t>
            </a:r>
            <a:r>
              <a:rPr lang="pt-BR" dirty="0" smtClean="0"/>
              <a:t>(...)</a:t>
            </a:r>
          </a:p>
          <a:p>
            <a:r>
              <a:rPr lang="pt-PT" dirty="0" smtClean="0"/>
              <a:t>Nossa maior fonte de desprazer ou insatisfação é acre­ditar que os recursos de que necessitamos para bem viver estão fora de nós. Os bens de que precisamos estão dentro de nós, visto que cada ser humano é um "livro sagrado" ou uma "biblioteca viva" de conhecimentos imortais.</a:t>
            </a:r>
          </a:p>
          <a:p>
            <a:pPr lvl="4"/>
            <a:r>
              <a:rPr lang="pt-BR" dirty="0" smtClean="0">
                <a:solidFill>
                  <a:schemeClr val="tx1"/>
                </a:solidFill>
              </a:rPr>
              <a:t>(</a:t>
            </a:r>
            <a:r>
              <a:rPr lang="pt-BR" dirty="0" err="1" smtClean="0">
                <a:solidFill>
                  <a:schemeClr val="tx1"/>
                </a:solidFill>
              </a:rPr>
              <a:t>HAMMED</a:t>
            </a:r>
            <a:r>
              <a:rPr lang="pt-BR" dirty="0" smtClean="0">
                <a:solidFill>
                  <a:schemeClr val="tx1"/>
                </a:solidFill>
              </a:rPr>
              <a:t>. </a:t>
            </a:r>
            <a:r>
              <a:rPr lang="pt-BR" i="1" dirty="0" smtClean="0">
                <a:solidFill>
                  <a:schemeClr val="tx1"/>
                </a:solidFill>
              </a:rPr>
              <a:t>Os prazeres da alma</a:t>
            </a:r>
            <a:r>
              <a:rPr lang="pt-BR" dirty="0" smtClean="0">
                <a:solidFill>
                  <a:schemeClr val="tx1"/>
                </a:solidFill>
              </a:rPr>
              <a:t>, “Introdução”)</a:t>
            </a:r>
            <a:endParaRPr lang="pt-BR" dirty="0">
              <a:solidFill>
                <a:schemeClr val="tx1"/>
              </a:solidFill>
            </a:endParaRPr>
          </a:p>
        </p:txBody>
      </p:sp>
    </p:spTree>
    <p:extLst>
      <p:ext uri="{BB962C8B-B14F-4D97-AF65-F5344CB8AC3E}">
        <p14:creationId xmlns:p14="http://schemas.microsoft.com/office/powerpoint/2010/main" val="6778264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a:spLocks noGrp="1"/>
          </p:cNvSpPr>
          <p:nvPr>
            <p:ph type="title"/>
          </p:nvPr>
        </p:nvSpPr>
        <p:spPr/>
        <p:txBody>
          <a:bodyPr/>
          <a:lstStyle/>
          <a:p>
            <a:r>
              <a:rPr lang="pt-BR" dirty="0" smtClean="0"/>
              <a:t>Para iniciar...</a:t>
            </a:r>
            <a:endParaRPr lang="pt-BR" dirty="0"/>
          </a:p>
        </p:txBody>
      </p:sp>
      <p:sp>
        <p:nvSpPr>
          <p:cNvPr id="6" name="Espaço Reservado para Conteúdo 5"/>
          <p:cNvSpPr>
            <a:spLocks noGrp="1"/>
          </p:cNvSpPr>
          <p:nvPr>
            <p:ph idx="1"/>
          </p:nvPr>
        </p:nvSpPr>
        <p:spPr/>
        <p:txBody>
          <a:bodyPr>
            <a:normAutofit/>
          </a:bodyPr>
          <a:lstStyle/>
          <a:p>
            <a:r>
              <a:rPr lang="pt-BR" b="1" dirty="0" smtClean="0"/>
              <a:t>Apego</a:t>
            </a:r>
            <a:r>
              <a:rPr lang="pt-BR" dirty="0" smtClean="0"/>
              <a:t> </a:t>
            </a:r>
          </a:p>
          <a:p>
            <a:pPr marL="669925" lvl="1" indent="-457200">
              <a:buFont typeface="+mj-lt"/>
              <a:buAutoNum type="arabicPeriod"/>
            </a:pPr>
            <a:r>
              <a:rPr lang="pt-BR" dirty="0" smtClean="0"/>
              <a:t>Ligação profunda princípios, tradições, hábitos;</a:t>
            </a:r>
          </a:p>
          <a:p>
            <a:pPr marL="669925" lvl="1" indent="-457200">
              <a:buFont typeface="+mj-lt"/>
              <a:buAutoNum type="arabicPeriod"/>
            </a:pPr>
            <a:r>
              <a:rPr lang="pt-BR" dirty="0" smtClean="0"/>
              <a:t>Sentimento de amor ou simpatia por algo ou alguém;</a:t>
            </a:r>
          </a:p>
          <a:p>
            <a:pPr marL="669925" lvl="1" indent="-457200">
              <a:buFont typeface="+mj-lt"/>
              <a:buAutoNum type="arabicPeriod"/>
            </a:pPr>
            <a:r>
              <a:rPr lang="pt-BR" dirty="0" smtClean="0"/>
              <a:t>Grande dedicação;</a:t>
            </a:r>
          </a:p>
          <a:p>
            <a:pPr marL="669925" lvl="1" indent="-457200">
              <a:buFont typeface="+mj-lt"/>
              <a:buAutoNum type="arabicPeriod"/>
            </a:pPr>
            <a:r>
              <a:rPr lang="pt-BR" dirty="0" smtClean="0"/>
              <a:t>Desejo intenso de posse;</a:t>
            </a:r>
          </a:p>
          <a:p>
            <a:pPr marL="669925" lvl="1" indent="-457200">
              <a:buFont typeface="+mj-lt"/>
              <a:buAutoNum type="arabicPeriod"/>
            </a:pPr>
            <a:r>
              <a:rPr lang="pt-BR" dirty="0" smtClean="0"/>
              <a:t>Fixação por algo.</a:t>
            </a:r>
          </a:p>
          <a:p>
            <a:r>
              <a:rPr lang="pt-BR" b="1" dirty="0" smtClean="0"/>
              <a:t>Desapego</a:t>
            </a:r>
          </a:p>
          <a:p>
            <a:pPr marL="669925" lvl="1" indent="-457200">
              <a:buFont typeface="+mj-lt"/>
              <a:buAutoNum type="arabicPeriod"/>
            </a:pPr>
            <a:r>
              <a:rPr lang="pt-BR" dirty="0" smtClean="0"/>
              <a:t>Ausência de apego.</a:t>
            </a:r>
          </a:p>
          <a:p>
            <a:pPr marL="669925" lvl="1" indent="-457200">
              <a:buFont typeface="+mj-lt"/>
              <a:buAutoNum type="arabicPeriod"/>
            </a:pPr>
            <a:r>
              <a:rPr lang="pt-BR" dirty="0" smtClean="0"/>
              <a:t>Falta de interesse, indiferença.</a:t>
            </a:r>
          </a:p>
          <a:p>
            <a:pPr lvl="4"/>
            <a:r>
              <a:rPr lang="pt-BR" dirty="0" smtClean="0"/>
              <a:t>(CALDAS </a:t>
            </a:r>
            <a:r>
              <a:rPr lang="pt-BR" dirty="0" err="1" smtClean="0"/>
              <a:t>AULETE</a:t>
            </a:r>
            <a:r>
              <a:rPr lang="pt-BR" dirty="0" smtClean="0"/>
              <a:t>. </a:t>
            </a:r>
            <a:r>
              <a:rPr lang="pt-BR" i="1" dirty="0" smtClean="0"/>
              <a:t>Minidicionário contemporâneo da </a:t>
            </a:r>
            <a:r>
              <a:rPr lang="pt-BR" i="1" dirty="0" err="1" smtClean="0"/>
              <a:t>Lígua</a:t>
            </a:r>
            <a:r>
              <a:rPr lang="pt-BR" i="1" dirty="0" smtClean="0"/>
              <a:t> Portuguesa</a:t>
            </a:r>
            <a:r>
              <a:rPr lang="pt-BR" dirty="0" smtClean="0"/>
              <a:t>.)</a:t>
            </a:r>
            <a:endParaRPr lang="pt-BR" dirty="0"/>
          </a:p>
        </p:txBody>
      </p:sp>
    </p:spTree>
    <p:extLst>
      <p:ext uri="{BB962C8B-B14F-4D97-AF65-F5344CB8AC3E}">
        <p14:creationId xmlns:p14="http://schemas.microsoft.com/office/powerpoint/2010/main" val="23148710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O que é o apego?</a:t>
            </a:r>
            <a:endParaRPr lang="pt-BR" dirty="0"/>
          </a:p>
        </p:txBody>
      </p:sp>
      <p:sp>
        <p:nvSpPr>
          <p:cNvPr id="4" name="Espaço Reservado para Conteúdo 3"/>
          <p:cNvSpPr>
            <a:spLocks noGrp="1"/>
          </p:cNvSpPr>
          <p:nvPr>
            <p:ph idx="1"/>
          </p:nvPr>
        </p:nvSpPr>
        <p:spPr>
          <a:xfrm>
            <a:off x="762000" y="569065"/>
            <a:ext cx="4687824" cy="4635489"/>
          </a:xfrm>
        </p:spPr>
        <p:txBody>
          <a:bodyPr/>
          <a:lstStyle/>
          <a:p>
            <a:r>
              <a:rPr lang="pt-BR" dirty="0" smtClean="0"/>
              <a:t>“Apego é a </a:t>
            </a:r>
            <a:r>
              <a:rPr lang="pt-BR" b="1" dirty="0" smtClean="0"/>
              <a:t>não-aceitação</a:t>
            </a:r>
            <a:r>
              <a:rPr lang="pt-BR" dirty="0" smtClean="0"/>
              <a:t> da </a:t>
            </a:r>
            <a:r>
              <a:rPr lang="pt-BR" b="1" dirty="0" smtClean="0"/>
              <a:t>impermanência das coisas</a:t>
            </a:r>
            <a:r>
              <a:rPr lang="pt-BR" dirty="0" smtClean="0"/>
              <a:t>. Na Terra nada se perpetua, somente a alma é imortal.”</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8737" y="569065"/>
            <a:ext cx="2683764" cy="20128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487599"/>
            <a:ext cx="2609850" cy="22633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8" name="Espaço Reservado para Conteúdo 3"/>
          <p:cNvSpPr txBox="1">
            <a:spLocks/>
          </p:cNvSpPr>
          <p:nvPr/>
        </p:nvSpPr>
        <p:spPr>
          <a:xfrm>
            <a:off x="3681984" y="2901696"/>
            <a:ext cx="4890516" cy="2302857"/>
          </a:xfrm>
          <a:prstGeom prst="rect">
            <a:avLst/>
          </a:prstGeom>
        </p:spPr>
        <p:txBody>
          <a:bodyPr vert="horz" lIns="91440" tIns="45720" rIns="91440" bIns="45720" rtlCol="0">
            <a:normAutofit/>
          </a:bodyPr>
          <a:lstStyle>
            <a:lvl1pPr marL="283464" indent="-283464" algn="just" defTabSz="685800" rtl="0" eaLnBrk="1" latinLnBrk="0" hangingPunct="1">
              <a:lnSpc>
                <a:spcPct val="100000"/>
              </a:lnSpc>
              <a:spcBef>
                <a:spcPts val="900"/>
              </a:spcBef>
              <a:buFont typeface="Arial" panose="020B0604020202020204" pitchFamily="34" charset="0"/>
              <a:buChar char="•"/>
              <a:defRPr sz="2200" b="0" i="0" kern="1200" baseline="0">
                <a:solidFill>
                  <a:schemeClr val="tx1">
                    <a:lumMod val="85000"/>
                    <a:lumOff val="15000"/>
                  </a:schemeClr>
                </a:solidFill>
                <a:latin typeface="Avenir Next" charset="0"/>
                <a:ea typeface="Avenir Next" charset="0"/>
                <a:cs typeface="Avenir Next" charset="0"/>
              </a:defRPr>
            </a:lvl1pPr>
            <a:lvl2pPr marL="493713" indent="-280988" algn="just" defTabSz="685800" rtl="0" eaLnBrk="1" latinLnBrk="0" hangingPunct="1">
              <a:lnSpc>
                <a:spcPct val="100000"/>
              </a:lnSpc>
              <a:spcBef>
                <a:spcPts val="600"/>
              </a:spcBef>
              <a:buFont typeface="Corbel" panose="020B0503020204020204" pitchFamily="34" charset="0"/>
              <a:buChar char="–"/>
              <a:tabLst/>
              <a:defRPr sz="2000" b="0" i="0" kern="1200" baseline="0">
                <a:solidFill>
                  <a:schemeClr val="tx1">
                    <a:lumMod val="85000"/>
                    <a:lumOff val="15000"/>
                  </a:schemeClr>
                </a:solidFill>
                <a:latin typeface="Avenir Next" charset="0"/>
                <a:ea typeface="Avenir Next" charset="0"/>
                <a:cs typeface="Avenir Next" charset="0"/>
              </a:defRPr>
            </a:lvl2pPr>
            <a:lvl3pPr marL="673100" indent="-280988" algn="just" defTabSz="685800" rtl="0" eaLnBrk="1" latinLnBrk="0" hangingPunct="1">
              <a:lnSpc>
                <a:spcPct val="100000"/>
              </a:lnSpc>
              <a:spcBef>
                <a:spcPts val="500"/>
              </a:spcBef>
              <a:buFont typeface="Arial" panose="020B0604020202020204" pitchFamily="34" charset="0"/>
              <a:buChar char="•"/>
              <a:tabLst/>
              <a:defRPr sz="1800" b="0" i="0" kern="1200" baseline="0">
                <a:solidFill>
                  <a:schemeClr val="tx1">
                    <a:lumMod val="85000"/>
                    <a:lumOff val="15000"/>
                  </a:schemeClr>
                </a:solidFill>
                <a:latin typeface="Avenir Next" charset="0"/>
                <a:ea typeface="Avenir Next" charset="0"/>
                <a:cs typeface="Avenir Next" charset="0"/>
              </a:defRPr>
            </a:lvl3pPr>
            <a:lvl4pPr marL="898525" indent="-280988" algn="just" defTabSz="685800" rtl="0" eaLnBrk="1" latinLnBrk="0" hangingPunct="1">
              <a:lnSpc>
                <a:spcPct val="112000"/>
              </a:lnSpc>
              <a:spcBef>
                <a:spcPts val="400"/>
              </a:spcBef>
              <a:buFont typeface="Corbel" panose="020B0503020204020204" pitchFamily="34" charset="0"/>
              <a:buChar char="–"/>
              <a:tabLst/>
              <a:defRPr sz="1600" b="0" i="0" kern="1200" baseline="0">
                <a:solidFill>
                  <a:schemeClr val="tx1">
                    <a:lumMod val="85000"/>
                    <a:lumOff val="15000"/>
                  </a:schemeClr>
                </a:solidFill>
                <a:latin typeface="Avenir Next" charset="0"/>
                <a:ea typeface="Avenir Next" charset="0"/>
                <a:cs typeface="Avenir Next" charset="0"/>
              </a:defRPr>
            </a:lvl4pPr>
            <a:lvl5pPr marL="898525" indent="0" algn="r" defTabSz="685800" rtl="0" eaLnBrk="1" latinLnBrk="0" hangingPunct="1">
              <a:lnSpc>
                <a:spcPct val="100000"/>
              </a:lnSpc>
              <a:spcBef>
                <a:spcPts val="600"/>
              </a:spcBef>
              <a:spcAft>
                <a:spcPts val="1200"/>
              </a:spcAft>
              <a:buFont typeface="Arial" panose="020B0604020202020204" pitchFamily="34" charset="0"/>
              <a:buNone/>
              <a:tabLst/>
              <a:defRPr sz="1400" b="0" i="0" kern="1200" baseline="0">
                <a:solidFill>
                  <a:schemeClr val="tx1">
                    <a:lumMod val="85000"/>
                    <a:lumOff val="15000"/>
                  </a:schemeClr>
                </a:solidFill>
                <a:latin typeface="Avenir Next" charset="0"/>
                <a:ea typeface="Avenir Next" charset="0"/>
                <a:cs typeface="Avenir Next" charset="0"/>
              </a:defRPr>
            </a:lvl5pPr>
            <a:lvl6pPr marL="283464"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83464" indent="-283464" algn="l" defTabSz="685800" rtl="0" eaLnBrk="1" latinLnBrk="0" hangingPunct="1">
              <a:lnSpc>
                <a:spcPct val="112000"/>
              </a:lnSpc>
              <a:spcBef>
                <a:spcPts val="975"/>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283464"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212598" indent="-212598" algn="l" defTabSz="685800" rtl="0" eaLnBrk="1" latinLnBrk="0" hangingPunct="1">
              <a:lnSpc>
                <a:spcPct val="112000"/>
              </a:lnSpc>
              <a:spcBef>
                <a:spcPts val="9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9pPr>
          </a:lstStyle>
          <a:p>
            <a:r>
              <a:rPr lang="pt-BR" dirty="0" smtClean="0"/>
              <a:t>“O apego é a </a:t>
            </a:r>
            <a:r>
              <a:rPr lang="pt-BR" b="1" dirty="0" smtClean="0"/>
              <a:t>memória</a:t>
            </a:r>
            <a:r>
              <a:rPr lang="pt-BR" dirty="0" smtClean="0"/>
              <a:t> da </a:t>
            </a:r>
            <a:r>
              <a:rPr lang="pt-BR" dirty="0" smtClean="0"/>
              <a:t>‘</a:t>
            </a:r>
            <a:r>
              <a:rPr lang="pt-BR" dirty="0" smtClean="0"/>
              <a:t>dor</a:t>
            </a:r>
            <a:r>
              <a:rPr lang="pt-BR" dirty="0" smtClean="0"/>
              <a:t>’</a:t>
            </a:r>
            <a:r>
              <a:rPr lang="pt-BR" dirty="0" smtClean="0"/>
              <a:t> ou do </a:t>
            </a:r>
            <a:r>
              <a:rPr lang="pt-BR" dirty="0" smtClean="0"/>
              <a:t>‘</a:t>
            </a:r>
            <a:r>
              <a:rPr lang="pt-BR" dirty="0" smtClean="0"/>
              <a:t>prazer</a:t>
            </a:r>
            <a:r>
              <a:rPr lang="pt-BR" dirty="0" smtClean="0"/>
              <a:t>’</a:t>
            </a:r>
            <a:r>
              <a:rPr lang="pt-BR" dirty="0" smtClean="0"/>
              <a:t> passado, que carregamos para o futuro. Atrás de cada sofrimento existe um apego.”</a:t>
            </a:r>
          </a:p>
          <a:p>
            <a:pPr lvl="4"/>
            <a:r>
              <a:rPr lang="pt-BR" dirty="0" smtClean="0"/>
              <a:t>(</a:t>
            </a:r>
            <a:r>
              <a:rPr lang="pt-BR" dirty="0" err="1" smtClean="0"/>
              <a:t>HAMMED</a:t>
            </a:r>
            <a:r>
              <a:rPr lang="pt-BR" dirty="0" smtClean="0"/>
              <a:t>. </a:t>
            </a:r>
            <a:r>
              <a:rPr lang="pt-BR" i="1" dirty="0" smtClean="0"/>
              <a:t>Os Prazeres da Alma</a:t>
            </a:r>
            <a:r>
              <a:rPr lang="pt-BR" dirty="0" smtClean="0"/>
              <a:t>, li</a:t>
            </a:r>
            <a:r>
              <a:rPr lang="pt-BR" dirty="0" smtClean="0"/>
              <a:t>ção </a:t>
            </a:r>
            <a:r>
              <a:rPr lang="pt-BR" dirty="0" smtClean="0"/>
              <a:t>“Desapego”)</a:t>
            </a:r>
          </a:p>
        </p:txBody>
      </p:sp>
    </p:spTree>
    <p:extLst>
      <p:ext uri="{BB962C8B-B14F-4D97-AF65-F5344CB8AC3E}">
        <p14:creationId xmlns:p14="http://schemas.microsoft.com/office/powerpoint/2010/main" val="39546583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O exemplo de Jesus</a:t>
            </a:r>
            <a:endParaRPr lang="pt-BR" dirty="0"/>
          </a:p>
        </p:txBody>
      </p:sp>
      <p:sp>
        <p:nvSpPr>
          <p:cNvPr id="5" name="Espaço Reservado para Conteúdo 4"/>
          <p:cNvSpPr>
            <a:spLocks noGrp="1"/>
          </p:cNvSpPr>
          <p:nvPr>
            <p:ph idx="1"/>
          </p:nvPr>
        </p:nvSpPr>
        <p:spPr/>
        <p:txBody>
          <a:bodyPr/>
          <a:lstStyle/>
          <a:p>
            <a:r>
              <a:rPr lang="pt-BR" dirty="0" smtClean="0"/>
              <a:t>“Disse Jesus: "Em verdade, em verdade, vos digo: Se o grão de trigo que cai na terra não morrer, permanecerá só; mas se morrer, produzirá muito fruto. ”</a:t>
            </a:r>
          </a:p>
          <a:p>
            <a:pPr lvl="4"/>
            <a:r>
              <a:rPr lang="pt-BR" dirty="0" smtClean="0"/>
              <a:t>(João, 12:24 e 25)</a:t>
            </a:r>
            <a:endParaRPr lang="pt-BR" dirty="0"/>
          </a:p>
        </p:txBody>
      </p:sp>
      <p:pic>
        <p:nvPicPr>
          <p:cNvPr id="8" name="Imagem 7"/>
          <p:cNvPicPr>
            <a:picLocks noChangeAspect="1"/>
          </p:cNvPicPr>
          <p:nvPr/>
        </p:nvPicPr>
        <p:blipFill>
          <a:blip r:embed="rId3"/>
          <a:stretch>
            <a:fillRect/>
          </a:stretch>
        </p:blipFill>
        <p:spPr>
          <a:xfrm>
            <a:off x="2170176" y="2273835"/>
            <a:ext cx="4803648" cy="27004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828318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Aprendendo</a:t>
            </a:r>
            <a:endParaRPr lang="pt-BR" dirty="0"/>
          </a:p>
        </p:txBody>
      </p:sp>
      <p:sp>
        <p:nvSpPr>
          <p:cNvPr id="7" name="Espaço Reservado para Conteúdo 6"/>
          <p:cNvSpPr>
            <a:spLocks noGrp="1"/>
          </p:cNvSpPr>
          <p:nvPr>
            <p:ph idx="1"/>
          </p:nvPr>
        </p:nvSpPr>
        <p:spPr/>
        <p:txBody>
          <a:bodyPr/>
          <a:lstStyle/>
          <a:p>
            <a:r>
              <a:rPr lang="pt-BR" dirty="0" smtClean="0"/>
              <a:t>“Eis a excelência da mensagem: tudo em nossa vida terrena é transitório, vai passar; vai mudar e ir além...”</a:t>
            </a:r>
          </a:p>
          <a:p>
            <a:pPr marL="3870325" indent="-363538"/>
            <a:r>
              <a:rPr lang="pt-PT" dirty="0" smtClean="0"/>
              <a:t>“Quando desprezamos nossa fonte de sabedoria interior (propriedade inata de todos nós), rejeitamos parte </a:t>
            </a:r>
            <a:r>
              <a:rPr lang="pt-PT" dirty="0" err="1" smtClean="0"/>
              <a:t>impor-tante</a:t>
            </a:r>
            <a:r>
              <a:rPr lang="pt-PT" dirty="0" smtClean="0"/>
              <a:t> de nossa realidade interna, porquanto as leis de Deus estão escritas na consciência.”</a:t>
            </a:r>
            <a:endParaRPr lang="pt-BR" dirty="0" smtClean="0"/>
          </a:p>
          <a:p>
            <a:pPr lvl="4"/>
            <a:r>
              <a:rPr lang="pt-BR" dirty="0" smtClean="0"/>
              <a:t>(</a:t>
            </a:r>
            <a:r>
              <a:rPr lang="pt-BR" dirty="0" err="1" smtClean="0"/>
              <a:t>HAMMED</a:t>
            </a:r>
            <a:r>
              <a:rPr lang="pt-BR" dirty="0" smtClean="0"/>
              <a:t>. </a:t>
            </a:r>
            <a:r>
              <a:rPr lang="pt-BR" i="1" dirty="0" smtClean="0"/>
              <a:t>Os Prazeres da Alma</a:t>
            </a:r>
            <a:r>
              <a:rPr lang="pt-BR" dirty="0" smtClean="0"/>
              <a:t>, </a:t>
            </a:r>
            <a:br>
              <a:rPr lang="pt-BR" dirty="0" smtClean="0"/>
            </a:br>
            <a:r>
              <a:rPr lang="pt-BR" dirty="0" smtClean="0"/>
              <a:t>li</a:t>
            </a:r>
            <a:r>
              <a:rPr lang="pt-BR" dirty="0" smtClean="0"/>
              <a:t>ção </a:t>
            </a:r>
            <a:r>
              <a:rPr lang="pt-BR" dirty="0" smtClean="0"/>
              <a:t>“Desapego”)</a:t>
            </a:r>
            <a:endParaRPr lang="pt-BR" dirty="0"/>
          </a:p>
        </p:txBody>
      </p:sp>
      <p:pic>
        <p:nvPicPr>
          <p:cNvPr id="8" name="Image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999" y="1761913"/>
            <a:ext cx="3169649" cy="19810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728449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O indivíduo que é “apegado”</a:t>
            </a:r>
            <a:endParaRPr lang="pt-BR" dirty="0"/>
          </a:p>
        </p:txBody>
      </p:sp>
      <p:sp>
        <p:nvSpPr>
          <p:cNvPr id="4" name="Espaço Reservado para Conteúdo 3"/>
          <p:cNvSpPr>
            <a:spLocks noGrp="1"/>
          </p:cNvSpPr>
          <p:nvPr>
            <p:ph idx="1"/>
          </p:nvPr>
        </p:nvSpPr>
        <p:spPr>
          <a:xfrm>
            <a:off x="762000" y="569065"/>
            <a:ext cx="4078224" cy="4635489"/>
          </a:xfrm>
        </p:spPr>
        <p:txBody>
          <a:bodyPr/>
          <a:lstStyle/>
          <a:p>
            <a:r>
              <a:rPr lang="pt-BR" dirty="0" smtClean="0"/>
              <a:t>“(...) é </a:t>
            </a:r>
            <a:r>
              <a:rPr lang="pt-BR" b="1" dirty="0" smtClean="0"/>
              <a:t>indeciso e inerte</a:t>
            </a:r>
            <a:r>
              <a:rPr lang="pt-BR" dirty="0" smtClean="0"/>
              <a:t>, porque perdeu a conexão consigo mesmo; não sabe mais o que quer para si, não mais navega os mares nem desbrava os continentes de seu reino interior – desviou-se de sua rota existencial.”</a:t>
            </a:r>
          </a:p>
          <a:p>
            <a:pPr lvl="4"/>
            <a:r>
              <a:rPr lang="pt-BR" dirty="0" smtClean="0"/>
              <a:t>(</a:t>
            </a:r>
            <a:r>
              <a:rPr lang="pt-BR" dirty="0" err="1" smtClean="0"/>
              <a:t>HAMMED</a:t>
            </a:r>
            <a:r>
              <a:rPr lang="pt-BR" dirty="0" smtClean="0"/>
              <a:t>. </a:t>
            </a:r>
            <a:r>
              <a:rPr lang="pt-BR" i="1" dirty="0" smtClean="0"/>
              <a:t>Os Prazeres da Alma</a:t>
            </a:r>
            <a:r>
              <a:rPr lang="pt-BR" dirty="0" smtClean="0"/>
              <a:t>, li</a:t>
            </a:r>
            <a:r>
              <a:rPr lang="pt-BR" dirty="0" smtClean="0"/>
              <a:t>ção </a:t>
            </a:r>
            <a:r>
              <a:rPr lang="pt-BR" dirty="0" smtClean="0"/>
              <a:t>“Desapego”)</a:t>
            </a:r>
          </a:p>
          <a:p>
            <a:endParaRPr lang="pt-BR" dirty="0" smtClean="0"/>
          </a:p>
          <a:p>
            <a:endParaRPr lang="pt-BR"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2313" y="685800"/>
            <a:ext cx="3440187" cy="27548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5147832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p:txBody>
          <a:bodyPr>
            <a:normAutofit fontScale="90000"/>
          </a:bodyPr>
          <a:lstStyle/>
          <a:p>
            <a:r>
              <a:rPr lang="pt-BR" smtClean="0"/>
              <a:t>Se por um lado tem-se apego excessivo em relação a objetos e pessoas, por outro, podemos caminhar no sentido de um aparente desapego.</a:t>
            </a:r>
            <a:endParaRPr lang="pt-BR" dirty="0"/>
          </a:p>
        </p:txBody>
      </p:sp>
      <p:sp>
        <p:nvSpPr>
          <p:cNvPr id="2" name="Espaço Reservado para Texto 1"/>
          <p:cNvSpPr>
            <a:spLocks noGrp="1"/>
          </p:cNvSpPr>
          <p:nvPr>
            <p:ph type="body" idx="1"/>
          </p:nvPr>
        </p:nvSpPr>
        <p:spPr/>
        <p:txBody>
          <a:bodyPr/>
          <a:lstStyle/>
          <a:p>
            <a:endParaRPr lang="pt-BR"/>
          </a:p>
        </p:txBody>
      </p:sp>
    </p:spTree>
    <p:extLst>
      <p:ext uri="{BB962C8B-B14F-4D97-AF65-F5344CB8AC3E}">
        <p14:creationId xmlns:p14="http://schemas.microsoft.com/office/powerpoint/2010/main" val="12609984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Exemplo de atitudes que aparentam desapego</a:t>
            </a:r>
            <a:endParaRPr lang="pt-BR" dirty="0"/>
          </a:p>
        </p:txBody>
      </p:sp>
      <p:sp>
        <p:nvSpPr>
          <p:cNvPr id="4" name="Espaço Reservado para Conteúdo 3"/>
          <p:cNvSpPr>
            <a:spLocks noGrp="1"/>
          </p:cNvSpPr>
          <p:nvPr>
            <p:ph idx="1"/>
          </p:nvPr>
        </p:nvSpPr>
        <p:spPr/>
        <p:txBody>
          <a:bodyPr>
            <a:normAutofit lnSpcReduction="10000"/>
          </a:bodyPr>
          <a:lstStyle/>
          <a:p>
            <a:r>
              <a:rPr lang="pt-BR" smtClean="0"/>
              <a:t> Gosto de Maria, mas não estou nem aí se ela não gosta de mim.</a:t>
            </a:r>
          </a:p>
          <a:p>
            <a:r>
              <a:rPr lang="pt-BR" smtClean="0"/>
              <a:t> Queria muito um cachorro, mas como o meu morreu e eu sofri muito, não quero mais nenhum.</a:t>
            </a:r>
          </a:p>
          <a:p>
            <a:r>
              <a:rPr lang="pt-BR" smtClean="0"/>
              <a:t> Nem “liguei” em não ir para o congresso.</a:t>
            </a:r>
          </a:p>
          <a:p>
            <a:r>
              <a:rPr lang="pt-BR" smtClean="0"/>
              <a:t> Você não me chamou para ir ao mercado com você, mas eu não queria ir mesmo!</a:t>
            </a:r>
          </a:p>
          <a:p>
            <a:r>
              <a:rPr lang="pt-BR" smtClean="0"/>
              <a:t> Eu gostaria de participar das atividades do Centro, mas como ninguém me chama, vou fazer outras coisas que me interessam mais.</a:t>
            </a:r>
          </a:p>
          <a:p>
            <a:r>
              <a:rPr lang="pt-BR" smtClean="0"/>
              <a:t>Não me importo se você não gosta de mim, o importante é eu gostar de mim mesmo. </a:t>
            </a:r>
          </a:p>
          <a:p>
            <a:endParaRPr lang="pt-BR" smtClean="0"/>
          </a:p>
          <a:p>
            <a:endParaRPr lang="pt-BR" dirty="0"/>
          </a:p>
        </p:txBody>
      </p:sp>
    </p:spTree>
    <p:extLst>
      <p:ext uri="{BB962C8B-B14F-4D97-AF65-F5344CB8AC3E}">
        <p14:creationId xmlns:p14="http://schemas.microsoft.com/office/powerpoint/2010/main" val="13411579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p:txBody>
          <a:bodyPr/>
          <a:lstStyle/>
          <a:p>
            <a:r>
              <a:rPr lang="pt-BR" smtClean="0"/>
              <a:t>Desapego defensivo ou de proteção</a:t>
            </a:r>
            <a:endParaRPr lang="pt-BR" dirty="0"/>
          </a:p>
        </p:txBody>
      </p:sp>
      <p:sp>
        <p:nvSpPr>
          <p:cNvPr id="3" name="Espaço Reservado para Conteúdo 2"/>
          <p:cNvSpPr>
            <a:spLocks noGrp="1"/>
          </p:cNvSpPr>
          <p:nvPr>
            <p:ph idx="1"/>
          </p:nvPr>
        </p:nvSpPr>
        <p:spPr>
          <a:xfrm>
            <a:off x="762000" y="569065"/>
            <a:ext cx="7810500" cy="2512816"/>
          </a:xfrm>
        </p:spPr>
        <p:txBody>
          <a:bodyPr>
            <a:normAutofit fontScale="92500" lnSpcReduction="10000"/>
          </a:bodyPr>
          <a:lstStyle/>
          <a:p>
            <a:r>
              <a:rPr lang="pt-PT" dirty="0" smtClean="0"/>
              <a:t>“Denominamos </a:t>
            </a:r>
            <a:r>
              <a:rPr lang="pt-BR" dirty="0" smtClean="0"/>
              <a:t>‘</a:t>
            </a:r>
            <a:r>
              <a:rPr lang="pt-PT" dirty="0" smtClean="0"/>
              <a:t>desapego defensivo</a:t>
            </a:r>
            <a:r>
              <a:rPr lang="pt-BR" dirty="0" smtClean="0"/>
              <a:t>’</a:t>
            </a:r>
            <a:r>
              <a:rPr lang="pt-PT" dirty="0" smtClean="0"/>
              <a:t> o mecanismo de fuga da realidade, utilizado, de forma inconsciente ou não, por pessoas que possuem um constrangimento autoimposto proveniente do medo de amar, ou mesmo de se perder na sede </a:t>
            </a:r>
            <a:r>
              <a:rPr lang="es-ES_tradnl" dirty="0" smtClean="0"/>
              <a:t>de amor por objetos, </a:t>
            </a:r>
            <a:r>
              <a:rPr lang="pt-PT" dirty="0" smtClean="0"/>
              <a:t>pessoas ou </a:t>
            </a:r>
            <a:r>
              <a:rPr lang="pt-BR" dirty="0" smtClean="0"/>
              <a:t>ideias </a:t>
            </a:r>
            <a:r>
              <a:rPr lang="pt-PT" dirty="0" smtClean="0"/>
              <a:t>e de serem absorvidas por enorme necessidade de dependência e submissão fora do próprio controle”.</a:t>
            </a:r>
          </a:p>
          <a:p>
            <a:pPr lvl="4"/>
            <a:r>
              <a:rPr lang="pt-BR" dirty="0" smtClean="0"/>
              <a:t>(</a:t>
            </a:r>
            <a:r>
              <a:rPr lang="pt-BR" dirty="0" err="1" smtClean="0"/>
              <a:t>HAMMED</a:t>
            </a:r>
            <a:r>
              <a:rPr lang="pt-BR" dirty="0" smtClean="0"/>
              <a:t>. </a:t>
            </a:r>
            <a:r>
              <a:rPr lang="pt-BR" i="1" dirty="0" smtClean="0"/>
              <a:t>Os Prazeres da Alma</a:t>
            </a:r>
            <a:r>
              <a:rPr lang="pt-BR" dirty="0" smtClean="0"/>
              <a:t>, li</a:t>
            </a:r>
            <a:r>
              <a:rPr lang="pt-BR" dirty="0" smtClean="0"/>
              <a:t>ção </a:t>
            </a:r>
            <a:r>
              <a:rPr lang="pt-BR" dirty="0" smtClean="0"/>
              <a:t>“Desapego”)</a:t>
            </a:r>
            <a:endParaRPr lang="pt-BR" dirty="0" smtClean="0"/>
          </a:p>
          <a:p>
            <a:endParaRPr lang="pt-BR" dirty="0"/>
          </a:p>
        </p:txBody>
      </p:sp>
      <p:pic>
        <p:nvPicPr>
          <p:cNvPr id="6" name="Imagem 5"/>
          <p:cNvPicPr>
            <a:picLocks noChangeAspect="1"/>
          </p:cNvPicPr>
          <p:nvPr/>
        </p:nvPicPr>
        <p:blipFill>
          <a:blip r:embed="rId3"/>
          <a:stretch>
            <a:fillRect/>
          </a:stretch>
        </p:blipFill>
        <p:spPr>
          <a:xfrm>
            <a:off x="5184165" y="3081881"/>
            <a:ext cx="3286125" cy="24645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060441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Desapego defensivo ou de proteção</a:t>
            </a:r>
            <a:endParaRPr lang="pt-BR" dirty="0"/>
          </a:p>
        </p:txBody>
      </p:sp>
      <p:sp>
        <p:nvSpPr>
          <p:cNvPr id="3" name="Espaço Reservado para Conteúdo 2"/>
          <p:cNvSpPr>
            <a:spLocks noGrp="1"/>
          </p:cNvSpPr>
          <p:nvPr>
            <p:ph idx="1"/>
          </p:nvPr>
        </p:nvSpPr>
        <p:spPr/>
        <p:txBody>
          <a:bodyPr>
            <a:normAutofit/>
          </a:bodyPr>
          <a:lstStyle/>
          <a:p>
            <a:r>
              <a:rPr lang="pt-PT" dirty="0" smtClean="0"/>
              <a:t> “Ele tem como base profunda um processo mental </a:t>
            </a:r>
            <a:r>
              <a:rPr lang="pt-BR" dirty="0" smtClean="0"/>
              <a:t>ativado </a:t>
            </a:r>
            <a:r>
              <a:rPr lang="pt-PT" dirty="0" smtClean="0"/>
              <a:t>tão logo o indivíduo perceba algo ou alguém que tenha grande significado para ele, e que, se o per­desse, seria muito doloroso. Ele </a:t>
            </a:r>
            <a:r>
              <a:rPr lang="pt-BR" dirty="0" smtClean="0"/>
              <a:t>adota </a:t>
            </a:r>
            <a:r>
              <a:rPr lang="pt-PT" dirty="0" smtClean="0"/>
              <a:t>uma atitude de con­tenção dos sentimentos e se isola com indiferença e desprezo diante do seu mundo sensível.”</a:t>
            </a:r>
          </a:p>
          <a:p>
            <a:pPr marL="1244600" lvl="1" indent="-254000"/>
            <a:r>
              <a:rPr lang="pt-PT" dirty="0" smtClean="0"/>
              <a:t> “</a:t>
            </a:r>
            <a:r>
              <a:rPr lang="pt-BR" dirty="0" smtClean="0"/>
              <a:t>Declara-se:</a:t>
            </a:r>
          </a:p>
          <a:p>
            <a:pPr marL="1244600" lvl="1" indent="-254000"/>
            <a:r>
              <a:rPr lang="pt-PT" dirty="0" smtClean="0"/>
              <a:t>desinteressado e frio,</a:t>
            </a:r>
          </a:p>
          <a:p>
            <a:pPr marL="1244600" lvl="1" indent="-254000"/>
            <a:r>
              <a:rPr lang="pt-PT" dirty="0" smtClean="0"/>
              <a:t>mantendo por postura íntima o seguinte pensamento: </a:t>
            </a:r>
            <a:r>
              <a:rPr lang="pt-BR" dirty="0" smtClean="0"/>
              <a:t>‘</a:t>
            </a:r>
            <a:r>
              <a:rPr lang="pt-PT" dirty="0" smtClean="0"/>
              <a:t>Eu não me importo</a:t>
            </a:r>
            <a:r>
              <a:rPr lang="pt-BR" dirty="0" smtClean="0"/>
              <a:t>’</a:t>
            </a:r>
            <a:r>
              <a:rPr lang="pt-PT" dirty="0" smtClean="0"/>
              <a:t>, quer di­zer, </a:t>
            </a:r>
            <a:r>
              <a:rPr lang="pt-BR" dirty="0" smtClean="0"/>
              <a:t>‘</a:t>
            </a:r>
            <a:r>
              <a:rPr lang="pt-PT" dirty="0" smtClean="0"/>
              <a:t>Não abro as portas do meu sentimento</a:t>
            </a:r>
            <a:r>
              <a:rPr lang="pt-BR" dirty="0" smtClean="0"/>
              <a:t>’</a:t>
            </a:r>
            <a:r>
              <a:rPr lang="pt-PT" dirty="0" smtClean="0"/>
              <a:t>. (</a:t>
            </a:r>
            <a:r>
              <a:rPr lang="pt-PT" i="1" dirty="0" err="1" smtClean="0"/>
              <a:t>importare</a:t>
            </a:r>
            <a:r>
              <a:rPr lang="pt-PT" dirty="0" smtClean="0"/>
              <a:t>, do latim, significa </a:t>
            </a:r>
            <a:r>
              <a:rPr lang="pt-BR" dirty="0" smtClean="0"/>
              <a:t>‘</a:t>
            </a:r>
            <a:r>
              <a:rPr lang="pt-PT" dirty="0" smtClean="0"/>
              <a:t>trazer para dentro</a:t>
            </a:r>
            <a:r>
              <a:rPr lang="pt-BR" dirty="0" smtClean="0"/>
              <a:t>’</a:t>
            </a:r>
            <a:r>
              <a:rPr lang="pt-PT" dirty="0" smtClean="0"/>
              <a:t> ou </a:t>
            </a:r>
            <a:r>
              <a:rPr lang="pt-BR" dirty="0" smtClean="0"/>
              <a:t>‘</a:t>
            </a:r>
            <a:r>
              <a:rPr lang="pt-PT" dirty="0" smtClean="0"/>
              <a:t>trazer para si</a:t>
            </a:r>
            <a:r>
              <a:rPr lang="pt-BR" dirty="0" smtClean="0"/>
              <a:t>’</a:t>
            </a:r>
            <a:r>
              <a:rPr lang="pt-PT" dirty="0" smtClean="0"/>
              <a:t>).</a:t>
            </a:r>
            <a:r>
              <a:rPr lang="pt-BR" dirty="0" smtClean="0"/>
              <a:t>”</a:t>
            </a:r>
            <a:endParaRPr lang="pt-PT" dirty="0" smtClean="0"/>
          </a:p>
          <a:p>
            <a:pPr lvl="4"/>
            <a:r>
              <a:rPr lang="pt-BR" dirty="0" smtClean="0"/>
              <a:t>(</a:t>
            </a:r>
            <a:r>
              <a:rPr lang="pt-BR" dirty="0" err="1" smtClean="0"/>
              <a:t>HAMMED</a:t>
            </a:r>
            <a:r>
              <a:rPr lang="pt-BR" dirty="0" smtClean="0"/>
              <a:t>. Os Prazeres da Alma, lição “Desapego”)</a:t>
            </a:r>
            <a:endParaRPr lang="pt-BR" dirty="0" smtClean="0"/>
          </a:p>
          <a:p>
            <a:endParaRPr lang="pt-BR" dirty="0"/>
          </a:p>
        </p:txBody>
      </p:sp>
      <p:sp>
        <p:nvSpPr>
          <p:cNvPr id="4" name="Seta entalhada para a direita 3"/>
          <p:cNvSpPr/>
          <p:nvPr/>
        </p:nvSpPr>
        <p:spPr>
          <a:xfrm>
            <a:off x="762000" y="3408426"/>
            <a:ext cx="750154" cy="556474"/>
          </a:xfrm>
          <a:prstGeom prst="notchedRightArrow">
            <a:avLst/>
          </a:prstGeom>
          <a:solidFill>
            <a:schemeClr val="tx2">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50"/>
          </a:p>
        </p:txBody>
      </p:sp>
    </p:spTree>
    <p:extLst>
      <p:ext uri="{BB962C8B-B14F-4D97-AF65-F5344CB8AC3E}">
        <p14:creationId xmlns:p14="http://schemas.microsoft.com/office/powerpoint/2010/main" val="120767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Postura íntima: “Eu não me importo!”</a:t>
            </a:r>
            <a:endParaRPr lang="pt-BR" dirty="0"/>
          </a:p>
        </p:txBody>
      </p:sp>
      <p:sp>
        <p:nvSpPr>
          <p:cNvPr id="4" name="Espaço Reservado para Conteúdo 3"/>
          <p:cNvSpPr>
            <a:spLocks noGrp="1"/>
          </p:cNvSpPr>
          <p:nvPr>
            <p:ph idx="1"/>
          </p:nvPr>
        </p:nvSpPr>
        <p:spPr>
          <a:xfrm>
            <a:off x="762000" y="569065"/>
            <a:ext cx="4771611" cy="4635489"/>
          </a:xfrm>
        </p:spPr>
        <p:txBody>
          <a:bodyPr/>
          <a:lstStyle/>
          <a:p>
            <a:r>
              <a:rPr lang="pt-BR" dirty="0" smtClean="0"/>
              <a:t>Ele não se sentirá </a:t>
            </a:r>
            <a:r>
              <a:rPr lang="pt-BR" b="1" dirty="0" smtClean="0"/>
              <a:t>frustrado</a:t>
            </a:r>
            <a:r>
              <a:rPr lang="pt-BR" dirty="0" smtClean="0"/>
              <a:t> ou ameaçado pelos conflitos, porquanto supõe ter atingido um "real desapego“.</a:t>
            </a:r>
          </a:p>
          <a:p>
            <a:r>
              <a:rPr lang="pt-BR" dirty="0" smtClean="0"/>
              <a:t>Faz com que as pessoas vivam numa aparente </a:t>
            </a:r>
            <a:r>
              <a:rPr lang="pt-BR" b="1" dirty="0" smtClean="0"/>
              <a:t>fuga social</a:t>
            </a:r>
            <a:r>
              <a:rPr lang="pt-BR" dirty="0" smtClean="0"/>
              <a:t>, exibindo atos e comportamentos fictícios, envolvidas que estão por uma atmosfera de falsa renúncia e altruísmo. </a:t>
            </a:r>
          </a:p>
          <a:p>
            <a:pPr lvl="4"/>
            <a:r>
              <a:rPr lang="pt-BR" dirty="0" smtClean="0"/>
              <a:t>(</a:t>
            </a:r>
            <a:r>
              <a:rPr lang="pt-BR" dirty="0" err="1" smtClean="0"/>
              <a:t>HAMMED</a:t>
            </a:r>
            <a:r>
              <a:rPr lang="pt-BR" dirty="0" smtClean="0"/>
              <a:t>. </a:t>
            </a:r>
            <a:r>
              <a:rPr lang="pt-BR" i="1" dirty="0" smtClean="0"/>
              <a:t>Os Prazeres da Alma</a:t>
            </a:r>
            <a:r>
              <a:rPr lang="pt-BR" dirty="0" smtClean="0"/>
              <a:t>, li</a:t>
            </a:r>
            <a:r>
              <a:rPr lang="pt-BR" dirty="0" smtClean="0"/>
              <a:t>ção </a:t>
            </a:r>
            <a:r>
              <a:rPr lang="pt-BR" dirty="0" smtClean="0"/>
              <a:t>“Desapego”)</a:t>
            </a:r>
          </a:p>
          <a:p>
            <a:endParaRPr lang="pt-BR"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7009" y="1408895"/>
            <a:ext cx="2655491" cy="2483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8840986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Não se esconder</a:t>
            </a:r>
            <a:endParaRPr lang="pt-BR" dirty="0"/>
          </a:p>
        </p:txBody>
      </p:sp>
      <p:sp>
        <p:nvSpPr>
          <p:cNvPr id="4" name="Espaço Reservado para Conteúdo 3"/>
          <p:cNvSpPr>
            <a:spLocks noGrp="1"/>
          </p:cNvSpPr>
          <p:nvPr>
            <p:ph idx="1"/>
          </p:nvPr>
        </p:nvSpPr>
        <p:spPr/>
        <p:txBody>
          <a:bodyPr/>
          <a:lstStyle/>
          <a:p>
            <a:pPr marL="282575" indent="-282575">
              <a:tabLst>
                <a:tab pos="3729038" algn="l"/>
              </a:tabLst>
            </a:pPr>
            <a:r>
              <a:rPr lang="pt-BR" dirty="0" smtClean="0"/>
              <a:t>“Não podemos nos esconder atrás de valores sagrados para camuflar conflitos de caráter afetivo, sexual, profissional, cul­tural, religioso — isso é </a:t>
            </a:r>
            <a:r>
              <a:rPr lang="es-ES_tradnl" dirty="0" smtClean="0"/>
              <a:t>escapismo. </a:t>
            </a:r>
            <a:r>
              <a:rPr lang="pt-BR" dirty="0" smtClean="0"/>
              <a:t>Enfim, uma deserção da participação social é, na verdade, um fenômeno </a:t>
            </a:r>
            <a:r>
              <a:rPr lang="pt-PT" dirty="0" smtClean="0"/>
              <a:t>retardatário </a:t>
            </a:r>
            <a:r>
              <a:rPr lang="pt-BR" dirty="0" smtClean="0"/>
              <a:t>do amadurecimento psicológico. Esse tipo de desapego, que parece ter como motivo um 	imenso desprendimento por 	bens materiais ou pessoas, 	comprova, acima de tudo, ser 	apenas um desejo de fuga ou 	um receio proveniente do 	egoísmo.</a:t>
            </a:r>
            <a:r>
              <a:rPr lang="es-ES_tradnl" dirty="0" smtClean="0"/>
              <a:t>.</a:t>
            </a:r>
            <a:r>
              <a:rPr lang="pt-BR" dirty="0" smtClean="0"/>
              <a:t>”</a:t>
            </a:r>
          </a:p>
          <a:p>
            <a:pPr lvl="4"/>
            <a:r>
              <a:rPr lang="pt-BR" dirty="0" smtClean="0"/>
              <a:t>(</a:t>
            </a:r>
            <a:r>
              <a:rPr lang="pt-BR" dirty="0" err="1" smtClean="0"/>
              <a:t>HAMMED</a:t>
            </a:r>
            <a:r>
              <a:rPr lang="pt-BR" dirty="0" smtClean="0"/>
              <a:t>. </a:t>
            </a:r>
            <a:r>
              <a:rPr lang="pt-BR" i="1" dirty="0" smtClean="0"/>
              <a:t>Os Prazeres da Alma</a:t>
            </a:r>
            <a:r>
              <a:rPr lang="pt-BR" dirty="0" smtClean="0"/>
              <a:t>, </a:t>
            </a:r>
            <a:br>
              <a:rPr lang="pt-BR" dirty="0" smtClean="0"/>
            </a:br>
            <a:r>
              <a:rPr lang="pt-BR" dirty="0" smtClean="0"/>
              <a:t>li</a:t>
            </a:r>
            <a:r>
              <a:rPr lang="pt-BR" dirty="0" smtClean="0"/>
              <a:t>ção </a:t>
            </a:r>
            <a:r>
              <a:rPr lang="pt-BR" dirty="0" smtClean="0"/>
              <a:t>“Desapego”)</a:t>
            </a:r>
            <a:endParaRPr lang="pt-BR"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701" y="2886809"/>
            <a:ext cx="3237099" cy="24466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4036977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p:txBody>
          <a:bodyPr/>
          <a:lstStyle/>
          <a:p>
            <a:r>
              <a:rPr lang="pt-BR" smtClean="0"/>
              <a:t>É preciso exercitar o “desapego saudável”</a:t>
            </a:r>
            <a:endParaRPr lang="pt-BR" dirty="0"/>
          </a:p>
        </p:txBody>
      </p:sp>
      <p:sp>
        <p:nvSpPr>
          <p:cNvPr id="3" name="Espaço Reservado para Conteúdo 2"/>
          <p:cNvSpPr>
            <a:spLocks noGrp="1"/>
          </p:cNvSpPr>
          <p:nvPr>
            <p:ph idx="1"/>
          </p:nvPr>
        </p:nvSpPr>
        <p:spPr>
          <a:xfrm>
            <a:off x="4169664" y="569065"/>
            <a:ext cx="4402836" cy="4635489"/>
          </a:xfrm>
        </p:spPr>
        <p:txBody>
          <a:bodyPr anchor="ctr"/>
          <a:lstStyle/>
          <a:p>
            <a:r>
              <a:rPr lang="pt-BR" smtClean="0"/>
              <a:t>“[...] é uma vivência que leva ao crescimento íntimo e a uma expansão da consciência [...].”</a:t>
            </a:r>
          </a:p>
          <a:p>
            <a:pPr lvl="4"/>
            <a:r>
              <a:rPr lang="pt-BR" dirty="0" smtClean="0"/>
              <a:t>(</a:t>
            </a:r>
            <a:r>
              <a:rPr lang="pt-BR" dirty="0" err="1" smtClean="0"/>
              <a:t>HAMMED</a:t>
            </a:r>
            <a:r>
              <a:rPr lang="pt-BR" dirty="0" smtClean="0"/>
              <a:t>. Os Prazeres da Alma, lição “Desapego”)</a:t>
            </a:r>
            <a:endParaRPr lang="pt-BR" dirty="0" smtClean="0"/>
          </a:p>
          <a:p>
            <a:endParaRPr lang="pt-BR" dirty="0"/>
          </a:p>
        </p:txBody>
      </p:sp>
      <p:pic>
        <p:nvPicPr>
          <p:cNvPr id="2" name="Imagem 1"/>
          <p:cNvPicPr>
            <a:picLocks noChangeAspect="1"/>
          </p:cNvPicPr>
          <p:nvPr/>
        </p:nvPicPr>
        <p:blipFill>
          <a:blip r:embed="rId3"/>
          <a:stretch>
            <a:fillRect/>
          </a:stretch>
        </p:blipFill>
        <p:spPr>
          <a:xfrm>
            <a:off x="1018032" y="776329"/>
            <a:ext cx="2609850" cy="34773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723332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1.bp.blogspot.com/_-XQ4uL8v5UY/S-MCmiPlZYI/AAAAAAAAAGA/GZrok-byM5E/s1600/equipe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1397" y="1271060"/>
            <a:ext cx="3164681" cy="2857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ítulo 1"/>
          <p:cNvSpPr>
            <a:spLocks noGrp="1"/>
          </p:cNvSpPr>
          <p:nvPr>
            <p:ph type="title"/>
          </p:nvPr>
        </p:nvSpPr>
        <p:spPr/>
        <p:txBody>
          <a:bodyPr/>
          <a:lstStyle/>
          <a:p>
            <a:r>
              <a:rPr lang="pt-BR" smtClean="0"/>
              <a:t>É preciso exercitar o “desapego saudável”</a:t>
            </a:r>
            <a:endParaRPr lang="pt-BR" dirty="0"/>
          </a:p>
        </p:txBody>
      </p:sp>
      <p:sp>
        <p:nvSpPr>
          <p:cNvPr id="3" name="Espaço Reservado para Conteúdo 2"/>
          <p:cNvSpPr>
            <a:spLocks noGrp="1"/>
          </p:cNvSpPr>
          <p:nvPr>
            <p:ph idx="1"/>
          </p:nvPr>
        </p:nvSpPr>
        <p:spPr>
          <a:xfrm>
            <a:off x="4389120" y="569065"/>
            <a:ext cx="4183380" cy="4635489"/>
          </a:xfrm>
        </p:spPr>
        <p:txBody>
          <a:bodyPr anchor="ctr"/>
          <a:lstStyle/>
          <a:p>
            <a:r>
              <a:rPr lang="pt-BR" dirty="0" smtClean="0"/>
              <a:t>“</a:t>
            </a:r>
            <a:r>
              <a:rPr lang="pt-PT" dirty="0" smtClean="0"/>
              <a:t>O indivíduo desapegado participa com a família e com toda a comunidade de um relacionamento saudável e espontâ­neo</a:t>
            </a:r>
            <a:r>
              <a:rPr lang="pt-BR" dirty="0" smtClean="0"/>
              <a:t>.”</a:t>
            </a:r>
          </a:p>
          <a:p>
            <a:pPr lvl="4"/>
            <a:r>
              <a:rPr lang="pt-BR" dirty="0" smtClean="0"/>
              <a:t>(</a:t>
            </a:r>
            <a:r>
              <a:rPr lang="pt-BR" dirty="0" err="1" smtClean="0"/>
              <a:t>HAMMED</a:t>
            </a:r>
            <a:r>
              <a:rPr lang="pt-BR" dirty="0" smtClean="0"/>
              <a:t>. </a:t>
            </a:r>
            <a:r>
              <a:rPr lang="pt-BR" i="1" dirty="0" smtClean="0"/>
              <a:t>Os Prazeres da Alma</a:t>
            </a:r>
            <a:r>
              <a:rPr lang="pt-BR" dirty="0" smtClean="0"/>
              <a:t>, li</a:t>
            </a:r>
            <a:r>
              <a:rPr lang="pt-BR" dirty="0" smtClean="0"/>
              <a:t>ção </a:t>
            </a:r>
            <a:r>
              <a:rPr lang="pt-BR" dirty="0" smtClean="0"/>
              <a:t>“Desapego”)</a:t>
            </a:r>
          </a:p>
          <a:p>
            <a:endParaRPr lang="pt-BR" dirty="0"/>
          </a:p>
        </p:txBody>
      </p:sp>
    </p:spTree>
    <p:extLst>
      <p:ext uri="{BB962C8B-B14F-4D97-AF65-F5344CB8AC3E}">
        <p14:creationId xmlns:p14="http://schemas.microsoft.com/office/powerpoint/2010/main" val="39158136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Títulos">
  <a:themeElements>
    <a:clrScheme name="Título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Títulos">
      <a:majorFont>
        <a:latin typeface="Century Schoolbook" panose="02040604050505020304"/>
        <a:ea typeface=""/>
        <a:cs typeface=""/>
      </a:majorFont>
      <a:minorFont>
        <a:latin typeface="Corbel" panose="020B0503020204020204"/>
        <a:ea typeface=""/>
        <a:cs typeface=""/>
      </a:minorFont>
    </a:fontScheme>
    <a:fmtScheme name="Título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Headlines</Template>
  <TotalTime>2395</TotalTime>
  <Words>1875</Words>
  <Application>Microsoft Macintosh PowerPoint</Application>
  <PresentationFormat>Apresentação na tela (4:3)</PresentationFormat>
  <Paragraphs>96</Paragraphs>
  <Slides>16</Slides>
  <Notes>16</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16</vt:i4>
      </vt:variant>
    </vt:vector>
  </HeadingPairs>
  <TitlesOfParts>
    <vt:vector size="22" baseType="lpstr">
      <vt:lpstr>Avenir Next</vt:lpstr>
      <vt:lpstr>Calibri</vt:lpstr>
      <vt:lpstr>Century Schoolbook</vt:lpstr>
      <vt:lpstr>Corbel</vt:lpstr>
      <vt:lpstr>Arial</vt:lpstr>
      <vt:lpstr>Títulos</vt:lpstr>
      <vt:lpstr>Desapego </vt:lpstr>
      <vt:lpstr>Explicações necessárias</vt:lpstr>
      <vt:lpstr>Explicações necessárias</vt:lpstr>
      <vt:lpstr>Para iniciar...</vt:lpstr>
      <vt:lpstr>O que é o apego?</vt:lpstr>
      <vt:lpstr>O exemplo de Jesus</vt:lpstr>
      <vt:lpstr>Aprendendo</vt:lpstr>
      <vt:lpstr>O indivíduo que é “apegado”</vt:lpstr>
      <vt:lpstr>Se por um lado tem-se apego excessivo em relação a objetos e pessoas, por outro, podemos caminhar no sentido de um aparente desapego.</vt:lpstr>
      <vt:lpstr>Exemplo de atitudes que aparentam desapego</vt:lpstr>
      <vt:lpstr>Desapego defensivo ou de proteção</vt:lpstr>
      <vt:lpstr>Desapego defensivo ou de proteção</vt:lpstr>
      <vt:lpstr>Postura íntima: “Eu não me importo!”</vt:lpstr>
      <vt:lpstr>Não se esconder</vt:lpstr>
      <vt:lpstr>É preciso exercitar o “desapego saudável”</vt:lpstr>
      <vt:lpstr>É preciso exercitar o “desapego saudável”</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Palestra 1 – Desapego</dc:title>
  <dc:creator>Paula Evangelista</dc:creator>
  <cp:lastModifiedBy>Adriano Alves</cp:lastModifiedBy>
  <cp:revision>82</cp:revision>
  <dcterms:created xsi:type="dcterms:W3CDTF">2015-09-23T11:30:21Z</dcterms:created>
  <dcterms:modified xsi:type="dcterms:W3CDTF">2016-04-21T19:20:42Z</dcterms:modified>
</cp:coreProperties>
</file>