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8914"/>
    <a:srgbClr val="FFFE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96"/>
    <p:restoredTop sz="78571" autoAdjust="0"/>
  </p:normalViewPr>
  <p:slideViewPr>
    <p:cSldViewPr>
      <p:cViewPr varScale="1">
        <p:scale>
          <a:sx n="94" d="100"/>
          <a:sy n="94" d="100"/>
        </p:scale>
        <p:origin x="45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A36A7-5FFB-49BE-AF05-6EF097FA6212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37F3E-5430-49FA-84CE-094FA2FC752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9828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Iniciar a palestra</a:t>
            </a:r>
            <a:r>
              <a:rPr lang="pt-BR" baseline="0" dirty="0" smtClean="0"/>
              <a:t> definindo o que é diagnosticar. Enfatizar a importância de se entender as origens de um mal físico ou espiritual.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7F3E-5430-49FA-84CE-094FA2FC752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77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</a:t>
            </a:r>
            <a:r>
              <a:rPr lang="pt-BR" baseline="0" dirty="0" smtClean="0"/>
              <a:t> ciência nos diz que para todo efeito à uma causa, assim, se alguém apresenta um quadro obsessivo ou de doenças físicas é necessário que se identifique as causas desses desajustes. Podem ser, portanto, fruto da imprevidência moral ou física do espírito.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7F3E-5430-49FA-84CE-094FA2FC752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4392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</a:t>
            </a:r>
            <a:r>
              <a:rPr lang="pt-BR" baseline="0" dirty="0" smtClean="0"/>
              <a:t> diagnóstico da obsessão precisa partir da observação que cada um tem de si. É preciso conhecer a si mesmo, analisar os pensamentos e emoções. Ao sinal de pensamentos desequilibrados e estados emocionais negativos, ficar atento pois pode ser um sinal de que a obsessão está se instalando.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7F3E-5430-49FA-84CE-094FA2FC752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6491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Entender que não basta fazer um diagnóstico.</a:t>
            </a:r>
            <a:r>
              <a:rPr lang="pt-BR" baseline="0" dirty="0" smtClean="0"/>
              <a:t> Identificada a causa de um mal físico ou espiritual, deve-se agir para combater a sua origem. No caso das obsessões, é preciso haver a mudança de atitude, pois o obsessor atua junto às imperfeições morais do </a:t>
            </a:r>
            <a:r>
              <a:rPr lang="pt-BR" baseline="0" dirty="0" err="1" smtClean="0"/>
              <a:t>obsediado</a:t>
            </a:r>
            <a:r>
              <a:rPr lang="pt-BR" baseline="0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7F3E-5430-49FA-84CE-094FA2FC752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6453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Portanto, a obsessão existe porque há um compromisso moral que liga os espíritos envolvidos.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7F3E-5430-49FA-84CE-094FA2FC752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055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Levar os</a:t>
            </a:r>
            <a:r>
              <a:rPr lang="pt-BR" baseline="0" dirty="0" smtClean="0"/>
              <a:t> ouvintes a refletirem que há ainda diversas formas e o espírito adoecer. O homem também pode se tornar escravo de si mesmo (auto obsessão) quando é materialista. Tal materialismo pode levá-lo ao apego às coisas e até a pessoas. Há também neste caso uma tendência à recrudescência do egoísmo.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7F3E-5430-49FA-84CE-094FA2FC752B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4423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Levar os</a:t>
            </a:r>
            <a:r>
              <a:rPr lang="pt-BR" baseline="0" dirty="0" smtClean="0"/>
              <a:t> ouvintes a refletirem que há ainda diversas formas e o espírito adoecer. O homem também pode se tornar escravo de si mesmo (auto obsessão) quando é materialista. Tal materialismo pode levá-lo ao apego às coisas e até a pessoas. Há também neste caso uma tendência à recrudescência do egoísmo.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7F3E-5430-49FA-84CE-094FA2FC752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É assim, que quando alguém </a:t>
            </a:r>
            <a:r>
              <a:rPr lang="pt-BR" baseline="0" dirty="0" smtClean="0"/>
              <a:t>abre “brechas” morais, o obsessor consegue encontrar espaço no campo mental ligando-se à pessoa visada.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7F3E-5430-49FA-84CE-094FA2FC752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Também o adoecimento</a:t>
            </a:r>
            <a:r>
              <a:rPr lang="pt-BR" baseline="0" dirty="0" smtClean="0"/>
              <a:t> do corpo físico é consequência de desajustes morais.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7F3E-5430-49FA-84CE-094FA2FC752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Esse trecho visa</a:t>
            </a:r>
            <a:r>
              <a:rPr lang="pt-BR" baseline="0" dirty="0" smtClean="0"/>
              <a:t> ilustrar o caso de uma paciente em que o processo obsessivo gera o processo de adoecimento físico. Estão inter-relacionados.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7F3E-5430-49FA-84CE-094FA2FC752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Sendo</a:t>
            </a:r>
            <a:r>
              <a:rPr lang="pt-BR" baseline="0" dirty="0" smtClean="0"/>
              <a:t> o espírito imperfeito, seu pensamento naturalmente refletirá seu estágio evolutivo. Portanto, ao cultivar emoções e sentimentos inferiores cria para si dificuldades de toda ordem e, estando encarnado, pode levar seu corpo físico ao adoecimento. Também pode atrair para si, espíritos que se </a:t>
            </a:r>
            <a:r>
              <a:rPr lang="pt-BR" baseline="0" dirty="0" err="1" smtClean="0"/>
              <a:t>afinizam</a:t>
            </a:r>
            <a:r>
              <a:rPr lang="pt-BR" baseline="0" dirty="0" smtClean="0"/>
              <a:t> com o seu modo de ser, originando-se o processo obsessivo.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Lembrar os ouvintes que cada um de nós está em</a:t>
            </a:r>
            <a:r>
              <a:rPr lang="pt-BR" baseline="0" dirty="0" smtClean="0"/>
              <a:t> uma faixa de crescimento evolutivo. Assim sendo, manifestamos o que de bom ou ruim trazemos no coração. Ao desencarnarmos permaneceremos exatamente como somos e daí que ao longo da existência física e após ela, buscaremos aqueles com os quais nos </a:t>
            </a:r>
            <a:r>
              <a:rPr lang="pt-BR" baseline="0" dirty="0" err="1" smtClean="0"/>
              <a:t>afinizamos</a:t>
            </a:r>
            <a:r>
              <a:rPr lang="pt-BR" baseline="0" dirty="0" smtClean="0"/>
              <a:t>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7F3E-5430-49FA-84CE-094FA2FC752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Lembrar</a:t>
            </a:r>
            <a:r>
              <a:rPr lang="pt-BR" baseline="0" dirty="0" smtClean="0"/>
              <a:t> aos ouvintes a recomendação de Jesus de que primeiro devemos vigiar e somente depois, vigiar.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7F3E-5430-49FA-84CE-094FA2FC752B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Finalizar</a:t>
            </a:r>
            <a:r>
              <a:rPr lang="pt-BR" baseline="0" dirty="0" smtClean="0"/>
              <a:t> a palestra esclarecer aos ouvintes sobre a necessidade de se cultivar virtudes para o combate à obsessão e restabelecimento da </a:t>
            </a:r>
            <a:r>
              <a:rPr lang="pt-BR" baseline="0" smtClean="0"/>
              <a:t>saúde física.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7F3E-5430-49FA-84CE-094FA2FC752B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rgbClr val="FFF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Robson\Desktop\Mulher-Lupa-Pesquisa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7"/>
          <a:stretch/>
        </p:blipFill>
        <p:spPr bwMode="auto">
          <a:xfrm>
            <a:off x="1" y="1049822"/>
            <a:ext cx="8458199" cy="579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D9E3EBC-CC0F-4088-95EF-5D0172CDBF08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  <a:prstGeom prst="rect">
            <a:avLst/>
          </a:prstGeom>
        </p:spPr>
        <p:txBody>
          <a:bodyPr/>
          <a:lstStyle/>
          <a:p>
            <a:fld id="{04A5B477-15B6-4092-B838-E67730584098}" type="slidenum">
              <a:rPr lang="pt-BR" smtClean="0"/>
              <a:t>‹n.º›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006320" y="221597"/>
            <a:ext cx="6172200" cy="1407203"/>
          </a:xfrm>
        </p:spPr>
        <p:txBody>
          <a:bodyPr>
            <a:noAutofit/>
          </a:bodyPr>
          <a:lstStyle>
            <a:lvl1pPr>
              <a:defRPr sz="5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kumimoji="0" lang="pt-BR" dirty="0" smtClean="0"/>
              <a:t>Clique para editar o título mestre</a:t>
            </a:r>
            <a:endParaRPr kumimoji="0" lang="en-US" dirty="0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006320" y="1628800"/>
            <a:ext cx="6172200" cy="576064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accent3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dirty="0" smtClean="0"/>
              <a:t>Clique para editar o estilo do subtítulo mestre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46136" cy="1143000"/>
          </a:xfrm>
        </p:spPr>
        <p:txBody>
          <a:bodyPr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46136" cy="4997152"/>
          </a:xfrm>
        </p:spPr>
        <p:txBody>
          <a:bodyPr anchor="ctr"/>
          <a:lstStyle>
            <a:lvl1pPr algn="just">
              <a:spcBef>
                <a:spcPts val="800"/>
              </a:spcBef>
              <a:defRPr/>
            </a:lvl1pPr>
            <a:lvl2pPr algn="just">
              <a:spcBef>
                <a:spcPts val="600"/>
              </a:spcBef>
              <a:defRPr/>
            </a:lvl2pPr>
            <a:lvl3pPr algn="just">
              <a:spcBef>
                <a:spcPts val="500"/>
              </a:spcBef>
              <a:defRPr/>
            </a:lvl3pPr>
            <a:lvl4pPr algn="just">
              <a:spcBef>
                <a:spcPts val="400"/>
              </a:spcBef>
              <a:defRPr sz="1700"/>
            </a:lvl4pPr>
            <a:lvl5pPr marL="1280160" indent="0" algn="r">
              <a:spcBef>
                <a:spcPts val="600"/>
              </a:spcBef>
              <a:spcAft>
                <a:spcPts val="1200"/>
              </a:spcAft>
              <a:buNone/>
              <a:defRPr sz="1400"/>
            </a:lvl5pPr>
          </a:lstStyle>
          <a:p>
            <a:pPr lvl="0" eaLnBrk="1" latinLnBrk="0" hangingPunct="1"/>
            <a:r>
              <a:rPr lang="pt-BR" dirty="0" smtClean="0"/>
              <a:t>Clique para editar o texto mestre</a:t>
            </a:r>
          </a:p>
          <a:p>
            <a:pPr lvl="1" eaLnBrk="1" latinLnBrk="0" hangingPunct="1"/>
            <a:r>
              <a:rPr lang="pt-BR" dirty="0" smtClean="0"/>
              <a:t>Segundo nível</a:t>
            </a:r>
          </a:p>
          <a:p>
            <a:pPr lvl="2" eaLnBrk="1" latinLnBrk="0" hangingPunct="1"/>
            <a:r>
              <a:rPr lang="pt-BR" dirty="0" smtClean="0"/>
              <a:t>Terceiro nível</a:t>
            </a:r>
          </a:p>
          <a:p>
            <a:pPr lvl="3" eaLnBrk="1" latinLnBrk="0" hangingPunct="1"/>
            <a:r>
              <a:rPr lang="pt-BR" dirty="0" smtClean="0"/>
              <a:t>Quarto nível</a:t>
            </a:r>
          </a:p>
          <a:p>
            <a:pPr lvl="4" eaLnBrk="1" latinLnBrk="0" hangingPunct="1"/>
            <a:r>
              <a:rPr lang="pt-BR" dirty="0" smtClean="0"/>
              <a:t>Quinto nível</a:t>
            </a:r>
            <a:endParaRPr kumimoji="0" lang="en-US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D9E3EBC-CC0F-4088-95EF-5D0172CDBF08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D9E3EBC-CC0F-4088-95EF-5D0172CDBF08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  <a:prstGeom prst="rect">
            <a:avLst/>
          </a:prstGeom>
        </p:spPr>
        <p:txBody>
          <a:bodyPr/>
          <a:lstStyle/>
          <a:p>
            <a:fld id="{04A5B477-15B6-4092-B838-E67730584098}" type="slidenum">
              <a:rPr lang="pt-BR" smtClean="0"/>
              <a:t>‹n.º›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E3EBC-CC0F-4088-95EF-5D0172CDBF08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04A5B477-15B6-4092-B838-E67730584098}" type="slidenum">
              <a:rPr lang="pt-BR" smtClean="0"/>
              <a:t>‹n.º›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E3EBC-CC0F-4088-95EF-5D0172CDBF08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04A5B477-15B6-4092-B838-E67730584098}" type="slidenum">
              <a:rPr lang="pt-BR" smtClean="0"/>
              <a:t>‹n.º›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D9E3EBC-CC0F-4088-95EF-5D0172CDBF08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04A5B477-15B6-4092-B838-E67730584098}" type="slidenum">
              <a:rPr lang="pt-BR" smtClean="0"/>
              <a:t>‹n.º›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E3EBC-CC0F-4088-95EF-5D0172CDBF08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04A5B477-15B6-4092-B838-E67730584098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D9E3EBC-CC0F-4088-95EF-5D0172CDBF08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04A5B477-15B6-4092-B838-E67730584098}" type="slidenum">
              <a:rPr lang="pt-BR" smtClean="0"/>
              <a:t>‹n.º›</a:t>
            </a:fld>
            <a:endParaRPr lang="pt-BR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D9E3EBC-CC0F-4088-95EF-5D0172CDBF08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04A5B477-15B6-4092-B838-E67730584098}" type="slidenum">
              <a:rPr lang="pt-BR" smtClean="0"/>
              <a:t>‹n.º›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E3EBC-CC0F-4088-95EF-5D0172CDBF08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04A5B477-15B6-4092-B838-E67730584098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E3EBC-CC0F-4088-95EF-5D0172CDBF08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04A5B477-15B6-4092-B838-E67730584098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jpeg"/><Relationship Id="rId1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Robson\Desktop\Mulher-Lupa-Pesquisa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092" r="259" b="32838"/>
          <a:stretch/>
        </p:blipFill>
        <p:spPr bwMode="auto">
          <a:xfrm>
            <a:off x="2" y="0"/>
            <a:ext cx="7712512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marL="0" lvl="0" defTabSz="914400"/>
            <a:r>
              <a:rPr kumimoji="0" lang="pt-BR" dirty="0" smtClean="0"/>
              <a:t>Clique para editar o título mestre</a:t>
            </a:r>
            <a:endParaRPr kumimoji="0" lang="en-US" dirty="0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D9E3EBC-CC0F-4088-95EF-5D0172CDBF08}" type="datetimeFigureOut">
              <a:rPr lang="pt-BR" smtClean="0"/>
              <a:t>03/01/16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400" b="1" kern="1200" cap="none" baseline="0">
          <a:solidFill>
            <a:schemeClr val="accent1">
              <a:lumMod val="50000"/>
            </a:schemeClr>
          </a:solidFill>
          <a:latin typeface="Exotc350 DmBd BT" pitchFamily="82" charset="0"/>
          <a:ea typeface="Adobe Heiti Std R" pitchFamily="34" charset="-128"/>
          <a:cs typeface="Adobe Devanagari" pitchFamily="18" charset="0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06320" y="437621"/>
            <a:ext cx="6172200" cy="1407203"/>
          </a:xfrm>
        </p:spPr>
        <p:txBody>
          <a:bodyPr/>
          <a:lstStyle/>
          <a:p>
            <a:pPr>
              <a:lnSpc>
                <a:spcPts val="5500"/>
              </a:lnSpc>
            </a:pPr>
            <a:r>
              <a:rPr lang="pt-BR" sz="6000" smtClean="0"/>
              <a:t>Diagnosticando a obsessão</a:t>
            </a:r>
            <a:endParaRPr lang="pt-BR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06320" y="1844824"/>
            <a:ext cx="6172200" cy="576064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Escola de Evangelização de Pacientes</a:t>
            </a:r>
          </a:p>
          <a:p>
            <a:r>
              <a:rPr lang="pt-BR" sz="1500" dirty="0" smtClean="0"/>
              <a:t>Grupo Espírita </a:t>
            </a:r>
            <a:r>
              <a:rPr lang="pt-BR" sz="1500" dirty="0" err="1" smtClean="0"/>
              <a:t>Guillon</a:t>
            </a:r>
            <a:r>
              <a:rPr lang="pt-BR" sz="1500" dirty="0" smtClean="0"/>
              <a:t> Ribeiro</a:t>
            </a:r>
            <a:endParaRPr lang="pt-BR" sz="1500" dirty="0"/>
          </a:p>
        </p:txBody>
      </p:sp>
    </p:spTree>
    <p:extLst>
      <p:ext uri="{BB962C8B-B14F-4D97-AF65-F5344CB8AC3E}">
        <p14:creationId xmlns:p14="http://schemas.microsoft.com/office/powerpoint/2010/main" val="95122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Conceito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b="1" dirty="0" smtClean="0"/>
              <a:t>Diagnosticar</a:t>
            </a:r>
            <a:endParaRPr lang="pt-BR" b="1" dirty="0" smtClean="0"/>
          </a:p>
          <a:p>
            <a:pPr lvl="1"/>
            <a:r>
              <a:rPr lang="pt-BR" dirty="0" smtClean="0"/>
              <a:t>fazer diagnóstico de;</a:t>
            </a:r>
          </a:p>
          <a:p>
            <a:pPr lvl="1"/>
            <a:r>
              <a:rPr lang="pt-BR" dirty="0" smtClean="0"/>
              <a:t>fase do ato médico em que o profissional procura a natureza e a causa da afecção.</a:t>
            </a:r>
          </a:p>
          <a:p>
            <a:pPr lvl="4"/>
            <a:r>
              <a:rPr lang="pt-BR" dirty="0" smtClean="0"/>
              <a:t>(Dicionário Eletrônico Houaiss da Língua Portuguesa)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958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lão de Seta para a Esquerda e para a Direita 13"/>
          <p:cNvSpPr/>
          <p:nvPr/>
        </p:nvSpPr>
        <p:spPr>
          <a:xfrm>
            <a:off x="2483484" y="4737459"/>
            <a:ext cx="3893567" cy="1161420"/>
          </a:xfrm>
          <a:prstGeom prst="leftRightArrowCallout">
            <a:avLst>
              <a:gd name="adj1" fmla="val 61984"/>
              <a:gd name="adj2" fmla="val 36751"/>
              <a:gd name="adj3" fmla="val 27679"/>
              <a:gd name="adj4" fmla="val 684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Todo efeito tem uma causa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46136" cy="2836912"/>
          </a:xfrm>
        </p:spPr>
        <p:txBody>
          <a:bodyPr/>
          <a:lstStyle/>
          <a:p>
            <a:r>
              <a:rPr lang="pt-BR" dirty="0" smtClean="0"/>
              <a:t>“Onde se pode encontrar a prova da existência de Deus?</a:t>
            </a:r>
          </a:p>
          <a:p>
            <a:r>
              <a:rPr lang="pt-BR" dirty="0" smtClean="0"/>
              <a:t>“Num axioma que aplicais às vossas ciências. Não há efeito sem causa. (...)”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4)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843808" y="5129559"/>
            <a:ext cx="3172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cap="all" dirty="0" smtClean="0"/>
              <a:t>PROPORCIONALMENTE</a:t>
            </a:r>
            <a:endParaRPr lang="pt-BR" sz="1600" b="1" cap="all" dirty="0"/>
          </a:p>
        </p:txBody>
      </p:sp>
      <p:sp>
        <p:nvSpPr>
          <p:cNvPr id="9" name="CaixaDeTexto 8"/>
          <p:cNvSpPr txBox="1"/>
          <p:nvPr/>
        </p:nvSpPr>
        <p:spPr>
          <a:xfrm>
            <a:off x="6468374" y="4841115"/>
            <a:ext cx="21200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chemeClr val="accent1">
                    <a:lumMod val="50000"/>
                  </a:schemeClr>
                </a:solidFill>
              </a:rPr>
              <a:t>Obsessões ou doenças </a:t>
            </a:r>
            <a:endParaRPr lang="pt-B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66573" y="4410228"/>
            <a:ext cx="18255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err="1" smtClean="0">
                <a:solidFill>
                  <a:schemeClr val="accent1">
                    <a:lumMod val="50000"/>
                  </a:schemeClr>
                </a:solidFill>
              </a:rPr>
              <a:t>Imprevi-dência</a:t>
            </a:r>
            <a:r>
              <a:rPr lang="pt-BR" sz="2800" dirty="0" smtClean="0">
                <a:solidFill>
                  <a:schemeClr val="accent1">
                    <a:lumMod val="50000"/>
                  </a:schemeClr>
                </a:solidFill>
              </a:rPr>
              <a:t> moral ou física</a:t>
            </a:r>
            <a:endParaRPr lang="pt-B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Diagnosticando a obsessão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46136" cy="3182551"/>
          </a:xfrm>
        </p:spPr>
        <p:txBody>
          <a:bodyPr/>
          <a:lstStyle/>
          <a:p>
            <a:r>
              <a:rPr lang="pt-BR" smtClean="0"/>
              <a:t>“Pensamentos e estados emocionais negativos criam zonas mórbidas em nosso campo mental, facultando a inoculação de pensamento alheio, que, virulento – por ser de caráter inferior –, age em nós como se fora uma afecção mental, instalando-se em decorrência o processo obsessivo”.</a:t>
            </a:r>
          </a:p>
          <a:p>
            <a:pPr lvl="4"/>
            <a:r>
              <a:rPr lang="pt-BR" dirty="0" smtClean="0"/>
              <a:t>(SUELY C. SCHUBERT. Obsessão/</a:t>
            </a:r>
            <a:r>
              <a:rPr lang="pt-BR" dirty="0" err="1" smtClean="0"/>
              <a:t>Desobsessão</a:t>
            </a:r>
            <a:r>
              <a:rPr lang="pt-BR" dirty="0" smtClean="0"/>
              <a:t>, cap. 6)</a:t>
            </a:r>
            <a:endParaRPr lang="pt-B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100" y="4782751"/>
            <a:ext cx="3024336" cy="1814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2008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Não basta diagnosticar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“Achamo-nos, por esse motivo, perante uma doente mental, requisitando-nos o maior carinho para que se recupere. Para sanar-lhe a inquietação, todavia, não nos bastam diagnósticos complicados ou meras definições técnicas no campo verbalista, se não houver o calor da assistência amiga. </a:t>
            </a:r>
            <a:r>
              <a:rPr lang="pt-BR" dirty="0" smtClean="0"/>
              <a:t>[...]</a:t>
            </a:r>
          </a:p>
          <a:p>
            <a:r>
              <a:rPr lang="pt-PT" dirty="0" smtClean="0"/>
              <a:t>— </a:t>
            </a:r>
            <a:r>
              <a:rPr lang="pt-PT" dirty="0" smtClean="0"/>
              <a:t>Deve ser tratada com a mesma atenção que ministramos aos sofredores que se comunicam. É também um Espírito imortal, solicitando-nos con­curso e entendimento para que se lhe restabeleça a harmonia.”</a:t>
            </a:r>
          </a:p>
          <a:p>
            <a:pPr lvl="4"/>
            <a:r>
              <a:rPr lang="pt-PT" dirty="0" smtClean="0"/>
              <a:t>(ANDRÉ LUIZ. </a:t>
            </a:r>
            <a:r>
              <a:rPr lang="pt-PT" i="1" dirty="0" smtClean="0"/>
              <a:t>Nos domínios da mediunidade</a:t>
            </a:r>
            <a:r>
              <a:rPr lang="pt-PT" dirty="0" smtClean="0"/>
              <a:t>, cap. 22)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691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Por que existe a obsessão?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46136" cy="3025477"/>
          </a:xfrm>
        </p:spPr>
        <p:txBody>
          <a:bodyPr/>
          <a:lstStyle/>
          <a:p>
            <a:r>
              <a:rPr lang="pt-BR" smtClean="0"/>
              <a:t>“[...] </a:t>
            </a:r>
            <a:r>
              <a:rPr lang="pt-BR" dirty="0" smtClean="0"/>
              <a:t>porque há endividados, criaturas que se procuram através dos tempos para acertar os débitos do passado”.</a:t>
            </a:r>
          </a:p>
          <a:p>
            <a:pPr lvl="4"/>
            <a:r>
              <a:rPr lang="pt-BR" dirty="0" smtClean="0"/>
              <a:t>(SUELY C. SCHUBERT. </a:t>
            </a:r>
            <a:r>
              <a:rPr lang="pt-BR" i="1" dirty="0" smtClean="0"/>
              <a:t>Obsessão/</a:t>
            </a:r>
            <a:r>
              <a:rPr lang="pt-BR" i="1" dirty="0" err="1" smtClean="0"/>
              <a:t>Desobsessão</a:t>
            </a:r>
            <a:r>
              <a:rPr lang="pt-BR" dirty="0" smtClean="0"/>
              <a:t>, cap. 6)</a:t>
            </a: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332" y="4149081"/>
            <a:ext cx="4730960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669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homem é escravo de si mesmo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“Mesmo o homem moderno, que se orgulha de suas conquistas, arranja mil pretextos para tornar-se escravo não só de si mesmo como também de outros homens, de situações e até – principalmente isto – de coisas materiais, gabando-se, inclusive, dessas preferências, completamente ignorante das verdadeiras metas da vida e dos reais valores.”</a:t>
            </a:r>
          </a:p>
          <a:p>
            <a:pPr lvl="4"/>
            <a:r>
              <a:rPr lang="pt-BR" dirty="0" smtClean="0"/>
              <a:t>(SUELY C. SCHUBERT. </a:t>
            </a:r>
            <a:r>
              <a:rPr lang="pt-BR" i="1" dirty="0" smtClean="0"/>
              <a:t>Obsessão/</a:t>
            </a:r>
            <a:r>
              <a:rPr lang="pt-BR" i="1" dirty="0" err="1" smtClean="0"/>
              <a:t>Desobsessão</a:t>
            </a:r>
            <a:r>
              <a:rPr lang="pt-BR" dirty="0" smtClean="0"/>
              <a:t>, cap. 8)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097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homem se tornou escravo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“Dos vícios.</a:t>
            </a:r>
          </a:p>
          <a:p>
            <a:r>
              <a:rPr lang="pt-BR" dirty="0" smtClean="0"/>
              <a:t>Do sexo.</a:t>
            </a:r>
          </a:p>
          <a:p>
            <a:r>
              <a:rPr lang="pt-BR" dirty="0" smtClean="0"/>
              <a:t>Do dinheiro.</a:t>
            </a:r>
          </a:p>
          <a:p>
            <a:r>
              <a:rPr lang="pt-BR" dirty="0" smtClean="0"/>
              <a:t>Do lazer.</a:t>
            </a:r>
          </a:p>
          <a:p>
            <a:r>
              <a:rPr lang="pt-BR" dirty="0" smtClean="0"/>
              <a:t>Da máquina.</a:t>
            </a:r>
          </a:p>
          <a:p>
            <a:r>
              <a:rPr lang="pt-BR" dirty="0" smtClean="0"/>
              <a:t>Escravo de tudo, quando, negando a Deus se permite a mais objeta e dolorosa escravidão: o seu auto-</a:t>
            </a:r>
            <a:r>
              <a:rPr lang="pt-BR" dirty="0" err="1" smtClean="0"/>
              <a:t>enclausuramento</a:t>
            </a:r>
            <a:r>
              <a:rPr lang="pt-BR" dirty="0" smtClean="0"/>
              <a:t> na masmorra sombria do egoísmo avassalante”.</a:t>
            </a:r>
          </a:p>
          <a:p>
            <a:pPr lvl="4"/>
            <a:r>
              <a:rPr lang="pt-BR" dirty="0" smtClean="0"/>
              <a:t>(SUELY C. SCHUBERT. </a:t>
            </a:r>
            <a:r>
              <a:rPr lang="pt-BR" i="1" dirty="0" smtClean="0"/>
              <a:t>Obsessão/</a:t>
            </a:r>
            <a:r>
              <a:rPr lang="pt-BR" i="1" dirty="0" err="1" smtClean="0"/>
              <a:t>Desobsessão</a:t>
            </a:r>
            <a:r>
              <a:rPr lang="pt-BR" dirty="0" smtClean="0"/>
              <a:t>, cap. 8)</a:t>
            </a: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62239"/>
            <a:ext cx="3039248" cy="2282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258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 assim se instala a obsessão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46136" cy="2491705"/>
          </a:xfrm>
        </p:spPr>
        <p:txBody>
          <a:bodyPr/>
          <a:lstStyle/>
          <a:p>
            <a:r>
              <a:rPr lang="pt-BR" dirty="0" smtClean="0"/>
              <a:t>“Encontrando em sua vítima os condicionamentos, a predisposição e as defesas desguarnecidas, disso tudo se vale o obsessor para instalar a sua onda mental na mente da pessoa visada.”</a:t>
            </a:r>
          </a:p>
          <a:p>
            <a:pPr lvl="4"/>
            <a:r>
              <a:rPr lang="pt-BR" dirty="0" smtClean="0"/>
              <a:t>(SUELY C. SCHUBERT. </a:t>
            </a:r>
            <a:r>
              <a:rPr lang="pt-BR" i="1" dirty="0" smtClean="0"/>
              <a:t>Obsessão/</a:t>
            </a:r>
            <a:r>
              <a:rPr lang="pt-BR" i="1" dirty="0" err="1" smtClean="0"/>
              <a:t>Desobsessão</a:t>
            </a:r>
            <a:r>
              <a:rPr lang="pt-BR" dirty="0" smtClean="0"/>
              <a:t>, cap. 8)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395" y="4091905"/>
            <a:ext cx="4175745" cy="25054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 assim o corpo físico adoece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427984" y="1600200"/>
            <a:ext cx="3975352" cy="4997152"/>
          </a:xfrm>
        </p:spPr>
        <p:txBody>
          <a:bodyPr/>
          <a:lstStyle/>
          <a:p>
            <a:r>
              <a:rPr lang="pt-BR" dirty="0" smtClean="0"/>
              <a:t>“Cultivar melindres e desgostos, irritação e mágoa é o mesmo que semear espinheiros </a:t>
            </a:r>
            <a:r>
              <a:rPr lang="pt-BR" dirty="0" err="1" smtClean="0"/>
              <a:t>mag-néticos</a:t>
            </a:r>
            <a:r>
              <a:rPr lang="pt-BR" dirty="0" smtClean="0"/>
              <a:t> e adubá-los no solo emotivo de nossa existência, é intoxicar por conta própria, a tessitura da vestimenta corpórea [...].”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Pensamento e vida</a:t>
            </a:r>
            <a:r>
              <a:rPr lang="pt-BR" dirty="0" smtClean="0"/>
              <a:t>, cap. 28)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09813"/>
            <a:ext cx="3776927" cy="2777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46136" cy="5257800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“Feita a consulta espiritual, foi esclarecido que D... precisava de um tratamento médico aliado à terapêutica espiritual. Um médico neurologista, que integrava a equipe de </a:t>
            </a:r>
            <a:r>
              <a:rPr lang="pt-BR" dirty="0" err="1" smtClean="0"/>
              <a:t>desobsessão</a:t>
            </a:r>
            <a:r>
              <a:rPr lang="pt-BR" dirty="0" smtClean="0"/>
              <a:t>, prontificou-se a examiná-la e prescrever a medicação. Efetuados os exames, D... relutava em aceitar o diagnóstico. Mas, acabou concordando e começou a usar os medicamentos. Pela primeira vez, as crises desapareceram. Ao mesmo tempo era tratada espiritualmente. Constatou-se que a paciente era atormentada por dezenas de obsessores. Em encarnação anterior havia sido pessoa de muito poder e de grande perversidade. Antes da encarnação atual, tivera outra, em que renascera num corpo disforme. A existência de hoje representava o início de sua recuperação, através do ensejo de conhecer o Espiritismo e também de se mostrar regenerada aos seus perseguidores, propiciando oportunidade de reajustamento e perdão mútuo. Um número expressivo de seus obsessores foi esclarecido, em trabalho que se prolongou durante alguns anos.”</a:t>
            </a:r>
          </a:p>
          <a:p>
            <a:pPr lvl="4"/>
            <a:r>
              <a:rPr lang="pt-BR" dirty="0" smtClean="0"/>
              <a:t>(SUELY C. SCHUBERT. </a:t>
            </a:r>
            <a:r>
              <a:rPr lang="pt-BR" i="1" dirty="0" smtClean="0"/>
              <a:t>Obsessão e </a:t>
            </a:r>
            <a:r>
              <a:rPr lang="pt-BR" i="1" dirty="0" err="1" smtClean="0"/>
              <a:t>desobsessão</a:t>
            </a:r>
            <a:r>
              <a:rPr lang="pt-BR" dirty="0" smtClean="0"/>
              <a:t>, cap. 10)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Pensamento e virtude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114800" cy="4997152"/>
          </a:xfrm>
        </p:spPr>
        <p:txBody>
          <a:bodyPr>
            <a:normAutofit/>
          </a:bodyPr>
          <a:lstStyle/>
          <a:p>
            <a:r>
              <a:rPr lang="pt-BR" dirty="0" smtClean="0"/>
              <a:t>“O pensamento sombrio adoece o corpo são e agrava os males do corpo enfermo. Se não é aconselhável envenenar o aparelho fisiológico pela ingestão de substâncias que o aprisionam ao vício, é imperioso evitar os desregramentos da alma que lhe impõem </a:t>
            </a:r>
            <a:r>
              <a:rPr lang="pt-BR" dirty="0" err="1" smtClean="0"/>
              <a:t>desequi-líbrios</a:t>
            </a:r>
            <a:r>
              <a:rPr lang="pt-BR" dirty="0" smtClean="0"/>
              <a:t> aviltantes [...].”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Pensamento e vida</a:t>
            </a:r>
            <a:r>
              <a:rPr lang="pt-BR" dirty="0" smtClean="0"/>
              <a:t>, cap. 28)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9" r="21477"/>
          <a:stretch/>
        </p:blipFill>
        <p:spPr bwMode="auto">
          <a:xfrm>
            <a:off x="4776179" y="2436663"/>
            <a:ext cx="3627157" cy="3324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Jesus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46136" cy="2260848"/>
          </a:xfrm>
        </p:spPr>
        <p:txBody>
          <a:bodyPr/>
          <a:lstStyle/>
          <a:p>
            <a:r>
              <a:rPr lang="pt-BR" dirty="0" smtClean="0"/>
              <a:t>“Estais de sobreaviso, vigiai e orai: porque não sabeis quanto será o tempo”</a:t>
            </a:r>
          </a:p>
          <a:p>
            <a:pPr lvl="1"/>
            <a:r>
              <a:rPr lang="pt-BR" i="1" dirty="0" smtClean="0"/>
              <a:t>Jesus</a:t>
            </a:r>
          </a:p>
          <a:p>
            <a:pPr lvl="4"/>
            <a:r>
              <a:rPr lang="pt-BR" dirty="0" smtClean="0"/>
              <a:t>(Marcos, 13:33)</a:t>
            </a:r>
            <a:endParaRPr lang="pt-BR" dirty="0"/>
          </a:p>
        </p:txBody>
      </p:sp>
      <p:pic>
        <p:nvPicPr>
          <p:cNvPr id="10244" name="Picture 4" descr="http://www.pavablog.com/wp-content/uploads/2014/04/rez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005" y="3645024"/>
            <a:ext cx="3530525" cy="2652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Recomendações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4137710"/>
            <a:ext cx="7946136" cy="2459642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“Guardemos, assim, compreensão e paciência, bondade infatigável e tolerância construtiva em todos os passos da senda, porque somente ao preço de nossa incessante renovação mental para o bem, com o apoio do estudo nobre e do serviço constante, é que superaremos o domínio da </a:t>
            </a:r>
            <a:r>
              <a:rPr lang="pt-BR" smtClean="0"/>
              <a:t>enfermidade [...]”.</a:t>
            </a:r>
            <a:endParaRPr lang="pt-BR" dirty="0" smtClean="0"/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Pensamento e vida</a:t>
            </a:r>
            <a:r>
              <a:rPr lang="pt-BR" dirty="0" smtClean="0"/>
              <a:t>, cap. 28)</a:t>
            </a:r>
            <a:endParaRPr lang="pt-B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44824"/>
            <a:ext cx="3466796" cy="2166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Amarelo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Balcão Envidraçado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1291</TotalTime>
  <Words>1421</Words>
  <Application>Microsoft Macintosh PowerPoint</Application>
  <PresentationFormat>Apresentação na tela (4:3)</PresentationFormat>
  <Paragraphs>82</Paragraphs>
  <Slides>14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2" baseType="lpstr">
      <vt:lpstr>Adobe Devanagari</vt:lpstr>
      <vt:lpstr>Adobe Heiti Std R</vt:lpstr>
      <vt:lpstr>Calibri</vt:lpstr>
      <vt:lpstr>Century Schoolbook</vt:lpstr>
      <vt:lpstr>Exotc350 DmBd BT</vt:lpstr>
      <vt:lpstr>Wingdings</vt:lpstr>
      <vt:lpstr>Wingdings 2</vt:lpstr>
      <vt:lpstr>Balcão Envidraçado</vt:lpstr>
      <vt:lpstr>Diagnosticando a obsessão</vt:lpstr>
      <vt:lpstr>Conceito</vt:lpstr>
      <vt:lpstr>Todo efeito tem uma causa</vt:lpstr>
      <vt:lpstr>Diagnosticando a obsessão</vt:lpstr>
      <vt:lpstr>Não basta diagnosticar</vt:lpstr>
      <vt:lpstr>Por que existe a obsessão?</vt:lpstr>
      <vt:lpstr>O homem é escravo de si mesmo</vt:lpstr>
      <vt:lpstr>O homem se tornou escravo</vt:lpstr>
      <vt:lpstr>E assim se instala a obsessão</vt:lpstr>
      <vt:lpstr>E assim o corpo físico adoece</vt:lpstr>
      <vt:lpstr>Exemplo</vt:lpstr>
      <vt:lpstr>Pensamento e virtude</vt:lpstr>
      <vt:lpstr>Jesus</vt:lpstr>
      <vt:lpstr>Recomendações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Diagnosticando a obsessão</dc:title>
  <dc:creator>Robson</dc:creator>
  <cp:lastModifiedBy>Adriano Alves</cp:lastModifiedBy>
  <cp:revision>37</cp:revision>
  <dcterms:created xsi:type="dcterms:W3CDTF">2015-05-05T19:25:53Z</dcterms:created>
  <dcterms:modified xsi:type="dcterms:W3CDTF">2016-01-03T16:47:46Z</dcterms:modified>
</cp:coreProperties>
</file>