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7"/>
  </p:notesMasterIdLst>
  <p:handoutMasterIdLst>
    <p:handoutMasterId r:id="rId18"/>
  </p:handoutMasterIdLst>
  <p:sldIdLst>
    <p:sldId id="309" r:id="rId2"/>
    <p:sldId id="332" r:id="rId3"/>
    <p:sldId id="310" r:id="rId4"/>
    <p:sldId id="342" r:id="rId5"/>
    <p:sldId id="295" r:id="rId6"/>
    <p:sldId id="314" r:id="rId7"/>
    <p:sldId id="335" r:id="rId8"/>
    <p:sldId id="262" r:id="rId9"/>
    <p:sldId id="268" r:id="rId10"/>
    <p:sldId id="324" r:id="rId11"/>
    <p:sldId id="336" r:id="rId12"/>
    <p:sldId id="343" r:id="rId13"/>
    <p:sldId id="297" r:id="rId14"/>
    <p:sldId id="327" r:id="rId15"/>
    <p:sldId id="344" r:id="rId1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336600"/>
    <a:srgbClr val="669900"/>
    <a:srgbClr val="FF4747"/>
    <a:srgbClr val="F8F8F8"/>
    <a:srgbClr val="336699"/>
    <a:srgbClr val="FF0066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96"/>
    <p:restoredTop sz="77610"/>
  </p:normalViewPr>
  <p:slideViewPr>
    <p:cSldViewPr showGuides="1">
      <p:cViewPr>
        <p:scale>
          <a:sx n="93" d="100"/>
          <a:sy n="93" d="100"/>
        </p:scale>
        <p:origin x="4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64"/>
    </p:cViewPr>
  </p:sorterViewPr>
  <p:notesViewPr>
    <p:cSldViewPr showGuides="1">
      <p:cViewPr varScale="1">
        <p:scale>
          <a:sx n="96" d="100"/>
          <a:sy n="96" d="100"/>
        </p:scale>
        <p:origin x="36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8D0A5-C82B-614B-8985-B6DBB77C372F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C9883-102C-B54A-8FA4-3656A5B4BAB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795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87AA88-6679-6C4E-BC48-41EB547BDB42}" type="slidenum">
              <a:rPr lang="pt-BR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80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>
              <a:latin typeface="Arial" charset="0"/>
            </a:endParaRP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2E7A462-EAD9-AE41-A2D0-341DB7C04A0F}" type="slidenum">
              <a:rPr lang="pt-BR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121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Recordar algumas citações do Evangelho de Jesus que trata da obsessão em crianças e jovens para introduzir o assunto.</a:t>
            </a: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F34924-79EC-DE44-AF77-F2A8D9EF6D39}" type="slidenum">
              <a:rPr lang="pt-BR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093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Fazer uma síntese de alguns sintomas que crianças e jovens podem apresentar quando estão obsediadas.</a:t>
            </a: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98C801F-53AD-7F45-BCE4-E8EBCF59E025}" type="slidenum">
              <a:rPr lang="pt-BR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974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Usar a citação da Suely Caldas para reforçar a síntese feita no slide anterior. Destacar que é necessário estar atendo para um diagnóstico correto do problema. Muitas vezes, crianças e jovens em processo obsessivo são tratados de forma inadequada, desconsiderando, inclusive, a obsessão como causa de muitos problemas físicos, psíquicos, emocionais e mentais.</a:t>
            </a:r>
          </a:p>
        </p:txBody>
      </p:sp>
      <p:sp>
        <p:nvSpPr>
          <p:cNvPr id="2560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88BFA2-CB75-5145-A305-A5F8031BFA3E}" type="slidenum">
              <a:rPr lang="pt-BR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65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F05537C-DE47-774E-B15E-EB55432F2884}" type="slidenum">
              <a:rPr lang="pt-BR"/>
              <a:pPr/>
              <a:t>6</a:t>
            </a:fld>
            <a:endParaRPr lang="pt-BR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D0390A3-1412-0E45-A83F-211173E81497}" type="slidenum">
              <a:rPr lang="pt-BR" sz="1200"/>
              <a:pPr algn="r" eaLnBrk="1" hangingPunct="1"/>
              <a:t>6</a:t>
            </a:fld>
            <a:endParaRPr lang="pt-BR" sz="120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pPr eaLnBrk="1" hangingPunct="1"/>
            <a:r>
              <a:rPr lang="pt-BR">
                <a:latin typeface="Arial" charset="0"/>
              </a:rPr>
              <a:t>Recapitular com os ouvintes que todos nós somos espíritos imortais e que já tivemos sucessivas reencarnações. A criança e o jovem usam um novo corpo físico, mas o espírito já teve inúmeras vivências espirituais (reencarnações).</a:t>
            </a:r>
          </a:p>
        </p:txBody>
      </p:sp>
    </p:spTree>
    <p:extLst>
      <p:ext uri="{BB962C8B-B14F-4D97-AF65-F5344CB8AC3E}">
        <p14:creationId xmlns:p14="http://schemas.microsoft.com/office/powerpoint/2010/main" val="681308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A criança e o jovem são espíritos que trazem uma </a:t>
            </a:r>
            <a:r>
              <a:rPr lang="ja-JP" altLang="pt-BR">
                <a:latin typeface="Arial" charset="0"/>
              </a:rPr>
              <a:t>“</a:t>
            </a:r>
            <a:r>
              <a:rPr lang="pt-BR">
                <a:latin typeface="Arial" charset="0"/>
              </a:rPr>
              <a:t>bagagem</a:t>
            </a:r>
            <a:r>
              <a:rPr lang="ja-JP" altLang="pt-BR">
                <a:latin typeface="Arial" charset="0"/>
              </a:rPr>
              <a:t>”</a:t>
            </a:r>
            <a:r>
              <a:rPr lang="pt-BR">
                <a:latin typeface="Arial" charset="0"/>
              </a:rPr>
              <a:t> espiritual e, portanto, cada um pode ser mais elevado ou não de acordo com o que adquiriu de perfeição ao longo das reencarnações.</a:t>
            </a:r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D37480-141A-A740-8B71-045926927846}" type="slidenum">
              <a:rPr lang="pt-BR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8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F1B6401-8480-7444-BB3D-6426C5864D4E}" type="slidenum">
              <a:rPr lang="pt-BR"/>
              <a:pPr/>
              <a:t>8</a:t>
            </a:fld>
            <a:endParaRPr lang="pt-BR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2479076-D74A-5E40-B2F1-FF8F8077B8F4}" type="slidenum">
              <a:rPr lang="pt-BR" sz="1200"/>
              <a:pPr algn="r" eaLnBrk="1" hangingPunct="1"/>
              <a:t>8</a:t>
            </a:fld>
            <a:endParaRPr lang="pt-BR" sz="120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pPr eaLnBrk="1" hangingPunct="1"/>
            <a:r>
              <a:rPr lang="pt-BR">
                <a:latin typeface="Arial" charset="0"/>
              </a:rPr>
              <a:t>É preciso compreender que os processos obsessivos podem começar antes mesmo do espírito reencarnar. Desafetos do passado podem acompanhar o espírito reencarnante e obsediá-lo já no período infantil.</a:t>
            </a:r>
          </a:p>
        </p:txBody>
      </p:sp>
    </p:spTree>
    <p:extLst>
      <p:ext uri="{BB962C8B-B14F-4D97-AF65-F5344CB8AC3E}">
        <p14:creationId xmlns:p14="http://schemas.microsoft.com/office/powerpoint/2010/main" val="1631986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86222B6-6488-7843-8B1A-325CDC6EB98B}" type="slidenum">
              <a:rPr lang="pt-BR"/>
              <a:pPr/>
              <a:t>9</a:t>
            </a:fld>
            <a:endParaRPr lang="pt-BR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29B0793-AAA8-C343-A800-5784D6A36641}" type="slidenum">
              <a:rPr lang="pt-BR" sz="1200"/>
              <a:pPr algn="r" eaLnBrk="1" hangingPunct="1"/>
              <a:t>9</a:t>
            </a:fld>
            <a:endParaRPr lang="pt-BR" sz="1200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pPr eaLnBrk="1" hangingPunct="1"/>
            <a:r>
              <a:rPr lang="pt-BR">
                <a:latin typeface="Arial" charset="0"/>
              </a:rPr>
              <a:t>Chamar a atenção daqueles que são pais para a necessidade de se prepararem para lidar com crianças em processo de obsessão. Conhecer a Doutrina Espírita e buscar terapêuticas espíritas de tratamento é uma solução eficiente para tratar dessa problemática. Os pais devem entender que necessitaram angariar recursos espirituais para si mesmos, desenvolvendo diversas virtudes que o auxiliarão a lidar com o problema, tais como a paciência, compaixão, fé, docilidade e outras.</a:t>
            </a:r>
          </a:p>
        </p:txBody>
      </p:sp>
    </p:spTree>
    <p:extLst>
      <p:ext uri="{BB962C8B-B14F-4D97-AF65-F5344CB8AC3E}">
        <p14:creationId xmlns:p14="http://schemas.microsoft.com/office/powerpoint/2010/main" val="1338321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A19208-67B4-A545-9898-0D35CCD864EB}" type="slidenum">
              <a:rPr lang="pt-BR"/>
              <a:pPr/>
              <a:t>10</a:t>
            </a:fld>
            <a:endParaRPr lang="pt-BR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66A5299-EAFC-224C-A91C-26050F238C18}" type="slidenum">
              <a:rPr lang="pt-BR" sz="1200"/>
              <a:pPr algn="r" eaLnBrk="1" hangingPunct="1"/>
              <a:t>10</a:t>
            </a:fld>
            <a:endParaRPr lang="pt-BR" sz="120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pPr eaLnBrk="1" hangingPunct="1"/>
            <a:r>
              <a:rPr lang="pt-BR">
                <a:latin typeface="Arial" charset="0"/>
              </a:rPr>
              <a:t>Os pais devem entender que castigos físicos e morais agravam a questão da obsessão. Tais atos geram na criança sentimentos de mágoa, rancor e diversas aflições que agravam o problema. </a:t>
            </a:r>
          </a:p>
        </p:txBody>
      </p:sp>
    </p:spTree>
    <p:extLst>
      <p:ext uri="{BB962C8B-B14F-4D97-AF65-F5344CB8AC3E}">
        <p14:creationId xmlns:p14="http://schemas.microsoft.com/office/powerpoint/2010/main" val="199958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Levar os ouvintes a compreenderem que a criança necessita de ser evangelizada e que o período infantil é mais propício para isso. Mais tarde, o espírito acaba por retomar suas características reencarnatórias e se torna mais refratário às mudanças.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01A9985-2621-494D-B980-32E18FF7B2C5}" type="slidenum">
              <a:rPr lang="pt-BR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089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A melhor escola de preparação das almas reencarnadas na Terra ainda é o lar, onde a criatura deve receber as bases do sentimento e do caráter. Os estabelecimentos de ensino, propriamente do mundo, podem instruir, mas só o instituto da família pode educar. É por essa razão que a universidade poderá fazer o cidadão, mas somente o lar pode edificar o homem.</a:t>
            </a:r>
          </a:p>
          <a:p>
            <a:r>
              <a:rPr lang="pt-BR">
                <a:latin typeface="Arial" charset="0"/>
              </a:rPr>
              <a:t>Na sua grandiosa tarefa de cristianização, essa é a profunda finalidade do Espiritismo evangélico, no sentido de iluminar a consciência da criatura, a fim de que o lar se refaça e novo ciclo de progresso espiritual se traduza, entre os homens, em lares cristãos, para a nova era da Humanidade. (Emmanuel – O Consolador)</a:t>
            </a: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F8C4A7B-C7E5-2244-8267-BA63E8D51D73}" type="slidenum">
              <a:rPr lang="pt-BR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346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Levar os ouvintes a refletirem em como crianças e jovens são tratados quando obsediados. Observar que em muitos casos são prescritos remédios que visam tratar os sintomas, mas que não curam a causa dos problemas apresentados por essa criança ou jovem.</a:t>
            </a:r>
          </a:p>
        </p:txBody>
      </p:sp>
      <p:sp>
        <p:nvSpPr>
          <p:cNvPr id="3379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E615FB2-3843-AB46-89B4-C050DD993956}" type="slidenum">
              <a:rPr lang="pt-BR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4162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Orientar os ouvintes a buscarem na casa espírita as terapias de desobsessão infanto-juvenil. </a:t>
            </a:r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A59CBD-F83F-CC47-B855-5F905AA18A47}" type="slidenum">
              <a:rPr lang="pt-BR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996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Refletir que a melhor prevenção da obsessão é a evangelização do espírito em qualquer fase de sua vida. A evangelização atenderá tanto o encarnado como o irmão desencarnado que acompanha a criança desde o berço.</a:t>
            </a:r>
          </a:p>
        </p:txBody>
      </p:sp>
      <p:sp>
        <p:nvSpPr>
          <p:cNvPr id="3584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470549-F5AC-9543-A7F7-0F8C5182C9EB}" type="slidenum">
              <a:rPr lang="pt-BR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32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 userDrawn="1"/>
        </p:nvSpPr>
        <p:spPr>
          <a:xfrm>
            <a:off x="-2381" y="5655269"/>
            <a:ext cx="2378524" cy="1202731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/>
          <p:cNvSpPr/>
          <p:nvPr userDrawn="1"/>
        </p:nvSpPr>
        <p:spPr>
          <a:xfrm>
            <a:off x="-2380" y="5642471"/>
            <a:ext cx="9148402" cy="1215530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5039435"/>
              <a:gd name="connsiteY0" fmla="*/ 533393 h 533393"/>
              <a:gd name="connsiteX1" fmla="*/ 748227 w 5039435"/>
              <a:gd name="connsiteY1" fmla="*/ 5809 h 533393"/>
              <a:gd name="connsiteX2" fmla="*/ 5039435 w 5039435"/>
              <a:gd name="connsiteY2" fmla="*/ 0 h 533393"/>
              <a:gd name="connsiteX3" fmla="*/ 3352800 w 5039435"/>
              <a:gd name="connsiteY3" fmla="*/ 533393 h 533393"/>
              <a:gd name="connsiteX4" fmla="*/ 0 w 5039435"/>
              <a:gd name="connsiteY4" fmla="*/ 533393 h 533393"/>
              <a:gd name="connsiteX0" fmla="*/ 0 w 5039435"/>
              <a:gd name="connsiteY0" fmla="*/ 533393 h 533393"/>
              <a:gd name="connsiteX1" fmla="*/ 748227 w 5039435"/>
              <a:gd name="connsiteY1" fmla="*/ 5809 h 533393"/>
              <a:gd name="connsiteX2" fmla="*/ 5039435 w 5039435"/>
              <a:gd name="connsiteY2" fmla="*/ 0 h 533393"/>
              <a:gd name="connsiteX3" fmla="*/ 5039435 w 5039435"/>
              <a:gd name="connsiteY3" fmla="*/ 533393 h 533393"/>
              <a:gd name="connsiteX4" fmla="*/ 0 w 5039435"/>
              <a:gd name="connsiteY4" fmla="*/ 533393 h 53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9435" h="533393">
                <a:moveTo>
                  <a:pt x="0" y="533393"/>
                </a:moveTo>
                <a:lnTo>
                  <a:pt x="748227" y="5809"/>
                </a:lnTo>
                <a:lnTo>
                  <a:pt x="5039435" y="0"/>
                </a:lnTo>
                <a:lnTo>
                  <a:pt x="5039435" y="533393"/>
                </a:lnTo>
                <a:lnTo>
                  <a:pt x="0" y="533393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568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113" y="1202359"/>
            <a:ext cx="3610872" cy="3210765"/>
          </a:xfrm>
        </p:spPr>
        <p:txBody>
          <a:bodyPr bIns="9144" anchor="b"/>
          <a:lstStyle>
            <a:lvl1pPr algn="r">
              <a:defRPr sz="6000" b="1"/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6143" y="5762746"/>
            <a:ext cx="6511131" cy="906614"/>
          </a:xfrm>
        </p:spPr>
        <p:txBody>
          <a:bodyPr tIns="9144" anchor="ctr" anchorCtr="0">
            <a:normAutofit/>
          </a:bodyPr>
          <a:lstStyle>
            <a:lvl1pPr marL="0" indent="0" algn="r">
              <a:buNone/>
              <a:defRPr kumimoji="0" lang="en-US" sz="1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dirty="0" smtClean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19804" cy="864096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5"/>
            <a:ext cx="8519804" cy="3727598"/>
          </a:xfrm>
        </p:spPr>
        <p:txBody>
          <a:bodyPr anchor="ctr"/>
          <a:lstStyle>
            <a:lvl1pPr marL="12700" indent="-12700" algn="just">
              <a:tabLst/>
              <a:defRPr sz="2200" b="0"/>
            </a:lvl1pPr>
            <a:lvl2pPr marL="231775" indent="-231775" algn="just">
              <a:spcBef>
                <a:spcPts val="600"/>
              </a:spcBef>
              <a:buClr>
                <a:schemeClr val="accent2">
                  <a:lumMod val="75000"/>
                </a:schemeClr>
              </a:buClr>
              <a:buFont typeface="Wingdings" charset="2"/>
              <a:buChar char="ü"/>
              <a:tabLst/>
              <a:defRPr sz="2000"/>
            </a:lvl2pPr>
            <a:lvl3pPr marL="449263" indent="-211138" algn="just">
              <a:spcBef>
                <a:spcPts val="500"/>
              </a:spcBef>
              <a:buFont typeface="Wingdings" charset="2"/>
              <a:buChar char="§"/>
              <a:tabLst/>
              <a:defRPr sz="1800"/>
            </a:lvl3pPr>
            <a:lvl4pPr algn="just">
              <a:spcBef>
                <a:spcPts val="400"/>
              </a:spcBef>
              <a:buClr>
                <a:schemeClr val="accent3"/>
              </a:buClr>
              <a:defRPr sz="1600"/>
            </a:lvl4pPr>
            <a:lvl5pPr marL="685800" indent="0" algn="r"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AB3D-89FA-F448-A5F3-3E3CE7957B95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45067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vert="horz" lIns="91440" tIns="45720" rIns="91440" bIns="9144" rtlCol="0" anchor="b">
            <a:normAutofit/>
          </a:bodyPr>
          <a:lstStyle>
            <a:lvl1pPr algn="l">
              <a:defRPr lang="en-US" sz="6000" b="1" dirty="0"/>
            </a:lvl1pPr>
          </a:lstStyle>
          <a:p>
            <a:pPr lvl="0" algn="r"/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A754F-E4D4-0545-8CAB-C7B9EEF958A0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1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BFD5-1F52-B349-935F-A087EE402A42}" type="slidenum">
              <a:rPr lang="pt-BR" smtClean="0"/>
              <a:pPr/>
              <a:t>‹n.º›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4924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38CE5-8F2E-A847-A3DA-F8AAB07E032B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4136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922A1-E266-184C-8726-1048CCF7BBB8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3535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CE04-B16F-334B-BD1B-53AF55E19E3E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5502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1A754F-E4D4-0545-8CAB-C7B9EEF958A0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03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A754F-E4D4-0545-8CAB-C7B9EEF958A0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9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7533F-29A6-5A46-9358-733458ACA65C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4882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4FAC-A3DF-7D44-896F-A59D79EE7C39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68261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C1A754F-E4D4-0545-8CAB-C7B9EEF958A0}" type="slidenum">
              <a:rPr lang="pt-BR" smtClean="0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71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cap="none" baseline="0">
          <a:solidFill>
            <a:srgbClr val="A50021"/>
          </a:solidFill>
          <a:latin typeface="Birch Std" charset="0"/>
          <a:ea typeface="Birch Std" charset="0"/>
          <a:cs typeface="Birch Std" charset="0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7113" y="1202359"/>
            <a:ext cx="3394847" cy="3210765"/>
          </a:xfrm>
        </p:spPr>
        <p:txBody>
          <a:bodyPr anchor="ctr"/>
          <a:lstStyle/>
          <a:p>
            <a:r>
              <a:rPr lang="pt-BR" sz="8000" dirty="0" smtClean="0">
                <a:effectLst>
                  <a:outerShdw blurRad="50800" dist="76200" dir="2700000" algn="tl" rotWithShape="0">
                    <a:schemeClr val="bg1">
                      <a:alpha val="40000"/>
                    </a:schemeClr>
                  </a:outerShdw>
                </a:effectLst>
              </a:rPr>
              <a:t>Obsessão</a:t>
            </a:r>
            <a:br>
              <a:rPr lang="pt-BR" sz="8000" dirty="0" smtClean="0">
                <a:effectLst>
                  <a:outerShdw blurRad="50800" dist="762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pt-BR" sz="6600" dirty="0" smtClean="0">
                <a:effectLst>
                  <a:outerShdw blurRad="50800" dist="76200" dir="2700000" algn="tl" rotWithShape="0">
                    <a:schemeClr val="bg1">
                      <a:alpha val="40000"/>
                    </a:schemeClr>
                  </a:outerShdw>
                </a:effectLst>
              </a:rPr>
              <a:t>infanto-juvenil</a:t>
            </a:r>
            <a:endParaRPr lang="pt-BR" sz="6600" dirty="0">
              <a:effectLst>
                <a:outerShdw blurRad="50800" dist="762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2376143" y="5807044"/>
            <a:ext cx="6511131" cy="906614"/>
          </a:xfrm>
        </p:spPr>
        <p:txBody>
          <a:bodyPr/>
          <a:lstStyle/>
          <a:p>
            <a:r>
              <a:rPr lang="pt-BR" cap="none" dirty="0" smtClean="0"/>
              <a:t>Escola de Evangelização de Pacientes</a:t>
            </a:r>
          </a:p>
          <a:p>
            <a:r>
              <a:rPr lang="pt-BR" sz="1300" dirty="0" smtClean="0"/>
              <a:t>Grupo Espírita </a:t>
            </a:r>
            <a:r>
              <a:rPr lang="pt-BR" sz="1300" dirty="0" err="1" smtClean="0"/>
              <a:t>Guillon</a:t>
            </a:r>
            <a:r>
              <a:rPr lang="pt-BR" sz="1300" dirty="0" smtClean="0"/>
              <a:t> Ribeiro</a:t>
            </a:r>
            <a:endParaRPr lang="pt-BR" sz="13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 e a </a:t>
            </a:r>
            <a:r>
              <a:rPr lang="pt-BR" dirty="0" smtClean="0"/>
              <a:t>obsessão </a:t>
            </a:r>
            <a:r>
              <a:rPr lang="pt-BR" dirty="0" smtClean="0"/>
              <a:t>i</a:t>
            </a:r>
            <a:r>
              <a:rPr lang="pt-BR" dirty="0" smtClean="0"/>
              <a:t>nfanto-juvenil</a:t>
            </a:r>
            <a:endParaRPr lang="pt-BR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24745"/>
            <a:ext cx="5256584" cy="3727598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“... Senhor, tem misericórdia do meu filho, porque é lunático e padece horrivelmente; pois muitas vezes cai no fogo, e muitas vezes na água.”</a:t>
            </a:r>
          </a:p>
          <a:p>
            <a:pPr lvl="4"/>
            <a:r>
              <a:rPr lang="pt-BR" dirty="0" smtClean="0"/>
              <a:t>(Mateus, 17:15)</a:t>
            </a:r>
          </a:p>
          <a:p>
            <a:r>
              <a:rPr lang="pt-BR" dirty="0" smtClean="0"/>
              <a:t>“... Mestre, eu trouxe a ti o meu filho que tem um espírito mudo. Muitas vezes o lançou tanto no fogo quanto na água para o destruir. Mas, se podes algo, socorre-nos, compadecendo-te de nós.</a:t>
            </a:r>
            <a:r>
              <a:rPr lang="ja-JP" altLang="pt-BR" dirty="0" smtClean="0"/>
              <a:t>”</a:t>
            </a:r>
            <a:r>
              <a:rPr lang="pt-BR" dirty="0" smtClean="0"/>
              <a:t> </a:t>
            </a:r>
          </a:p>
          <a:p>
            <a:pPr lvl="4"/>
            <a:r>
              <a:rPr lang="pt-BR" dirty="0" smtClean="0"/>
              <a:t>(Marcos, 9:17 e 22)</a:t>
            </a:r>
          </a:p>
          <a:p>
            <a:r>
              <a:rPr lang="ja-JP" altLang="pt-BR" dirty="0" smtClean="0"/>
              <a:t>“</a:t>
            </a:r>
            <a:r>
              <a:rPr lang="pt-BR" dirty="0" smtClean="0"/>
              <a:t>E eis que um espírito o toma e, repentinamente, ele grita...</a:t>
            </a:r>
            <a:r>
              <a:rPr lang="ja-JP" alt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(Lucas, 9:39)</a:t>
            </a:r>
            <a:endParaRPr lang="pt-BR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332" y="1555031"/>
            <a:ext cx="3048000" cy="286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Sintomas</a:t>
            </a:r>
            <a:endParaRPr lang="pt-BR" dirty="0"/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24745"/>
            <a:ext cx="4896544" cy="3727598"/>
          </a:xfrm>
        </p:spPr>
        <p:txBody>
          <a:bodyPr>
            <a:normAutofit/>
          </a:bodyPr>
          <a:lstStyle/>
          <a:p>
            <a:pPr lvl="1"/>
            <a:r>
              <a:rPr lang="pt-BR" dirty="0" smtClean="0"/>
              <a:t>Irritação</a:t>
            </a:r>
          </a:p>
          <a:p>
            <a:pPr lvl="1"/>
            <a:r>
              <a:rPr lang="pt-BR" dirty="0" smtClean="0"/>
              <a:t>Agressividade</a:t>
            </a:r>
          </a:p>
          <a:p>
            <a:pPr lvl="1"/>
            <a:r>
              <a:rPr lang="pt-BR" dirty="0" smtClean="0"/>
              <a:t>Indiferença emocional</a:t>
            </a:r>
          </a:p>
          <a:p>
            <a:pPr lvl="1"/>
            <a:r>
              <a:rPr lang="pt-BR" dirty="0" smtClean="0"/>
              <a:t>Instabilidade emocional</a:t>
            </a:r>
          </a:p>
          <a:p>
            <a:pPr lvl="1"/>
            <a:r>
              <a:rPr lang="pt-BR" dirty="0" smtClean="0"/>
              <a:t>Dificuldades para articular o pensamento </a:t>
            </a:r>
          </a:p>
          <a:p>
            <a:pPr lvl="1"/>
            <a:r>
              <a:rPr lang="pt-BR" dirty="0" smtClean="0"/>
              <a:t>Perversidade</a:t>
            </a:r>
          </a:p>
          <a:p>
            <a:pPr lvl="1"/>
            <a:r>
              <a:rPr lang="pt-BR" dirty="0" smtClean="0"/>
              <a:t>Enfermidades físicas</a:t>
            </a:r>
          </a:p>
          <a:p>
            <a:pPr lvl="1"/>
            <a:r>
              <a:rPr lang="pt-BR" dirty="0" smtClean="0"/>
              <a:t>Teimosia excessiva</a:t>
            </a:r>
          </a:p>
          <a:p>
            <a:pPr lvl="1"/>
            <a:r>
              <a:rPr lang="pt-BR" dirty="0" smtClean="0"/>
              <a:t>Distúrbios psicológicos etc.</a:t>
            </a:r>
            <a:endParaRPr lang="pt-BR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6" r="10881"/>
          <a:stretch/>
        </p:blipFill>
        <p:spPr bwMode="auto">
          <a:xfrm>
            <a:off x="5353105" y="1418587"/>
            <a:ext cx="3362989" cy="3139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Sintomas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24744"/>
            <a:ext cx="8519804" cy="3816424"/>
          </a:xfrm>
        </p:spPr>
        <p:txBody>
          <a:bodyPr>
            <a:normAutofit fontScale="92500"/>
          </a:bodyPr>
          <a:lstStyle/>
          <a:p>
            <a:pPr marL="3030538" indent="0"/>
            <a:r>
              <a:rPr lang="ja-JP" altLang="pt-BR" dirty="0" smtClean="0"/>
              <a:t>“</a:t>
            </a:r>
            <a:r>
              <a:rPr lang="pt-BR" dirty="0" smtClean="0"/>
              <a:t>Pequeninos seres que se nos apresentam </a:t>
            </a:r>
            <a:r>
              <a:rPr lang="pt-BR" b="1" dirty="0" smtClean="0"/>
              <a:t>torturados, inquietos, padecentes de enfermidades impossíveis de serem diagnosticadas</a:t>
            </a:r>
            <a:r>
              <a:rPr lang="pt-BR" dirty="0" smtClean="0"/>
              <a:t>, cujo choro aflito ou nervoso nos condói e impele à prece imediata em seu benefício, são muita vez obsidiados de berço [...].</a:t>
            </a:r>
          </a:p>
          <a:p>
            <a:pPr marL="3648774" lvl="3" indent="0"/>
            <a:endParaRPr lang="pt-BR" dirty="0" smtClean="0"/>
          </a:p>
          <a:p>
            <a:pPr marL="3648774" lvl="3" indent="0"/>
            <a:endParaRPr lang="pt-BR" dirty="0" smtClean="0"/>
          </a:p>
          <a:p>
            <a:r>
              <a:rPr lang="pt-BR" dirty="0" smtClean="0"/>
              <a:t>(...) Outros se apresentam sumamente </a:t>
            </a:r>
            <a:r>
              <a:rPr lang="pt-BR" b="1" dirty="0" smtClean="0"/>
              <a:t>irrequietos, irritados </a:t>
            </a:r>
            <a:r>
              <a:rPr lang="pt-BR" dirty="0" smtClean="0"/>
              <a:t>desde que abrem os olhos para o mundo carnal. Ao crescer, apresentar-se-ão como crianças-problema, que a Psicologia em vão procura entender e explicar." </a:t>
            </a:r>
          </a:p>
          <a:p>
            <a:pPr lvl="4"/>
            <a:r>
              <a:rPr lang="pt-BR" dirty="0" smtClean="0"/>
              <a:t>(SUELY CALDAS SCHUBERT. </a:t>
            </a:r>
            <a:r>
              <a:rPr lang="pt-BR" i="1" dirty="0" smtClean="0"/>
              <a:t>Obsessão/</a:t>
            </a:r>
            <a:r>
              <a:rPr lang="pt-BR" i="1" dirty="0" err="1" smtClean="0"/>
              <a:t>Desobsessão</a:t>
            </a:r>
            <a:r>
              <a:rPr lang="pt-BR" dirty="0" smtClean="0"/>
              <a:t>, cap. 12)</a:t>
            </a:r>
            <a:endParaRPr lang="pt-BR" dirty="0"/>
          </a:p>
        </p:txBody>
      </p:sp>
      <p:pic>
        <p:nvPicPr>
          <p:cNvPr id="33799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9114"/>
            <a:ext cx="2304256" cy="2304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27584" y="1340768"/>
            <a:ext cx="4752528" cy="188151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A50021"/>
                </a:solidFill>
                <a:latin typeface="Birch Std" pitchFamily="66" charset="0"/>
              </a:rPr>
              <a:t>Por que ocorre obsessão </a:t>
            </a:r>
            <a:r>
              <a:rPr lang="pt-BR" dirty="0" smtClean="0">
                <a:solidFill>
                  <a:srgbClr val="A50021"/>
                </a:solidFill>
                <a:latin typeface="Birch Std" pitchFamily="66" charset="0"/>
              </a:rPr>
              <a:t/>
            </a:r>
            <a:br>
              <a:rPr lang="pt-BR" dirty="0" smtClean="0">
                <a:solidFill>
                  <a:srgbClr val="A50021"/>
                </a:solidFill>
                <a:latin typeface="Birch Std" pitchFamily="66" charset="0"/>
              </a:rPr>
            </a:br>
            <a:r>
              <a:rPr lang="pt-BR" dirty="0" smtClean="0">
                <a:solidFill>
                  <a:srgbClr val="A50021"/>
                </a:solidFill>
                <a:latin typeface="Birch Std" pitchFamily="66" charset="0"/>
              </a:rPr>
              <a:t>na </a:t>
            </a:r>
            <a:r>
              <a:rPr lang="pt-BR" dirty="0">
                <a:solidFill>
                  <a:srgbClr val="A50021"/>
                </a:solidFill>
                <a:latin typeface="Birch Std" pitchFamily="66" charset="0"/>
              </a:rPr>
              <a:t>infância </a:t>
            </a:r>
            <a:r>
              <a:rPr lang="pt-BR">
                <a:solidFill>
                  <a:srgbClr val="A50021"/>
                </a:solidFill>
                <a:latin typeface="Birch Std" pitchFamily="66" charset="0"/>
              </a:rPr>
              <a:t>e </a:t>
            </a:r>
            <a:r>
              <a:rPr lang="pt-BR" smtClean="0">
                <a:solidFill>
                  <a:srgbClr val="A50021"/>
                </a:solidFill>
                <a:latin typeface="Birch Std" pitchFamily="66" charset="0"/>
              </a:rPr>
              <a:t>na adolescência</a:t>
            </a:r>
            <a:r>
              <a:rPr lang="pt-BR" dirty="0" smtClean="0">
                <a:solidFill>
                  <a:srgbClr val="A50021"/>
                </a:solidFill>
                <a:latin typeface="Birch Std" pitchFamily="66" charset="0"/>
              </a:rPr>
              <a:t>?</a:t>
            </a:r>
            <a:endParaRPr lang="pt-BR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35" y="1230449"/>
            <a:ext cx="2665909" cy="3516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Espírito imortal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124745"/>
            <a:ext cx="4248472" cy="3727598"/>
          </a:xfrm>
        </p:spPr>
        <p:txBody>
          <a:bodyPr/>
          <a:lstStyle/>
          <a:p>
            <a:r>
              <a:rPr lang="pt-BR" dirty="0" smtClean="0"/>
              <a:t>Sabemos que a criança e o jovem são sempre Espíritos velhos, que conduzem muitas experiências evolutivas...</a:t>
            </a:r>
            <a:endParaRPr lang="pt-BR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CRIANÇA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24745"/>
            <a:ext cx="4608512" cy="3727598"/>
          </a:xfrm>
        </p:spPr>
        <p:txBody>
          <a:bodyPr/>
          <a:lstStyle/>
          <a:p>
            <a:r>
              <a:rPr lang="ja-JP" altLang="pt-BR" dirty="0" smtClean="0"/>
              <a:t>“</a:t>
            </a:r>
            <a:r>
              <a:rPr lang="pt-BR" dirty="0" smtClean="0"/>
              <a:t>O Espírito que anima o corpo de uma criança, pode até ser mais desenvolvido, quanto o de um adulto, se mais progrediu. Apenas a imperfeição dos órgãos infantis o impede de se manifestar. Obra de conformidade com o instrumento de que dispõe</a:t>
            </a:r>
            <a:r>
              <a:rPr lang="ja-JP" altLang="pt-BR" dirty="0" smtClean="0"/>
              <a:t>”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379) 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0072" y="1473120"/>
            <a:ext cx="3623259" cy="3027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Processos </a:t>
            </a:r>
            <a:r>
              <a:rPr lang="pt-BR" dirty="0" err="1" smtClean="0"/>
              <a:t>c</a:t>
            </a:r>
            <a:r>
              <a:rPr lang="pt-BR" dirty="0" err="1" smtClean="0"/>
              <a:t>ármicos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pt-BR" dirty="0" smtClean="0"/>
              <a:t>“</a:t>
            </a:r>
            <a:r>
              <a:rPr lang="pt-BR" dirty="0" smtClean="0"/>
              <a:t>Muitos processos de obsessão têm o seu início fora do corpo físico, quando os calcetas rebeldes, os criminosos e viciados reencontram suas vítimas no Além-Túmulo, que se lhes imantam, nos tentames infelizes e de resultados graves em formas de obsessões.</a:t>
            </a:r>
          </a:p>
          <a:p>
            <a:r>
              <a:rPr lang="pt-BR" dirty="0" smtClean="0"/>
              <a:t>A obsessão na infância muitas vezes é </a:t>
            </a:r>
            <a:r>
              <a:rPr lang="pt-BR" b="1" dirty="0" smtClean="0"/>
              <a:t>continuidade da ocorrência procedente da </a:t>
            </a:r>
            <a:r>
              <a:rPr lang="pt-BR" b="1" dirty="0" err="1" smtClean="0"/>
              <a:t>Erraticidade</a:t>
            </a:r>
            <a:r>
              <a:rPr lang="pt-BR" dirty="0" smtClean="0"/>
              <a:t>. [...].”</a:t>
            </a:r>
          </a:p>
          <a:p>
            <a:pPr lvl="4"/>
            <a:r>
              <a:rPr lang="pt-BR" dirty="0" smtClean="0"/>
              <a:t>(MANOEL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Sexo e obsessão</a:t>
            </a:r>
            <a:r>
              <a:rPr lang="pt-BR" dirty="0" smtClean="0"/>
              <a:t>, cap. 4)</a:t>
            </a:r>
            <a:endParaRPr lang="pt-BR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Despreparo dos pais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275856" y="1124745"/>
            <a:ext cx="5567476" cy="3727598"/>
          </a:xfrm>
        </p:spPr>
        <p:txBody>
          <a:bodyPr>
            <a:normAutofit lnSpcReduction="10000"/>
          </a:bodyPr>
          <a:lstStyle/>
          <a:p>
            <a:r>
              <a:rPr lang="ja-JP" altLang="pt-BR" dirty="0" smtClean="0"/>
              <a:t>“</a:t>
            </a:r>
            <a:r>
              <a:rPr lang="pt-BR" dirty="0" smtClean="0"/>
              <a:t>Por uma natural lei de afinidade, os Espíritos renascem no mesmo grupo consanguíneo com o qual agrediram a ordem e desrespeitaram os deveres. Assim sendo, quando algum deles apresenta na infância a parasitose obsessiva, os seus genitores igualmente aturdidos não dispõem de recursos para os auxiliarem, utilizando-se da docilidade, da paciência, da compaixão, do fervor religioso, que sempre se contrapõem às aflições dessa natureza...</a:t>
            </a:r>
            <a:r>
              <a:rPr lang="ja-JP" altLang="pt-BR" dirty="0" smtClean="0"/>
              <a:t>”</a:t>
            </a:r>
            <a:endParaRPr lang="pt-BR" altLang="ja-JP" dirty="0" smtClean="0"/>
          </a:p>
          <a:p>
            <a:pPr lvl="4"/>
            <a:r>
              <a:rPr lang="pt-BR" dirty="0" smtClean="0"/>
              <a:t>(MANOEL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Sexo e obsessão</a:t>
            </a:r>
            <a:r>
              <a:rPr lang="pt-BR" dirty="0" smtClean="0"/>
              <a:t>, cap. 4)</a:t>
            </a:r>
            <a:endParaRPr lang="pt-BR" dirty="0"/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2639140" cy="37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Agravando os sofrimentos da criança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23528" y="1124745"/>
            <a:ext cx="5544616" cy="3727598"/>
          </a:xfrm>
        </p:spPr>
        <p:txBody>
          <a:bodyPr>
            <a:normAutofit fontScale="92500" lnSpcReduction="10000"/>
          </a:bodyPr>
          <a:lstStyle/>
          <a:p>
            <a:r>
              <a:rPr lang="ja-JP" altLang="pt-BR" dirty="0" smtClean="0"/>
              <a:t>“</a:t>
            </a:r>
            <a:r>
              <a:rPr lang="pt-BR" dirty="0" smtClean="0"/>
              <a:t>(...) Desesperam-se com facilidade, aplicam </a:t>
            </a:r>
            <a:r>
              <a:rPr lang="pt-BR" b="1" dirty="0" smtClean="0"/>
              <a:t>castigos físicos e morais injustificáveis </a:t>
            </a:r>
            <a:r>
              <a:rPr lang="pt-BR" dirty="0" smtClean="0"/>
              <a:t>no paciente infantil, agravando mais a questão pelos resíduos que ficam nos sentimentos prejudicados, especialmente o ressentimento, o ódio, a antipatia, a consciência da injustiça de que foram objeto. À medida que atingem a maturidade e a idade adulta, adicionam a esses transtornos íntimos, a mágoa contra a sociedade que não lhe soube respeitar as aflições e mais as aguçaram com rejeição, críticas ásperas e desprezo...</a:t>
            </a:r>
            <a:r>
              <a:rPr lang="ja-JP" alt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(MANOEL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Sexo e obsessão</a:t>
            </a:r>
            <a:r>
              <a:rPr lang="pt-BR" dirty="0" smtClean="0"/>
              <a:t>, cap. 4)</a:t>
            </a:r>
            <a:endParaRPr lang="pt-BR" dirty="0"/>
          </a:p>
        </p:txBody>
      </p:sp>
      <p:pic>
        <p:nvPicPr>
          <p:cNvPr id="24582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718" y="1268760"/>
            <a:ext cx="2725614" cy="3439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Período mais propício aos ensinamentos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36472" y="1124745"/>
            <a:ext cx="4506859" cy="3727598"/>
          </a:xfrm>
        </p:spPr>
        <p:txBody>
          <a:bodyPr/>
          <a:lstStyle/>
          <a:p>
            <a:r>
              <a:rPr lang="ja-JP" altLang="pt-BR" dirty="0" smtClean="0"/>
              <a:t>“</a:t>
            </a:r>
            <a:r>
              <a:rPr lang="pt-BR" dirty="0" smtClean="0"/>
              <a:t>O período infantil é o mais sério e o mais propício à assimilação dos princípios educativos. Até aos sete anos, o Espírito ainda se encontra em fase de adaptação para a nova existência que lhe compete no mundo. Nessa idade, ainda não existe uma integração perfeita entre ele e a matéria orgânica.</a:t>
            </a:r>
            <a:r>
              <a:rPr lang="ja-JP" alt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109)</a:t>
            </a:r>
            <a:endParaRPr lang="pt-BR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6832"/>
            <a:ext cx="3816424" cy="2683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Importância do lar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851920" y="1124745"/>
            <a:ext cx="4991412" cy="3727598"/>
          </a:xfrm>
        </p:spPr>
        <p:txBody>
          <a:bodyPr/>
          <a:lstStyle/>
          <a:p>
            <a:r>
              <a:rPr lang="ja-JP" altLang="pt-BR" dirty="0" smtClean="0"/>
              <a:t>“</a:t>
            </a:r>
            <a:r>
              <a:rPr lang="pt-BR" dirty="0" smtClean="0"/>
              <a:t>Suas recordações do plano espiritual são, por isso, mais vivas, tornando-se mais suscetível de renovar o caráter e estabelecer novo caminho, na consolidação dos princípios de responsabilidade, se encontrar nos pais legítimos representantes do colégio familiar</a:t>
            </a:r>
            <a:r>
              <a:rPr lang="ja-JP" altLang="pt-BR" dirty="0" smtClean="0"/>
              <a:t>”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109)</a:t>
            </a:r>
            <a:endParaRPr lang="pt-BR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70909"/>
            <a:ext cx="3191673" cy="2835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Consequências do processo obsessivo </a:t>
            </a:r>
            <a:endParaRPr lang="pt-BR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801263" y="1124745"/>
            <a:ext cx="5042069" cy="3727598"/>
          </a:xfrm>
        </p:spPr>
        <p:txBody>
          <a:bodyPr>
            <a:normAutofit lnSpcReduction="10000"/>
          </a:bodyPr>
          <a:lstStyle/>
          <a:p>
            <a:r>
              <a:rPr lang="ja-JP" altLang="pt-BR" dirty="0" smtClean="0"/>
              <a:t>“</a:t>
            </a:r>
            <a:r>
              <a:rPr lang="pt-BR" dirty="0" smtClean="0"/>
              <a:t>(...) essa criança seja candidata a terapias muito violentas e inócuas em grande parte, em razão das mesmas alcançarem somente os efeitos, não erradicando a causa central. Os fármacos e os </a:t>
            </a:r>
            <a:r>
              <a:rPr lang="pt-BR" dirty="0" err="1" smtClean="0"/>
              <a:t>neurolépticos</a:t>
            </a:r>
            <a:r>
              <a:rPr lang="pt-BR" dirty="0" smtClean="0"/>
              <a:t> conseguem, muitas vezes, auxiliar os neurônios na execução das sinapses, bloqueando as interferências espirituais, porém por pouco tempo.</a:t>
            </a:r>
            <a:r>
              <a:rPr lang="ja-JP" alt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(MANOEL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Sexo e obsessão</a:t>
            </a:r>
            <a:r>
              <a:rPr lang="pt-BR" dirty="0" smtClean="0"/>
              <a:t>, cap. 4)</a:t>
            </a:r>
            <a:endParaRPr lang="pt-BR" dirty="0"/>
          </a:p>
        </p:txBody>
      </p:sp>
      <p:pic>
        <p:nvPicPr>
          <p:cNvPr id="19464" name="Picture 8" descr="http://saudeinfantil.blog.br/wp-content/uploads/2011/08/remedio-crian%C3%A7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743405"/>
            <a:ext cx="3240359" cy="2490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Tratamento Espiritual para a criança e jovem</a:t>
            </a:r>
            <a:endParaRPr lang="pt-BR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1124745"/>
            <a:ext cx="5040560" cy="3727598"/>
          </a:xfrm>
        </p:spPr>
        <p:txBody>
          <a:bodyPr>
            <a:normAutofit/>
          </a:bodyPr>
          <a:lstStyle/>
          <a:p>
            <a:r>
              <a:rPr lang="ja-JP" altLang="pt-BR" smtClean="0"/>
              <a:t>“</a:t>
            </a:r>
            <a:r>
              <a:rPr lang="pt-BR" dirty="0" smtClean="0"/>
              <a:t>[...] libertá-la-iam da influência perniciosa, auxiliando-a a ter um desenvolvimento normal. </a:t>
            </a:r>
            <a:r>
              <a:rPr lang="pt-BR" dirty="0" err="1" smtClean="0"/>
              <a:t>Concomitan-temente</a:t>
            </a:r>
            <a:r>
              <a:rPr lang="pt-BR" dirty="0" smtClean="0"/>
              <a:t>, porque em ambiente propício, os Benfeitores da Vida Maior poderiam também conduzir o seu desafeto ao tratamento espiritual </a:t>
            </a:r>
            <a:r>
              <a:rPr lang="pt-BR" dirty="0" err="1" smtClean="0"/>
              <a:t>desobsessivo</a:t>
            </a:r>
            <a:r>
              <a:rPr lang="pt-BR" dirty="0" smtClean="0"/>
              <a:t>, alterando completamente o quadro em questão</a:t>
            </a:r>
            <a:r>
              <a:rPr lang="ja-JP" altLang="pt-BR" dirty="0" smtClean="0"/>
              <a:t>”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(MANOEL </a:t>
            </a:r>
            <a:r>
              <a:rPr lang="pt-BR" dirty="0" err="1" smtClean="0"/>
              <a:t>PHILOMENO</a:t>
            </a:r>
            <a:r>
              <a:rPr lang="pt-BR" dirty="0" smtClean="0"/>
              <a:t> DE MIRANDA. </a:t>
            </a:r>
            <a:r>
              <a:rPr lang="pt-BR" i="1" dirty="0" smtClean="0"/>
              <a:t>Sexo e obsessão</a:t>
            </a:r>
            <a:r>
              <a:rPr lang="pt-BR" dirty="0" smtClean="0"/>
              <a:t>, cap. 4)</a:t>
            </a:r>
            <a:endParaRPr lang="pt-BR" dirty="0"/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432" y="1793456"/>
            <a:ext cx="3186900" cy="2390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Evangelização espírita</a:t>
            </a:r>
            <a:endParaRPr lang="pt-BR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1124745"/>
            <a:ext cx="5904656" cy="3727598"/>
          </a:xfrm>
        </p:spPr>
        <p:txBody>
          <a:bodyPr>
            <a:normAutofit/>
          </a:bodyPr>
          <a:lstStyle/>
          <a:p>
            <a:r>
              <a:rPr lang="ja-JP" altLang="pt-BR" dirty="0" smtClean="0"/>
              <a:t>“</a:t>
            </a:r>
            <a:r>
              <a:rPr lang="pt-BR" dirty="0" smtClean="0"/>
              <a:t>O Espiritismo não é somente o antídoto para as crises que perturbam os habitantes da Terra; os seus ensinamentos salutares e doces reerguem, nos desencarnados, as esperanças desfalecidas à falta de amparo e de alimento; é aí que a doutrina edifica os transviados do dever e os sofredores saturados desses acerbos remorsos que somente as lágrimas fazem desaparecer.</a:t>
            </a:r>
            <a:r>
              <a:rPr lang="ja-JP" altLang="pt-BR" dirty="0" smtClean="0"/>
              <a:t>”</a:t>
            </a:r>
            <a:r>
              <a:rPr lang="pt-BR" dirty="0" smtClean="0"/>
              <a:t> 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Emmanuel</a:t>
            </a:r>
            <a:r>
              <a:rPr lang="pt-BR" dirty="0" smtClean="0"/>
              <a:t>, cap. 30)</a:t>
            </a:r>
            <a:endParaRPr lang="pt-BR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19102"/>
            <a:ext cx="2327116" cy="3538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Ângulos">
  <a:themeElements>
    <a:clrScheme name="Custom 6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4E4B4D"/>
      </a:accent5>
      <a:accent6>
        <a:srgbClr val="6B6149"/>
      </a:accent6>
      <a:hlink>
        <a:srgbClr val="B6A272"/>
      </a:hlink>
      <a:folHlink>
        <a:srgbClr val="8A784F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1823</TotalTime>
  <Words>1187</Words>
  <Application>Microsoft Macintosh PowerPoint</Application>
  <PresentationFormat>Apresentação na tela (4:3)</PresentationFormat>
  <Paragraphs>89</Paragraphs>
  <Slides>15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Birch Std</vt:lpstr>
      <vt:lpstr>Franklin Gothic Book</vt:lpstr>
      <vt:lpstr>Franklin Gothic Medium</vt:lpstr>
      <vt:lpstr>ＭＳ Ｐゴシック</vt:lpstr>
      <vt:lpstr>Tunga</vt:lpstr>
      <vt:lpstr>Wingdings</vt:lpstr>
      <vt:lpstr>Arial</vt:lpstr>
      <vt:lpstr>Ângulos</vt:lpstr>
      <vt:lpstr>Obsessão infanto-juvenil</vt:lpstr>
      <vt:lpstr>Jesus e a obsessão infanto-juvenil</vt:lpstr>
      <vt:lpstr>Sintomas</vt:lpstr>
      <vt:lpstr>Sintomas</vt:lpstr>
      <vt:lpstr>Por que ocorre obsessão  na infância e na adolescência?</vt:lpstr>
      <vt:lpstr>Espírito imortal</vt:lpstr>
      <vt:lpstr>A CRIANÇA</vt:lpstr>
      <vt:lpstr>Processos cármicos</vt:lpstr>
      <vt:lpstr>Despreparo dos pais</vt:lpstr>
      <vt:lpstr>Agravando os sofrimentos da criança</vt:lpstr>
      <vt:lpstr>Período mais propício aos ensinamentos</vt:lpstr>
      <vt:lpstr>Importância do lar</vt:lpstr>
      <vt:lpstr>Consequências do processo obsessivo </vt:lpstr>
      <vt:lpstr>Tratamento Espiritual para a criança e jovem</vt:lpstr>
      <vt:lpstr>Evangelização espírita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Tratamento Espiritual Infanto-juvenil</dc:title>
  <dc:creator>OSCEIA</dc:creator>
  <cp:lastModifiedBy>Adriano Alves</cp:lastModifiedBy>
  <cp:revision>191</cp:revision>
  <dcterms:created xsi:type="dcterms:W3CDTF">2011-04-20T23:43:05Z</dcterms:created>
  <dcterms:modified xsi:type="dcterms:W3CDTF">2016-01-03T14:35:54Z</dcterms:modified>
</cp:coreProperties>
</file>