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3" r:id="rId3"/>
    <p:sldId id="264" r:id="rId4"/>
    <p:sldId id="265" r:id="rId5"/>
    <p:sldId id="259" r:id="rId6"/>
    <p:sldId id="266" r:id="rId7"/>
    <p:sldId id="267" r:id="rId8"/>
    <p:sldId id="260" r:id="rId9"/>
    <p:sldId id="257" r:id="rId10"/>
    <p:sldId id="258" r:id="rId11"/>
    <p:sldId id="268" r:id="rId12"/>
    <p:sldId id="261" r:id="rId13"/>
    <p:sldId id="271" r:id="rId14"/>
    <p:sldId id="262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9D9"/>
    <a:srgbClr val="D2D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76" autoAdjust="0"/>
  </p:normalViewPr>
  <p:slideViewPr>
    <p:cSldViewPr snapToGrid="0" snapToObjects="1" showGuides="1">
      <p:cViewPr varScale="1">
        <p:scale>
          <a:sx n="100" d="100"/>
          <a:sy n="100" d="100"/>
        </p:scale>
        <p:origin x="-1768" y="-104"/>
      </p:cViewPr>
      <p:guideLst>
        <p:guide orient="horz" pos="2018"/>
        <p:guide pos="3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E6F74-BDC3-804A-AC21-ADCCC5D09CB3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417AD-2740-9745-8855-57EFCB8990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552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Nota-se</a:t>
            </a:r>
            <a:r>
              <a:rPr lang="pt-BR" baseline="0" dirty="0" smtClean="0"/>
              <a:t> que Jesus recomenda a vigil</a:t>
            </a:r>
            <a:r>
              <a:rPr lang="pt-BR" baseline="0" dirty="0" smtClean="0"/>
              <a:t>ância antes mesmo da oração. Compreenderemos porque a vigilância é essencial recurso de prevenção da obsessão e que atitudes </a:t>
            </a:r>
            <a:r>
              <a:rPr lang="pt-BR" baseline="0" dirty="0" err="1" smtClean="0"/>
              <a:t>invigilantes</a:t>
            </a:r>
            <a:r>
              <a:rPr lang="pt-BR" baseline="0" dirty="0" smtClean="0"/>
              <a:t> devem ser evitadas.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599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Recordando das palestras anteriores que </a:t>
            </a:r>
            <a:r>
              <a:rPr lang="pt-BR" baseline="0" dirty="0" smtClean="0"/>
              <a:t>a obsess</a:t>
            </a:r>
            <a:r>
              <a:rPr lang="pt-BR" baseline="0" dirty="0" smtClean="0"/>
              <a:t>ão tem </a:t>
            </a:r>
            <a:r>
              <a:rPr lang="pt-BR" baseline="0" dirty="0" smtClean="0"/>
              <a:t>raízes nas imperfei</a:t>
            </a:r>
            <a:r>
              <a:rPr lang="pt-BR" baseline="0" dirty="0" smtClean="0"/>
              <a:t>ções morais.</a:t>
            </a:r>
          </a:p>
          <a:p>
            <a:endParaRPr lang="pt-BR" baseline="0" dirty="0" smtClean="0"/>
          </a:p>
          <a:p>
            <a:r>
              <a:rPr lang="pt-BR" baseline="0" dirty="0" smtClean="0"/>
              <a:t>Azo: ocasião, oportunidade, motivo, causa, pretexto.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340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existência dos fatores predisponentes - causas cármicas - facilitam a aproximação dos obsessores, que, entretanto, necessitam descobrir o momento propício para a efetivação da sintonia completa que almejam.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dirty="0" smtClean="0"/>
              <a:t>Conúbio: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ligação, união.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946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4717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Irm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ã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Scheilla destaca 10 situa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ções ilustram bem esses estados emocionais e que são para nós motivo de alerta, no sentido de evitarmos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 afinco.</a:t>
            </a: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7143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“Toda vez que um desses sinais venha a surgir no trânsito de nossas ideias, a Lei Divina está presente, recomendando-nos a prudência de amparar-nos no socorro da prece ou na luz do discernimento.”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961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Resolu</a:t>
            </a:r>
            <a:r>
              <a:rPr lang="pt-BR" dirty="0" smtClean="0"/>
              <a:t>ção: decisão, deliberação, propósito.</a:t>
            </a:r>
          </a:p>
          <a:p>
            <a:r>
              <a:rPr lang="pt-BR" dirty="0" smtClean="0"/>
              <a:t>Dessas</a:t>
            </a:r>
            <a:r>
              <a:rPr lang="pt-BR" baseline="0" dirty="0" smtClean="0"/>
              <a:t> vias pelas quais os vícios (morais e físicos) transitam, qual o ponto de partida?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72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Antes de materializarmos nossa vontade nas atitudes, nas decis</a:t>
            </a:r>
            <a:r>
              <a:rPr lang="pt-BR" dirty="0" smtClean="0"/>
              <a:t>ões, nas palavras,</a:t>
            </a:r>
            <a:r>
              <a:rPr lang="pt-BR" baseline="0" dirty="0" smtClean="0"/>
              <a:t> primeiramente movimentamos a ideia no pensamento.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328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Pode-se, pois, lutar eficazmente contra a obsess</a:t>
            </a:r>
            <a:r>
              <a:rPr lang="pt-BR" dirty="0" smtClean="0"/>
              <a:t>ão bem dirigindo a vontade, fazendo boas escolhas no uso de seu livre-arbítrio,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09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Importante ressaltar que jamais nos faltar</a:t>
            </a:r>
            <a:r>
              <a:rPr lang="pt-BR" dirty="0" smtClean="0"/>
              <a:t>á a assistência dos bons Espíritos, por outro lado</a:t>
            </a:r>
            <a:r>
              <a:rPr lang="pt-BR" baseline="0" dirty="0" smtClean="0"/>
              <a:t>, nós também jamais poderemos esquecer do nosso dever de autoconhecimento e transformação íntima.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815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Diante da necessidade de nos esfor</a:t>
            </a:r>
            <a:r>
              <a:rPr lang="pt-BR" dirty="0" smtClean="0"/>
              <a:t>çarmos para nos melhorarmos,</a:t>
            </a:r>
            <a:r>
              <a:rPr lang="pt-BR" baseline="0" dirty="0" smtClean="0"/>
              <a:t> o roteiro seguro é Jesus, que nos recomenda a prática do bem (amar ao próximo) e a confiança em Deus.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417AD-2740-9745-8855-57EFCB8990B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760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73678" y="1380343"/>
            <a:ext cx="3256947" cy="222512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73410" y="3729089"/>
            <a:ext cx="3253455" cy="1281133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0184" y="4307631"/>
            <a:ext cx="1888775" cy="664808"/>
          </a:xfrm>
        </p:spPr>
        <p:txBody>
          <a:bodyPr anchor="b"/>
          <a:lstStyle>
            <a:lvl1pPr algn="l">
              <a:defRPr sz="2400"/>
            </a:lvl1pPr>
          </a:lstStyle>
          <a:p>
            <a:fld id="{938FD6BE-A499-AA45-A410-2C9B84489835}" type="datetimeFigureOut">
              <a:rPr lang="en-US" smtClean="0"/>
              <a:t>21/04/15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23952" y="6422566"/>
            <a:ext cx="2506674" cy="323228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73679" y="6422566"/>
            <a:ext cx="569807" cy="3232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522102-E27D-6543-8BF6-47C5E8845DBF}" type="slidenum">
              <a:rPr lang="pt-BR" smtClean="0"/>
              <a:t>‹#›</a:t>
            </a:fld>
            <a:endParaRPr lang="pt-BR" dirty="0"/>
          </a:p>
        </p:txBody>
      </p:sp>
      <p:sp>
        <p:nvSpPr>
          <p:cNvPr id="89" name="Rectangle 88"/>
          <p:cNvSpPr/>
          <p:nvPr/>
        </p:nvSpPr>
        <p:spPr>
          <a:xfrm>
            <a:off x="5473679" y="3617258"/>
            <a:ext cx="3256947" cy="75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42999"/>
            <a:ext cx="9144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1740847"/>
            <a:ext cx="3550557" cy="1996520"/>
          </a:xfrm>
        </p:spPr>
        <p:txBody>
          <a:bodyPr anchor="b"/>
          <a:lstStyle>
            <a:lvl1pPr algn="l">
              <a:defRPr sz="4000" b="0" cap="none" baseline="0">
                <a:solidFill>
                  <a:srgbClr val="3B464F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64" y="3745518"/>
            <a:ext cx="3550556" cy="2298171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69788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D6BE-A499-AA45-A410-2C9B84489835}" type="datetimeFigureOut">
              <a:rPr lang="en-US" smtClean="0"/>
              <a:t>21/04/15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22102-E27D-6543-8BF6-47C5E8845DB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2605794"/>
            <a:ext cx="5349549" cy="425220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744086" y="0"/>
            <a:ext cx="1605463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274320" algn="just" defTabSz="914400">
              <a:spcBef>
                <a:spcPts val="800"/>
              </a:spcBef>
              <a:buClr>
                <a:schemeClr val="accent5">
                  <a:lumMod val="60000"/>
                  <a:lumOff val="40000"/>
                </a:schemeClr>
              </a:buClr>
              <a:buSzPct val="76000"/>
              <a:buFont typeface="Wingdings 2" pitchFamily="18" charset="2"/>
              <a:buChar char=""/>
            </a:pPr>
            <a:endParaRPr lang="pt-BR" sz="2400" dirty="0">
              <a:solidFill>
                <a:schemeClr val="accent4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61" name="Rectangle 60"/>
          <p:cNvSpPr/>
          <p:nvPr userDrawn="1"/>
        </p:nvSpPr>
        <p:spPr>
          <a:xfrm>
            <a:off x="0" y="0"/>
            <a:ext cx="9144000" cy="291235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5000"/>
                </a:schemeClr>
              </a:gs>
            </a:gsLst>
            <a:lin ang="16200000" scaled="0"/>
            <a:tileRect/>
          </a:gra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274320" algn="just" defTabSz="914400">
              <a:spcBef>
                <a:spcPts val="800"/>
              </a:spcBef>
              <a:buClr>
                <a:schemeClr val="accent5">
                  <a:lumMod val="60000"/>
                  <a:lumOff val="40000"/>
                </a:schemeClr>
              </a:buClr>
              <a:buSzPct val="76000"/>
              <a:buFont typeface="Wingdings 2" pitchFamily="18" charset="2"/>
              <a:buChar char=""/>
            </a:pPr>
            <a:endParaRPr lang="pt-BR" sz="2400" dirty="0">
              <a:solidFill>
                <a:schemeClr val="accent4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0063" y="4561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5734" y="1883179"/>
            <a:ext cx="6776577" cy="4707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91854" y="6591125"/>
            <a:ext cx="2133600" cy="266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38FD6BE-A499-AA45-A410-2C9B84489835}" type="datetimeFigureOut">
              <a:rPr lang="en-US" smtClean="0"/>
              <a:pPr/>
              <a:t>21/04/15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25454" y="6591124"/>
            <a:ext cx="3396857" cy="26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43562" y="6591124"/>
            <a:ext cx="1332156" cy="266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9522102-E27D-6543-8BF6-47C5E8845DBF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4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just" defTabSz="914400" rtl="0" eaLnBrk="1" latinLnBrk="0" hangingPunct="1">
        <a:spcBef>
          <a:spcPts val="800"/>
        </a:spcBef>
        <a:buClr>
          <a:schemeClr val="accent5">
            <a:lumMod val="60000"/>
            <a:lumOff val="40000"/>
          </a:schemeClr>
        </a:buClr>
        <a:buSzPct val="76000"/>
        <a:buFont typeface="Wingdings 2" pitchFamily="18" charset="2"/>
        <a:buChar char=""/>
        <a:defRPr sz="2400" kern="1200">
          <a:solidFill>
            <a:schemeClr val="accent4">
              <a:lumMod val="50000"/>
            </a:schemeClr>
          </a:solidFill>
          <a:latin typeface="Avenir Book"/>
          <a:ea typeface="+mn-ea"/>
          <a:cs typeface="Avenir Book"/>
        </a:defRPr>
      </a:lvl1pPr>
      <a:lvl2pPr marL="640080" indent="-274320" algn="just" defTabSz="914400" rtl="0" eaLnBrk="1" latinLnBrk="0" hangingPunct="1">
        <a:spcBef>
          <a:spcPts val="600"/>
        </a:spcBef>
        <a:buClr>
          <a:schemeClr val="accent5">
            <a:lumMod val="60000"/>
            <a:lumOff val="40000"/>
          </a:schemeClr>
        </a:buClr>
        <a:buSzPct val="76000"/>
        <a:buFont typeface="Wingdings 2" pitchFamily="18" charset="2"/>
        <a:buChar char=""/>
        <a:defRPr sz="2200" kern="1200">
          <a:solidFill>
            <a:schemeClr val="accent4">
              <a:lumMod val="50000"/>
            </a:schemeClr>
          </a:solidFill>
          <a:latin typeface="Avenir Book"/>
          <a:ea typeface="+mn-ea"/>
          <a:cs typeface="Avenir Book"/>
        </a:defRPr>
      </a:lvl2pPr>
      <a:lvl3pPr marL="914400" indent="-228600" algn="just" defTabSz="914400" rtl="0" eaLnBrk="1" latinLnBrk="0" hangingPunct="1">
        <a:spcBef>
          <a:spcPts val="500"/>
        </a:spcBef>
        <a:buClr>
          <a:schemeClr val="accent5">
            <a:lumMod val="60000"/>
            <a:lumOff val="40000"/>
          </a:schemeClr>
        </a:buClr>
        <a:buSzPct val="76000"/>
        <a:buFont typeface="Wingdings 2" pitchFamily="18" charset="2"/>
        <a:buChar char=""/>
        <a:defRPr sz="2000" kern="1200">
          <a:solidFill>
            <a:schemeClr val="accent4">
              <a:lumMod val="50000"/>
            </a:schemeClr>
          </a:solidFill>
          <a:latin typeface="Avenir Book"/>
          <a:ea typeface="+mn-ea"/>
          <a:cs typeface="Avenir Book"/>
        </a:defRPr>
      </a:lvl3pPr>
      <a:lvl4pPr marL="1124712" indent="-228600" algn="just" defTabSz="914400" rtl="0" eaLnBrk="1" latinLnBrk="0" hangingPunct="1">
        <a:spcBef>
          <a:spcPts val="400"/>
        </a:spcBef>
        <a:buClr>
          <a:schemeClr val="accent5">
            <a:lumMod val="60000"/>
            <a:lumOff val="40000"/>
          </a:schemeClr>
        </a:buClr>
        <a:buSzPct val="76000"/>
        <a:buFont typeface="Wingdings 2" pitchFamily="18" charset="2"/>
        <a:buChar char=""/>
        <a:defRPr sz="1800" kern="1200">
          <a:solidFill>
            <a:schemeClr val="accent4">
              <a:lumMod val="50000"/>
            </a:schemeClr>
          </a:solidFill>
          <a:latin typeface="Avenir Book"/>
          <a:ea typeface="+mn-ea"/>
          <a:cs typeface="Avenir Book"/>
        </a:defRPr>
      </a:lvl4pPr>
      <a:lvl5pPr marL="363538" indent="0" algn="r" defTabSz="914400" rtl="0" eaLnBrk="1" latinLnBrk="0" hangingPunct="1">
        <a:spcBef>
          <a:spcPts val="600"/>
        </a:spcBef>
        <a:spcAft>
          <a:spcPts val="1200"/>
        </a:spcAft>
        <a:buClr>
          <a:schemeClr val="accent1"/>
        </a:buClr>
        <a:buSzPct val="76000"/>
        <a:buFont typeface="Wingdings 2" pitchFamily="18" charset="2"/>
        <a:buNone/>
        <a:defRPr sz="1500" kern="1200" baseline="0">
          <a:solidFill>
            <a:schemeClr val="accent4">
              <a:lumMod val="50000"/>
            </a:schemeClr>
          </a:solidFill>
          <a:latin typeface="Avenir Book"/>
          <a:ea typeface="+mn-ea"/>
          <a:cs typeface="Avenir Book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dirty="0" smtClean="0"/>
              <a:t>OBSESSÃO</a:t>
            </a:r>
            <a:br>
              <a:rPr lang="pt-BR" sz="4400" dirty="0" smtClean="0"/>
            </a:br>
            <a:r>
              <a:rPr lang="pt-BR" sz="2400" dirty="0" smtClean="0"/>
              <a:t>Invigilância: a porta aberta</a:t>
            </a:r>
            <a:endParaRPr lang="pt-BR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2000" dirty="0" smtClean="0"/>
              <a:t>Escola de Evangelização de Pacientes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1600" dirty="0" smtClean="0"/>
              <a:t>Grupo Espírita </a:t>
            </a:r>
            <a:r>
              <a:rPr lang="pt-BR" sz="1600" dirty="0" err="1" smtClean="0"/>
              <a:t>Guillon</a:t>
            </a:r>
            <a:r>
              <a:rPr lang="pt-BR" sz="1600" dirty="0" smtClean="0"/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263015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63" y="1740847"/>
            <a:ext cx="3037061" cy="1996520"/>
          </a:xfrm>
        </p:spPr>
        <p:txBody>
          <a:bodyPr/>
          <a:lstStyle/>
          <a:p>
            <a:r>
              <a:rPr lang="pt-BR" dirty="0" smtClean="0"/>
              <a:t>Reflex</a:t>
            </a:r>
            <a:r>
              <a:rPr lang="pt-BR" dirty="0" smtClean="0"/>
              <a:t>ão</a:t>
            </a:r>
            <a:endParaRPr lang="pt-B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00064" y="3745518"/>
            <a:ext cx="3037060" cy="2298171"/>
          </a:xfrm>
        </p:spPr>
        <p:txBody>
          <a:bodyPr>
            <a:normAutofit/>
          </a:bodyPr>
          <a:lstStyle/>
          <a:p>
            <a:r>
              <a:rPr lang="pt-BR" dirty="0"/>
              <a:t>“Estai de sobreaviso, vigiai e orai; porque </a:t>
            </a:r>
            <a:r>
              <a:rPr lang="pt-BR" dirty="0" smtClean="0"/>
              <a:t>não </a:t>
            </a:r>
            <a:r>
              <a:rPr lang="pt-BR" dirty="0"/>
              <a:t>sabeis quando </a:t>
            </a:r>
            <a:r>
              <a:rPr lang="pt-BR" dirty="0" smtClean="0"/>
              <a:t>ser</a:t>
            </a:r>
            <a:r>
              <a:rPr lang="pt-BR" dirty="0" smtClean="0"/>
              <a:t>á</a:t>
            </a:r>
            <a:r>
              <a:rPr lang="pt-BR" dirty="0" smtClean="0"/>
              <a:t> </a:t>
            </a:r>
            <a:r>
              <a:rPr lang="pt-BR" dirty="0"/>
              <a:t>o tempo.” – </a:t>
            </a:r>
            <a:r>
              <a:rPr lang="pt-BR" dirty="0" smtClean="0"/>
              <a:t>Jesus</a:t>
            </a:r>
          </a:p>
          <a:p>
            <a:pPr algn="r"/>
            <a:r>
              <a:rPr lang="pt-BR" sz="1600" dirty="0" smtClean="0"/>
              <a:t>(</a:t>
            </a:r>
            <a:r>
              <a:rPr lang="pt-BR" sz="1600" dirty="0"/>
              <a:t>Marcos, 13:33</a:t>
            </a:r>
            <a:r>
              <a:rPr lang="pt-BR" sz="1600" dirty="0" smtClean="0"/>
              <a:t>)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408241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 que </a:t>
            </a:r>
            <a:r>
              <a:rPr lang="pt-BR" dirty="0" smtClean="0"/>
              <a:t>predispõe </a:t>
            </a:r>
            <a:r>
              <a:rPr lang="pt-BR" dirty="0"/>
              <a:t>a </a:t>
            </a:r>
            <a:r>
              <a:rPr lang="pt-BR" dirty="0" smtClean="0"/>
              <a:t>obsessão?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45735" y="1883179"/>
            <a:ext cx="4166222" cy="4707945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 smtClean="0"/>
              <a:t>[.</a:t>
            </a:r>
            <a:r>
              <a:rPr lang="pt-BR" dirty="0"/>
              <a:t>.</a:t>
            </a:r>
            <a:r>
              <a:rPr lang="pt-BR" dirty="0" smtClean="0"/>
              <a:t>.] </a:t>
            </a:r>
            <a:r>
              <a:rPr lang="pt-BR" dirty="0"/>
              <a:t>as imperfeições morais dão azo à ação dos Espíritos </a:t>
            </a:r>
            <a:r>
              <a:rPr lang="pt-BR" dirty="0" smtClean="0"/>
              <a:t>obsessores...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</a:t>
            </a:r>
            <a:r>
              <a:rPr lang="pt-BR" i="1" dirty="0"/>
              <a:t>Livro dos </a:t>
            </a:r>
            <a:r>
              <a:rPr lang="pt-BR" i="1" dirty="0" smtClean="0"/>
              <a:t>Médiuns</a:t>
            </a:r>
            <a:r>
              <a:rPr lang="pt-BR" dirty="0" smtClean="0"/>
              <a:t>, </a:t>
            </a:r>
            <a:r>
              <a:rPr lang="pt-BR" dirty="0"/>
              <a:t>item </a:t>
            </a:r>
            <a:r>
              <a:rPr lang="pt-BR" dirty="0" smtClean="0"/>
              <a:t>252)</a:t>
            </a:r>
            <a:endParaRPr lang="pt-BR" dirty="0"/>
          </a:p>
        </p:txBody>
      </p:sp>
      <p:pic>
        <p:nvPicPr>
          <p:cNvPr id="6" name="Picture 2" descr="H:\Documents\Centro Espírita\Escola de Evangelização de Pacientes\Imagens\metrofa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9" t="6351" r="25355" b="17591"/>
          <a:stretch/>
        </p:blipFill>
        <p:spPr bwMode="auto">
          <a:xfrm>
            <a:off x="6476999" y="2356370"/>
            <a:ext cx="2260657" cy="3612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939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momento prop</a:t>
            </a:r>
            <a:r>
              <a:rPr lang="pt-BR" dirty="0" smtClean="0"/>
              <a:t>ício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734" y="1883179"/>
            <a:ext cx="6776577" cy="2434821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 smtClean="0"/>
              <a:t>Este momento tem o nome de </a:t>
            </a:r>
            <a:r>
              <a:rPr lang="pt-BR" b="1" dirty="0" smtClean="0">
                <a:solidFill>
                  <a:schemeClr val="accent4"/>
                </a:solidFill>
              </a:rPr>
              <a:t>invigilância</a:t>
            </a:r>
            <a:r>
              <a:rPr lang="pt-BR" dirty="0" smtClean="0"/>
              <a:t>. É a porta que se abre para o mundo íntimo, facilitando a incursão de pensamentos estranhos, cuja finalidade é sempre o conúbio degradante entre mentes desequilibradas.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</a:t>
            </a:r>
            <a:r>
              <a:rPr lang="pt-BR" dirty="0" smtClean="0"/>
              <a:t>SUELY C. SCHUBERT. </a:t>
            </a:r>
            <a:r>
              <a:rPr lang="pt-BR" i="1" dirty="0" smtClean="0"/>
              <a:t>Obsessão/Desobsessão</a:t>
            </a:r>
            <a:r>
              <a:rPr lang="pt-BR" dirty="0" smtClean="0"/>
              <a:t>, cap. 7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20073" b="15694"/>
          <a:stretch/>
        </p:blipFill>
        <p:spPr>
          <a:xfrm>
            <a:off x="3124200" y="4424680"/>
            <a:ext cx="4826000" cy="2123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9385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 smtClean="0"/>
              <a:t>Estados emocionais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Citaremos alguns dos estados emocionais que representam invigilância em nossa </a:t>
            </a:r>
            <a:r>
              <a:rPr lang="pt-BR" dirty="0" smtClean="0"/>
              <a:t>vida:</a:t>
            </a:r>
          </a:p>
          <a:p>
            <a:pPr lvl="1"/>
            <a:r>
              <a:rPr lang="pt-BR" dirty="0" smtClean="0"/>
              <a:t>revolta</a:t>
            </a:r>
            <a:r>
              <a:rPr lang="pt-BR" dirty="0"/>
              <a:t>, ódio, ideias negativas de qualquer espécie</a:t>
            </a:r>
            <a:r>
              <a:rPr lang="pt-BR" dirty="0" smtClean="0"/>
              <a:t>,</a:t>
            </a:r>
          </a:p>
          <a:p>
            <a:pPr lvl="1"/>
            <a:r>
              <a:rPr lang="pt-BR" dirty="0" smtClean="0"/>
              <a:t>depressão</a:t>
            </a:r>
            <a:r>
              <a:rPr lang="pt-BR" dirty="0"/>
              <a:t>, tristeza, desânimo, pessimismo, medo</a:t>
            </a:r>
            <a:r>
              <a:rPr lang="pt-BR" dirty="0" smtClean="0"/>
              <a:t>,</a:t>
            </a:r>
          </a:p>
          <a:p>
            <a:pPr lvl="1"/>
            <a:r>
              <a:rPr lang="pt-BR" dirty="0" smtClean="0"/>
              <a:t>ciúme</a:t>
            </a:r>
            <a:r>
              <a:rPr lang="pt-BR" dirty="0"/>
              <a:t>, avareza, egoísmo, ociosidade</a:t>
            </a:r>
            <a:r>
              <a:rPr lang="pt-BR" dirty="0" smtClean="0"/>
              <a:t>,</a:t>
            </a:r>
          </a:p>
          <a:p>
            <a:pPr lvl="1"/>
            <a:r>
              <a:rPr lang="pt-BR" dirty="0" smtClean="0"/>
              <a:t>irritação</a:t>
            </a:r>
            <a:r>
              <a:rPr lang="pt-BR" dirty="0"/>
              <a:t>, impaciência, maledicência, calúnia</a:t>
            </a:r>
            <a:r>
              <a:rPr lang="pt-BR" dirty="0" smtClean="0"/>
              <a:t>,</a:t>
            </a:r>
          </a:p>
          <a:p>
            <a:pPr lvl="1"/>
            <a:r>
              <a:rPr lang="pt-BR" dirty="0" smtClean="0"/>
              <a:t>desregramentos </a:t>
            </a:r>
            <a:r>
              <a:rPr lang="pt-BR" dirty="0"/>
              <a:t>sexuais, </a:t>
            </a:r>
            <a:r>
              <a:rPr lang="pt-BR" dirty="0" smtClean="0"/>
              <a:t>vícios: fumo</a:t>
            </a:r>
            <a:r>
              <a:rPr lang="pt-BR" dirty="0"/>
              <a:t>, álcool, tóxicos, etc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(SUELY C. SCHUBERT. </a:t>
            </a:r>
            <a:r>
              <a:rPr lang="pt-BR" i="1" dirty="0"/>
              <a:t>Obsessão/Desobsessão</a:t>
            </a:r>
            <a:r>
              <a:rPr lang="pt-BR" dirty="0"/>
              <a:t>, cap. 7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7784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Sinais de alarme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Há </a:t>
            </a:r>
            <a:r>
              <a:rPr lang="pt-BR" dirty="0"/>
              <a:t>dez sinais vermelhos, no caminho da experiência, indicando queda provável na obsessão:</a:t>
            </a:r>
          </a:p>
          <a:p>
            <a:pPr marL="822960" lvl="1" indent="-457200">
              <a:buFont typeface="+mj-lt"/>
              <a:buAutoNum type="arabicPeriod"/>
            </a:pPr>
            <a:r>
              <a:rPr lang="pt-BR" dirty="0"/>
              <a:t>quando entramos na faixa da impaciência;</a:t>
            </a:r>
          </a:p>
          <a:p>
            <a:pPr marL="822960" lvl="1" indent="-457200">
              <a:buFont typeface="+mj-lt"/>
              <a:buAutoNum type="arabicPeriod"/>
            </a:pPr>
            <a:r>
              <a:rPr lang="pt-BR" dirty="0"/>
              <a:t>quando acreditamos que a nossa dor é a maior;</a:t>
            </a:r>
          </a:p>
          <a:p>
            <a:pPr marL="822960" lvl="1" indent="-457200">
              <a:buFont typeface="+mj-lt"/>
              <a:buAutoNum type="arabicPeriod"/>
            </a:pPr>
            <a:r>
              <a:rPr lang="pt-BR" dirty="0"/>
              <a:t>quando passamos a ver ingratidão nos amigos;</a:t>
            </a:r>
          </a:p>
          <a:p>
            <a:pPr marL="822960" lvl="1" indent="-457200">
              <a:buFont typeface="+mj-lt"/>
              <a:buAutoNum type="arabicPeriod"/>
            </a:pPr>
            <a:r>
              <a:rPr lang="pt-BR" dirty="0"/>
              <a:t>quando imaginamos maldade nas atitudes dos companheiros;</a:t>
            </a:r>
          </a:p>
          <a:p>
            <a:pPr marL="822960" lvl="1" indent="-457200">
              <a:buFont typeface="+mj-lt"/>
              <a:buAutoNum type="arabicPeriod"/>
            </a:pPr>
            <a:r>
              <a:rPr lang="pt-BR" dirty="0"/>
              <a:t>quando comentamos o lado menos feliz dessa ou daquela pessoa</a:t>
            </a:r>
            <a:r>
              <a:rPr lang="pt-BR" dirty="0" smtClean="0"/>
              <a:t>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7623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Sinais de alarme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17563" indent="-457200">
              <a:buFont typeface="+mj-lt"/>
              <a:buAutoNum type="arabicPeriod" startAt="6"/>
            </a:pPr>
            <a:r>
              <a:rPr lang="pt-BR" dirty="0" smtClean="0"/>
              <a:t>quando </a:t>
            </a:r>
            <a:r>
              <a:rPr lang="pt-BR" dirty="0"/>
              <a:t>reclamamos apreço e </a:t>
            </a:r>
            <a:r>
              <a:rPr lang="pt-BR" dirty="0" err="1" smtClean="0"/>
              <a:t>reconheci-mento</a:t>
            </a:r>
            <a:r>
              <a:rPr lang="pt-BR" dirty="0"/>
              <a:t>;</a:t>
            </a:r>
          </a:p>
          <a:p>
            <a:pPr marL="817563" indent="-457200">
              <a:buFont typeface="+mj-lt"/>
              <a:buAutoNum type="arabicPeriod" startAt="6"/>
            </a:pPr>
            <a:r>
              <a:rPr lang="pt-BR" dirty="0"/>
              <a:t>quando supomos que o nosso trabalho está sendo excessivo;</a:t>
            </a:r>
          </a:p>
          <a:p>
            <a:pPr marL="817563" indent="-457200">
              <a:buFont typeface="+mj-lt"/>
              <a:buAutoNum type="arabicPeriod" startAt="6"/>
            </a:pPr>
            <a:r>
              <a:rPr lang="pt-BR" dirty="0"/>
              <a:t>quando passamos o dia a exigir esforço alheio, sem prestar o mais leve serviço;</a:t>
            </a:r>
          </a:p>
          <a:p>
            <a:pPr marL="817563" indent="-457200">
              <a:buFont typeface="+mj-lt"/>
              <a:buAutoNum type="arabicPeriod" startAt="6"/>
            </a:pPr>
            <a:r>
              <a:rPr lang="pt-BR" dirty="0"/>
              <a:t>quando pretendemos fugir de nós mesmos, através do álcool ou do entorpecente;</a:t>
            </a:r>
          </a:p>
          <a:p>
            <a:pPr marL="817563" indent="-457200">
              <a:buFont typeface="+mj-lt"/>
              <a:buAutoNum type="arabicPeriod" startAt="6"/>
            </a:pPr>
            <a:r>
              <a:rPr lang="pt-BR" dirty="0"/>
              <a:t>quando julgamos que o dever é apenas dos outros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(SCHEILLA. </a:t>
            </a:r>
            <a:r>
              <a:rPr lang="pt-BR" i="1" dirty="0" smtClean="0"/>
              <a:t>Ideal Esp</a:t>
            </a:r>
            <a:r>
              <a:rPr lang="pt-BR" i="1" dirty="0" smtClean="0"/>
              <a:t>írita</a:t>
            </a:r>
            <a:r>
              <a:rPr lang="pt-BR" dirty="0" smtClean="0"/>
              <a:t>, cap. 27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780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Brechas ps</a:t>
            </a:r>
            <a:r>
              <a:rPr lang="pt-BR" dirty="0" smtClean="0"/>
              <a:t>íquicas se abrem quando o homem...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“... </a:t>
            </a:r>
            <a:r>
              <a:rPr lang="pt-BR" dirty="0" smtClean="0"/>
              <a:t>deixa</a:t>
            </a:r>
            <a:r>
              <a:rPr lang="pt-BR" dirty="0"/>
              <a:t>-se levar pelos impulsos, deixa-se arrastar pelas inclinações sensualistas, vê-se presa de uma ambição desmedida desejando coisas impossíveis, conquistar situações ou bens que estão bem acima de sua atual capacidade de desfrutar, daí uma irritação constante, um mau-humor crônico, chegando ao ponto de proferir blasfêmias, queixas e </a:t>
            </a:r>
            <a:r>
              <a:rPr lang="pt-BR" dirty="0" smtClean="0"/>
              <a:t>palavrões.</a:t>
            </a:r>
            <a:r>
              <a:rPr lang="pt-BR" dirty="0"/>
              <a:t>.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(CELSO MARTINS. </a:t>
            </a:r>
            <a:r>
              <a:rPr lang="pt-BR" i="1" dirty="0"/>
              <a:t>A Obsessão e Seu Tratamento Espírita</a:t>
            </a:r>
            <a:r>
              <a:rPr lang="pt-BR" dirty="0"/>
              <a:t>, cap. 5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5147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se manifestam?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735" y="1883179"/>
            <a:ext cx="3823265" cy="4707945"/>
          </a:xfrm>
        </p:spPr>
        <p:txBody>
          <a:bodyPr/>
          <a:lstStyle/>
          <a:p>
            <a:r>
              <a:rPr lang="pt-BR" dirty="0" smtClean="0"/>
              <a:t>Tais </a:t>
            </a:r>
            <a:r>
              <a:rPr lang="pt-BR" dirty="0" smtClean="0"/>
              <a:t>atitudes negativas</a:t>
            </a:r>
            <a:r>
              <a:rPr lang="pt-BR" dirty="0"/>
              <a:t>, inferiores, </a:t>
            </a:r>
            <a:r>
              <a:rPr lang="pt-BR" dirty="0" smtClean="0"/>
              <a:t>deprimentes </a:t>
            </a:r>
            <a:r>
              <a:rPr lang="pt-BR" dirty="0" smtClean="0"/>
              <a:t>“... </a:t>
            </a:r>
            <a:r>
              <a:rPr lang="pt-BR" dirty="0" smtClean="0"/>
              <a:t>se </a:t>
            </a:r>
            <a:r>
              <a:rPr lang="pt-BR" dirty="0"/>
              <a:t>manifestam por meio de palavras, de gestos, de resoluções, de atos, até mesmo por meio dos pensamentos mais secretos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(CELSO MARTINS. </a:t>
            </a:r>
            <a:r>
              <a:rPr lang="pt-BR" i="1" dirty="0" smtClean="0"/>
              <a:t>A Obsessão </a:t>
            </a:r>
            <a:r>
              <a:rPr lang="pt-BR" i="1" dirty="0"/>
              <a:t>e Seu Tratamento </a:t>
            </a:r>
            <a:r>
              <a:rPr lang="pt-BR" i="1" dirty="0" smtClean="0"/>
              <a:t>Espírita</a:t>
            </a:r>
            <a:r>
              <a:rPr lang="pt-BR" dirty="0" smtClean="0"/>
              <a:t>, </a:t>
            </a:r>
            <a:r>
              <a:rPr lang="pt-BR" dirty="0"/>
              <a:t>cap. </a:t>
            </a:r>
            <a:r>
              <a:rPr lang="pt-BR" dirty="0" smtClean="0"/>
              <a:t>5)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035300"/>
            <a:ext cx="2400300" cy="240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74153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 smtClean="0"/>
              <a:t>O pensamento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PT" dirty="0"/>
              <a:t>O mal e o bem, o feio e o belo viveram, antes de tudo, na fonte mental </a:t>
            </a:r>
            <a:r>
              <a:rPr lang="pt-PT" dirty="0" smtClean="0"/>
              <a:t>que </a:t>
            </a:r>
            <a:r>
              <a:rPr lang="pt-PT" dirty="0"/>
              <a:t>os </a:t>
            </a:r>
            <a:r>
              <a:rPr lang="pt-PT" dirty="0" smtClean="0"/>
              <a:t>produziu..</a:t>
            </a:r>
            <a:r>
              <a:rPr lang="pt-BR" dirty="0" smtClean="0"/>
              <a:t>.</a:t>
            </a:r>
          </a:p>
          <a:p>
            <a:r>
              <a:rPr lang="pt-PT" b="1" dirty="0">
                <a:solidFill>
                  <a:srgbClr val="69788B"/>
                </a:solidFill>
              </a:rPr>
              <a:t>Pensar é criar</a:t>
            </a:r>
            <a:r>
              <a:rPr lang="pt-PT" dirty="0" smtClean="0"/>
              <a:t>.</a:t>
            </a:r>
            <a:r>
              <a:rPr lang="pt-PT" dirty="0" smtClean="0"/>
              <a:t>”</a:t>
            </a:r>
          </a:p>
          <a:p>
            <a:pPr lvl="4"/>
            <a:r>
              <a:rPr lang="pt-PT" dirty="0" smtClean="0"/>
              <a:t>(EMMANUEL. </a:t>
            </a:r>
            <a:r>
              <a:rPr lang="pt-PT" i="1" dirty="0" smtClean="0"/>
              <a:t>Pão Nosso</a:t>
            </a:r>
            <a:r>
              <a:rPr lang="pt-PT" dirty="0" smtClean="0"/>
              <a:t>, cap. 15)</a:t>
            </a:r>
          </a:p>
          <a:p>
            <a:r>
              <a:rPr lang="pt-BR" dirty="0" smtClean="0"/>
              <a:t>“</a:t>
            </a:r>
            <a:r>
              <a:rPr lang="pt-BR" dirty="0" smtClean="0"/>
              <a:t>Para </a:t>
            </a:r>
            <a:r>
              <a:rPr lang="pt-BR" dirty="0"/>
              <a:t>os Espíritos, o </a:t>
            </a:r>
            <a:r>
              <a:rPr lang="pt-BR" dirty="0" smtClean="0"/>
              <a:t>pensamento </a:t>
            </a:r>
            <a:r>
              <a:rPr lang="pt-BR" dirty="0"/>
              <a:t>e a vontade são o que é a mão para o homem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</a:t>
            </a:r>
            <a:r>
              <a:rPr lang="da-DK" dirty="0" smtClean="0"/>
              <a:t>ZALMINO ZIMMERMANN. </a:t>
            </a:r>
            <a:r>
              <a:rPr lang="da-DK" i="1" dirty="0" smtClean="0"/>
              <a:t>Perispírito</a:t>
            </a:r>
            <a:r>
              <a:rPr lang="da-DK" dirty="0" smtClean="0"/>
              <a:t>, p. 35, 2ª ed.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811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vontade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A vontade é a faculdade soberana da alma, a força espiritual por excelência, e pode mesmo dizer-se que é a essência da sua personalidade</a:t>
            </a:r>
            <a:r>
              <a:rPr lang="pt-BR" dirty="0" smtClean="0"/>
              <a:t>. [...]</a:t>
            </a:r>
          </a:p>
          <a:p>
            <a:r>
              <a:rPr lang="pt-BR" dirty="0"/>
              <a:t>Assim, a </a:t>
            </a:r>
            <a:r>
              <a:rPr lang="pt-BR" b="1" dirty="0">
                <a:solidFill>
                  <a:srgbClr val="69788B"/>
                </a:solidFill>
              </a:rPr>
              <a:t>vontade humana destrói e repara</a:t>
            </a:r>
            <a:r>
              <a:rPr lang="pt-BR" dirty="0"/>
              <a:t> a bel-prazer os tecidos vivos; pode também modificar as substâncias materiais a ponto de comunicar-lhes propriedades </a:t>
            </a:r>
            <a:r>
              <a:rPr lang="pt-BR" dirty="0" smtClean="0"/>
              <a:t>novas...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(LÉON DENIS. </a:t>
            </a:r>
            <a:r>
              <a:rPr lang="pt-BR" i="1" dirty="0" smtClean="0"/>
              <a:t>Depois da Morte</a:t>
            </a:r>
            <a:r>
              <a:rPr lang="pt-BR" dirty="0" smtClean="0"/>
              <a:t>, cap. 32)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5727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 smtClean="0"/>
              <a:t>Vontade e obsess</a:t>
            </a:r>
            <a:r>
              <a:rPr lang="pt-BR" dirty="0" smtClean="0"/>
              <a:t>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“O homem pode sempre, pela sua vontade, sacudir o jugo dos Espíritos imperfeitos [...]. Se o constrangimento chegou ao ponto de paralisar sua vontade [...], a vontade de uma outra pessoa pode substituí-la.”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/>
              <a:t>Revista Espírita</a:t>
            </a:r>
            <a:r>
              <a:rPr lang="pt-BR" dirty="0"/>
              <a:t>, Outubro de 1858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5736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Auto melhoramento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735" y="1883179"/>
            <a:ext cx="3277165" cy="4707945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Sem dúvida, os bons Espíritos têm mais poder do que os maus, e a vontade deles basta para afastar estes últimos; eles, </a:t>
            </a:r>
            <a:r>
              <a:rPr lang="pt-BR" dirty="0" err="1" smtClean="0"/>
              <a:t>po-rém</a:t>
            </a:r>
            <a:r>
              <a:rPr lang="pt-BR" dirty="0"/>
              <a:t>, só assistem os que os secundam </a:t>
            </a:r>
            <a:r>
              <a:rPr lang="pt-BR" b="1" dirty="0">
                <a:solidFill>
                  <a:srgbClr val="69788B"/>
                </a:solidFill>
              </a:rPr>
              <a:t>pelos esforços que fazem por melhorar-se</a:t>
            </a:r>
            <a:r>
              <a:rPr lang="pt-BR" dirty="0"/>
              <a:t>..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Médiuns</a:t>
            </a:r>
            <a:r>
              <a:rPr lang="pt-BR" dirty="0"/>
              <a:t>, item </a:t>
            </a:r>
            <a:r>
              <a:rPr lang="pt-BR" dirty="0" smtClean="0"/>
              <a:t>252)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194" y="2603500"/>
            <a:ext cx="3151517" cy="325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3440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 smtClean="0"/>
              <a:t>A fé e a caridade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735" y="1883179"/>
            <a:ext cx="3493065" cy="4707945"/>
          </a:xfrm>
        </p:spPr>
        <p:txBody>
          <a:bodyPr/>
          <a:lstStyle/>
          <a:p>
            <a:r>
              <a:rPr lang="pt-BR" i="1" dirty="0" smtClean="0"/>
              <a:t>Por que meio </a:t>
            </a:r>
            <a:r>
              <a:rPr lang="pt-BR" i="1" dirty="0" err="1" smtClean="0"/>
              <a:t>pode-mos</a:t>
            </a:r>
            <a:r>
              <a:rPr lang="pt-BR" i="1" dirty="0" smtClean="0"/>
              <a:t> neutralizar a influência dos maus Espíritos? </a:t>
            </a:r>
            <a:endParaRPr lang="pt-BR" dirty="0"/>
          </a:p>
          <a:p>
            <a:pPr lvl="1"/>
            <a:r>
              <a:rPr lang="pt-BR" dirty="0"/>
              <a:t>“Praticando o bem e pondo em Deus toda a vossa </a:t>
            </a:r>
            <a:r>
              <a:rPr lang="pt-BR" dirty="0" smtClean="0"/>
              <a:t>confiança...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469)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250"/>
          <a:stretch/>
        </p:blipFill>
        <p:spPr>
          <a:xfrm>
            <a:off x="5853896" y="2565400"/>
            <a:ext cx="2928154" cy="3340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8103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 smtClean="0"/>
              <a:t>Conclus</a:t>
            </a:r>
            <a:r>
              <a:rPr lang="pt-BR" dirty="0" smtClean="0"/>
              <a:t>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Imperioso, portanto, que o espírito  faça bom uso de seu livre-arbítrio no sentido de </a:t>
            </a:r>
            <a:r>
              <a:rPr lang="pt-BR" dirty="0" smtClean="0"/>
              <a:t>educar </a:t>
            </a:r>
            <a:r>
              <a:rPr lang="pt-BR" dirty="0"/>
              <a:t>sua vontade, </a:t>
            </a:r>
            <a:r>
              <a:rPr lang="pt-BR" dirty="0" smtClean="0"/>
              <a:t>ter domínio </a:t>
            </a:r>
            <a:r>
              <a:rPr lang="pt-BR" dirty="0"/>
              <a:t>sobre si mesmo, </a:t>
            </a:r>
            <a:r>
              <a:rPr lang="pt-BR" dirty="0" smtClean="0"/>
              <a:t>compreendendo </a:t>
            </a:r>
            <a:r>
              <a:rPr lang="pt-BR" dirty="0"/>
              <a:t>as mais altas finalidades da </a:t>
            </a:r>
            <a:r>
              <a:rPr lang="pt-BR" dirty="0" smtClean="0"/>
              <a:t>existência terrena, vendo no pr</a:t>
            </a:r>
            <a:r>
              <a:rPr lang="pt-BR" dirty="0" smtClean="0"/>
              <a:t>óximo um irmão seu, atento aos exemplos admiráveis de Jesus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152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Custom 8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0D9D9"/>
      </a:accent1>
      <a:accent2>
        <a:srgbClr val="A2AFB8"/>
      </a:accent2>
      <a:accent3>
        <a:srgbClr val="798B9B"/>
      </a:accent3>
      <a:accent4>
        <a:srgbClr val="69788B"/>
      </a:accent4>
      <a:accent5>
        <a:srgbClr val="4D5B64"/>
      </a:accent5>
      <a:accent6>
        <a:srgbClr val="38424B"/>
      </a:accent6>
      <a:hlink>
        <a:srgbClr val="56646E"/>
      </a:hlink>
      <a:folHlink>
        <a:srgbClr val="708395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407</TotalTime>
  <Words>1199</Words>
  <Application>Microsoft Macintosh PowerPoint</Application>
  <PresentationFormat>On-screen Show (4:3)</PresentationFormat>
  <Paragraphs>86</Paragraphs>
  <Slides>15</Slides>
  <Notes>11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Austin</vt:lpstr>
      <vt:lpstr>OBSESSÃO Invigilância: a porta aberta</vt:lpstr>
      <vt:lpstr>Reflexão</vt:lpstr>
      <vt:lpstr>O que predispõe a obsessão?</vt:lpstr>
      <vt:lpstr>O momento propício</vt:lpstr>
      <vt:lpstr>Estados emocionais</vt:lpstr>
      <vt:lpstr>Sinais de alarme</vt:lpstr>
      <vt:lpstr>Sinais de alarme</vt:lpstr>
      <vt:lpstr>Brechas psíquicas se abrem quando o homem...</vt:lpstr>
      <vt:lpstr>Como se manifestam?</vt:lpstr>
      <vt:lpstr>O pensamento</vt:lpstr>
      <vt:lpstr>A vontade</vt:lpstr>
      <vt:lpstr>Vontade e obsessão</vt:lpstr>
      <vt:lpstr>Auto melhoramento </vt:lpstr>
      <vt:lpstr>A fé e a caridade</vt:lpstr>
      <vt:lpstr>Conclusão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OBSESSÃO Invigilância: porta aperta para a obsessão</dc:title>
  <dc:creator>Adriano Alves</dc:creator>
  <cp:lastModifiedBy>Adriano Alves</cp:lastModifiedBy>
  <cp:revision>35</cp:revision>
  <dcterms:created xsi:type="dcterms:W3CDTF">2015-04-21T20:02:37Z</dcterms:created>
  <dcterms:modified xsi:type="dcterms:W3CDTF">2015-04-22T02:49:39Z</dcterms:modified>
</cp:coreProperties>
</file>