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5" r:id="rId4"/>
    <p:sldId id="260" r:id="rId5"/>
    <p:sldId id="266" r:id="rId6"/>
    <p:sldId id="267" r:id="rId7"/>
    <p:sldId id="268" r:id="rId8"/>
    <p:sldId id="263" r:id="rId9"/>
    <p:sldId id="261" r:id="rId10"/>
    <p:sldId id="264" r:id="rId11"/>
    <p:sldId id="262" r:id="rId12"/>
    <p:sldId id="259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6"/>
    <p:restoredTop sz="82074" autoAdjust="0"/>
  </p:normalViewPr>
  <p:slideViewPr>
    <p:cSldViewPr snapToGrid="0" snapToObjects="1" showGuides="1">
      <p:cViewPr>
        <p:scale>
          <a:sx n="93" d="100"/>
          <a:sy n="93" d="100"/>
        </p:scale>
        <p:origin x="984" y="312"/>
      </p:cViewPr>
      <p:guideLst>
        <p:guide orient="horz" pos="411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73DBC-8618-3947-8ABD-F9BC68B793F5}" type="datetimeFigureOut">
              <a:rPr lang="en-US" smtClean="0"/>
              <a:t>12/20/16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E85BE-8F08-7B4E-B63B-73025065C8B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187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B6EAF-2A2D-EC4F-A89B-1CFF322203B4}" type="datetimeFigureOut">
              <a:rPr lang="en-US" smtClean="0"/>
              <a:t>12/20/16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82925-BCDC-5E4F-8ED6-3FD2825F0F8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91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Sobretudo</a:t>
            </a:r>
            <a:r>
              <a:rPr lang="pt-BR" baseline="0" dirty="0" smtClean="0"/>
              <a:t> nesses momentos (slide anterior) é preciso ter coragem para atravessar a noite escura das dificuldades.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82925-BCDC-5E4F-8ED6-3FD2825F0F8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927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“A serenidade não é quietação exterior, indiferença, mas plenitude da ação, destituída de ansiedade ou de receio, de pressa ou de insegurança. […]</a:t>
            </a:r>
          </a:p>
          <a:p>
            <a:r>
              <a:rPr lang="pt-BR" dirty="0" smtClean="0"/>
              <a:t>A serenidade provém, igualmente, da certeza, da confiança no que se sabe e se faz e se é.”</a:t>
            </a:r>
          </a:p>
          <a:p>
            <a:r>
              <a:rPr lang="pt-BR" dirty="0" smtClean="0"/>
              <a:t>(JOANNA DE ÂNGELIS. </a:t>
            </a:r>
            <a:r>
              <a:rPr lang="pt-BR" i="1" dirty="0" smtClean="0"/>
              <a:t>Momentos de Saúde</a:t>
            </a:r>
            <a:r>
              <a:rPr lang="pt-BR" dirty="0" smtClean="0"/>
              <a:t>, cap. 16)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82925-BCDC-5E4F-8ED6-3FD2825F0F8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590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É</a:t>
            </a:r>
            <a:r>
              <a:rPr lang="pt-BR" dirty="0" smtClean="0"/>
              <a:t> </a:t>
            </a:r>
            <a:r>
              <a:rPr lang="pt-BR" dirty="0" smtClean="0"/>
              <a:t>preciso ter</a:t>
            </a:r>
            <a:r>
              <a:rPr lang="pt-BR" baseline="0" dirty="0" smtClean="0"/>
              <a:t> coragem justamente para não se deixar levar pelo comum, quando o a consciência alerta que o divergente é o coerente com a Lei Divina.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82925-BCDC-5E4F-8ED6-3FD2825F0F8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48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 somos humanos</a:t>
            </a:r>
            <a:r>
              <a:rPr lang="pt-BR" baseline="0" dirty="0" smtClean="0"/>
              <a:t> e, limitados, temos muito a ser lapidado, não podemos nos furtar ao dever de progredir sempre.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82925-BCDC-5E4F-8ED6-3FD2825F0F8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807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Podemos, inclusive, aproveitar o momento em que se fecha</a:t>
            </a:r>
            <a:r>
              <a:rPr lang="pt-BR" baseline="0" dirty="0" smtClean="0"/>
              <a:t> um ciclo e se inicia outro (Ano Novo), feitas as devidas reflexões, para começarmos a mudança que necessitamos empreender dentro de nós mesmos.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82925-BCDC-5E4F-8ED6-3FD2825F0F8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7529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82925-BCDC-5E4F-8ED6-3FD2825F0F8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09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microsoft.com/office/2007/relationships/hdphoto" Target="../media/hdphoto2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5448" y="2189676"/>
            <a:ext cx="8833104" cy="4515924"/>
          </a:xfrm>
          <a:prstGeom prst="rect">
            <a:avLst/>
          </a:prstGeom>
        </p:spPr>
      </p:pic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x-none" dirty="0" smtClean="0"/>
              <a:t>Click to edit Master subtitle style</a:t>
            </a:r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880616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2">
                    <a:lumMod val="75000"/>
                  </a:schemeClr>
                </a:solidFill>
                <a:latin typeface="Master Of Break" charset="0"/>
                <a:ea typeface="Master Of Break" charset="0"/>
                <a:cs typeface="Master Of Break" charset="0"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20" name="Retângulo 19"/>
          <p:cNvSpPr/>
          <p:nvPr userDrawn="1"/>
        </p:nvSpPr>
        <p:spPr>
          <a:xfrm>
            <a:off x="155448" y="5763491"/>
            <a:ext cx="8830056" cy="952556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t="3684"/>
          <a:stretch/>
        </p:blipFill>
        <p:spPr>
          <a:xfrm>
            <a:off x="144000" y="1379538"/>
            <a:ext cx="8856000" cy="5331123"/>
          </a:xfrm>
          <a:prstGeom prst="rect">
            <a:avLst/>
          </a:prstGeom>
        </p:spPr>
      </p:pic>
      <p:sp>
        <p:nvSpPr>
          <p:cNvPr id="11" name="Oval 10"/>
          <p:cNvSpPr/>
          <p:nvPr userDrawn="1"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val 11"/>
          <p:cNvSpPr/>
          <p:nvPr userDrawn="1"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97875"/>
            <a:ext cx="8534400" cy="758952"/>
          </a:xfrm>
        </p:spPr>
        <p:txBody>
          <a:bodyPr vert="horz" anchor="b">
            <a:noAutofit/>
          </a:bodyPr>
          <a:lstStyle>
            <a:lvl1pPr>
              <a:defRPr lang="en-US" sz="4400">
                <a:solidFill>
                  <a:schemeClr val="accent2">
                    <a:lumMod val="75000"/>
                  </a:schemeClr>
                </a:solidFill>
                <a:latin typeface="Master Of Break" charset="0"/>
                <a:ea typeface="Master Of Break" charset="0"/>
                <a:cs typeface="Master Of Break" charset="0"/>
              </a:defRPr>
            </a:lvl1pPr>
          </a:lstStyle>
          <a:p>
            <a:pPr lvl="0"/>
            <a:r>
              <a:rPr kumimoji="0" lang="x-none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09334"/>
          </a:xfrm>
        </p:spPr>
        <p:txBody>
          <a:bodyPr/>
          <a:lstStyle>
            <a:lvl1pPr algn="just"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defRPr sz="2400">
                <a:solidFill>
                  <a:schemeClr val="bg1"/>
                </a:solidFill>
              </a:defRPr>
            </a:lvl1pPr>
            <a:lvl2pPr algn="just"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defRPr sz="2100">
                <a:solidFill>
                  <a:srgbClr val="F7DEB0"/>
                </a:solidFill>
              </a:defRPr>
            </a:lvl2pPr>
            <a:lvl3pPr algn="just">
              <a:spcBef>
                <a:spcPts val="500"/>
              </a:spcBef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defRPr sz="1800">
                <a:solidFill>
                  <a:srgbClr val="FFFFFF"/>
                </a:solidFill>
              </a:defRPr>
            </a:lvl3pPr>
            <a:lvl4pPr algn="just">
              <a:spcBef>
                <a:spcPts val="4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 sz="1600">
                <a:solidFill>
                  <a:schemeClr val="bg1"/>
                </a:solidFill>
              </a:defRPr>
            </a:lvl4pPr>
            <a:lvl5pPr marL="268288" indent="0" algn="r">
              <a:spcBef>
                <a:spcPts val="600"/>
              </a:spcBef>
              <a:spcAft>
                <a:spcPts val="1200"/>
              </a:spcAft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x-none" dirty="0" smtClean="0"/>
              <a:t>Click to edit Master text styles</a:t>
            </a:r>
          </a:p>
          <a:p>
            <a:pPr lvl="1" eaLnBrk="1" latinLnBrk="0" hangingPunct="1"/>
            <a:r>
              <a:rPr lang="x-none" dirty="0" smtClean="0"/>
              <a:t>Second level</a:t>
            </a:r>
          </a:p>
          <a:p>
            <a:pPr lvl="2" eaLnBrk="1" latinLnBrk="0" hangingPunct="1"/>
            <a:r>
              <a:rPr lang="x-none" dirty="0" smtClean="0"/>
              <a:t>Third level</a:t>
            </a:r>
          </a:p>
          <a:p>
            <a:pPr lvl="3" eaLnBrk="1" latinLnBrk="0" hangingPunct="1"/>
            <a:r>
              <a:rPr lang="x-none" dirty="0" smtClean="0"/>
              <a:t>Fourth level</a:t>
            </a:r>
          </a:p>
          <a:p>
            <a:pPr lvl="4" eaLnBrk="1" latinLnBrk="0" hangingPunct="1"/>
            <a:r>
              <a:rPr lang="x-none" dirty="0" smtClean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t="4853" b="16884"/>
          <a:stretch/>
        </p:blipFill>
        <p:spPr>
          <a:xfrm>
            <a:off x="144000" y="1368531"/>
            <a:ext cx="8859639" cy="53475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 userDrawn="1"/>
        </p:nvSpPr>
        <p:spPr>
          <a:xfrm>
            <a:off x="144000" y="1368531"/>
            <a:ext cx="4895833" cy="5347515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Oval 10"/>
          <p:cNvSpPr/>
          <p:nvPr userDrawn="1"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val 11"/>
          <p:cNvSpPr/>
          <p:nvPr userDrawn="1"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97875"/>
            <a:ext cx="8534400" cy="758952"/>
          </a:xfrm>
        </p:spPr>
        <p:txBody>
          <a:bodyPr vert="horz" anchor="b">
            <a:noAutofit/>
          </a:bodyPr>
          <a:lstStyle>
            <a:lvl1pPr>
              <a:defRPr lang="en-US" sz="4400">
                <a:solidFill>
                  <a:schemeClr val="accent5">
                    <a:lumMod val="75000"/>
                  </a:schemeClr>
                </a:solidFill>
                <a:latin typeface="Master Of Break" charset="0"/>
                <a:ea typeface="Master Of Break" charset="0"/>
                <a:cs typeface="Master Of Break" charset="0"/>
              </a:defRPr>
            </a:lvl1pPr>
          </a:lstStyle>
          <a:p>
            <a:pPr lvl="0"/>
            <a:r>
              <a:rPr kumimoji="0" lang="x-none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575048" cy="5009334"/>
          </a:xfrm>
        </p:spPr>
        <p:txBody>
          <a:bodyPr/>
          <a:lstStyle>
            <a:lvl1pPr algn="just">
              <a:spcBef>
                <a:spcPts val="900"/>
              </a:spcBef>
              <a:spcAft>
                <a:spcPts val="0"/>
              </a:spcAft>
              <a:buClr>
                <a:schemeClr val="accent5"/>
              </a:buClr>
              <a:defRPr sz="2400">
                <a:solidFill>
                  <a:schemeClr val="bg1"/>
                </a:solidFill>
              </a:defRPr>
            </a:lvl1pPr>
            <a:lvl2pPr algn="just"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defRPr sz="2100">
                <a:solidFill>
                  <a:srgbClr val="F7DEB0"/>
                </a:solidFill>
              </a:defRPr>
            </a:lvl2pPr>
            <a:lvl3pPr algn="just">
              <a:spcBef>
                <a:spcPts val="5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defRPr sz="1800">
                <a:solidFill>
                  <a:srgbClr val="FFFFFF"/>
                </a:solidFill>
              </a:defRPr>
            </a:lvl3pPr>
            <a:lvl4pPr algn="just">
              <a:spcBef>
                <a:spcPts val="40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defRPr sz="1600">
                <a:solidFill>
                  <a:schemeClr val="bg1"/>
                </a:solidFill>
              </a:defRPr>
            </a:lvl4pPr>
            <a:lvl5pPr marL="268288" indent="0" algn="r">
              <a:spcBef>
                <a:spcPts val="600"/>
              </a:spcBef>
              <a:spcAft>
                <a:spcPts val="1200"/>
              </a:spcAft>
              <a:buNone/>
              <a:defRPr sz="1400">
                <a:solidFill>
                  <a:schemeClr val="accent5">
                    <a:lumMod val="20000"/>
                    <a:lumOff val="8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x-none" dirty="0" smtClean="0"/>
              <a:t>Click to edit Master text styles</a:t>
            </a:r>
          </a:p>
          <a:p>
            <a:pPr lvl="1" eaLnBrk="1" latinLnBrk="0" hangingPunct="1"/>
            <a:r>
              <a:rPr lang="x-none" dirty="0" smtClean="0"/>
              <a:t>Second level</a:t>
            </a:r>
          </a:p>
          <a:p>
            <a:pPr lvl="2" eaLnBrk="1" latinLnBrk="0" hangingPunct="1"/>
            <a:r>
              <a:rPr lang="x-none" dirty="0" smtClean="0"/>
              <a:t>Third level</a:t>
            </a:r>
          </a:p>
          <a:p>
            <a:pPr lvl="3" eaLnBrk="1" latinLnBrk="0" hangingPunct="1"/>
            <a:r>
              <a:rPr lang="x-none" dirty="0" smtClean="0"/>
              <a:t>Fourth level</a:t>
            </a:r>
          </a:p>
          <a:p>
            <a:pPr lvl="4" eaLnBrk="1" latinLnBrk="0" hangingPunct="1"/>
            <a:r>
              <a:rPr lang="x-none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7493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r="183" b="7743"/>
          <a:stretch/>
        </p:blipFill>
        <p:spPr>
          <a:xfrm>
            <a:off x="144001" y="1379538"/>
            <a:ext cx="8843524" cy="53311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 9"/>
          <p:cNvSpPr/>
          <p:nvPr userDrawn="1"/>
        </p:nvSpPr>
        <p:spPr>
          <a:xfrm flipH="1">
            <a:off x="3083441" y="1368531"/>
            <a:ext cx="5904083" cy="5347515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Oval 10"/>
          <p:cNvSpPr/>
          <p:nvPr userDrawn="1"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val 11"/>
          <p:cNvSpPr/>
          <p:nvPr userDrawn="1"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97875"/>
            <a:ext cx="8534400" cy="758952"/>
          </a:xfrm>
        </p:spPr>
        <p:txBody>
          <a:bodyPr vert="horz" anchor="b">
            <a:noAutofit/>
          </a:bodyPr>
          <a:lstStyle>
            <a:lvl1pPr>
              <a:defRPr lang="en-US" sz="4400">
                <a:solidFill>
                  <a:schemeClr val="accent6">
                    <a:lumMod val="75000"/>
                  </a:schemeClr>
                </a:solidFill>
                <a:latin typeface="Master Of Break" charset="0"/>
                <a:ea typeface="Master Of Break" charset="0"/>
                <a:cs typeface="Master Of Break" charset="0"/>
              </a:defRPr>
            </a:lvl1pPr>
          </a:lstStyle>
          <a:p>
            <a:pPr lvl="0"/>
            <a:r>
              <a:rPr kumimoji="0" lang="x-none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267200" y="1527048"/>
            <a:ext cx="4538472" cy="5009334"/>
          </a:xfrm>
        </p:spPr>
        <p:txBody>
          <a:bodyPr/>
          <a:lstStyle>
            <a:lvl1pPr algn="just">
              <a:spcBef>
                <a:spcPts val="900"/>
              </a:spcBef>
              <a:spcAft>
                <a:spcPts val="0"/>
              </a:spcAft>
              <a:buClr>
                <a:schemeClr val="accent6"/>
              </a:buClr>
              <a:defRPr sz="2400">
                <a:solidFill>
                  <a:schemeClr val="bg1"/>
                </a:solidFill>
              </a:defRPr>
            </a:lvl1pPr>
            <a:lvl2pPr algn="just"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defRPr sz="2100">
                <a:solidFill>
                  <a:srgbClr val="F7DEB0"/>
                </a:solidFill>
              </a:defRPr>
            </a:lvl2pPr>
            <a:lvl3pPr algn="just">
              <a:spcBef>
                <a:spcPts val="500"/>
              </a:spcBef>
              <a:spcAft>
                <a:spcPts val="0"/>
              </a:spcAft>
              <a:buClr>
                <a:schemeClr val="accent6">
                  <a:lumMod val="60000"/>
                  <a:lumOff val="40000"/>
                </a:schemeClr>
              </a:buClr>
              <a:defRPr sz="1800">
                <a:solidFill>
                  <a:srgbClr val="FFFFFF"/>
                </a:solidFill>
              </a:defRPr>
            </a:lvl3pPr>
            <a:lvl4pPr algn="just">
              <a:spcBef>
                <a:spcPts val="4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 sz="1600">
                <a:solidFill>
                  <a:schemeClr val="bg1"/>
                </a:solidFill>
              </a:defRPr>
            </a:lvl4pPr>
            <a:lvl5pPr marL="268288" indent="0" algn="r">
              <a:spcBef>
                <a:spcPts val="600"/>
              </a:spcBef>
              <a:spcAft>
                <a:spcPts val="1200"/>
              </a:spcAft>
              <a:buNone/>
              <a:defRPr sz="14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x-none" dirty="0" smtClean="0"/>
              <a:t>Click to edit Master text styles</a:t>
            </a:r>
          </a:p>
          <a:p>
            <a:pPr lvl="1" eaLnBrk="1" latinLnBrk="0" hangingPunct="1"/>
            <a:r>
              <a:rPr lang="x-none" dirty="0" smtClean="0"/>
              <a:t>Second level</a:t>
            </a:r>
          </a:p>
          <a:p>
            <a:pPr lvl="2" eaLnBrk="1" latinLnBrk="0" hangingPunct="1"/>
            <a:r>
              <a:rPr lang="x-none" dirty="0" smtClean="0"/>
              <a:t>Third level</a:t>
            </a:r>
          </a:p>
          <a:p>
            <a:pPr lvl="3" eaLnBrk="1" latinLnBrk="0" hangingPunct="1"/>
            <a:r>
              <a:rPr lang="x-none" dirty="0" smtClean="0"/>
              <a:t>Fourth level</a:t>
            </a:r>
          </a:p>
          <a:p>
            <a:pPr lvl="4" eaLnBrk="1" latinLnBrk="0" hangingPunct="1"/>
            <a:r>
              <a:rPr lang="x-none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93351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t="16316"/>
          <a:stretch/>
        </p:blipFill>
        <p:spPr>
          <a:xfrm>
            <a:off x="146304" y="142352"/>
            <a:ext cx="8833104" cy="2143648"/>
          </a:xfrm>
          <a:prstGeom prst="rect">
            <a:avLst/>
          </a:prstGeom>
        </p:spPr>
      </p:pic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‹n.º›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x-none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‹n.º›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12/20/16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‹n.º›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x-none" smtClean="0"/>
              <a:t>Click to edit Master text styles</a:t>
            </a:r>
          </a:p>
          <a:p>
            <a:pPr lvl="1" eaLnBrk="1" latinLnBrk="0" hangingPunct="1"/>
            <a:r>
              <a:rPr kumimoji="0" lang="x-none" smtClean="0"/>
              <a:t>Second level</a:t>
            </a:r>
          </a:p>
          <a:p>
            <a:pPr lvl="2" eaLnBrk="1" latinLnBrk="0" hangingPunct="1"/>
            <a:r>
              <a:rPr kumimoji="0" lang="x-none" smtClean="0"/>
              <a:t>Third level</a:t>
            </a:r>
          </a:p>
          <a:p>
            <a:pPr lvl="3" eaLnBrk="1" latinLnBrk="0" hangingPunct="1"/>
            <a:r>
              <a:rPr kumimoji="0" lang="x-none" smtClean="0"/>
              <a:t>Fourth level</a:t>
            </a:r>
          </a:p>
          <a:p>
            <a:pPr lvl="4" eaLnBrk="1" latinLnBrk="0" hangingPunct="1"/>
            <a:r>
              <a:rPr kumimoji="0" lang="x-none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75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ransition spd="slow">
    <p:push dir="u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Jesus e </a:t>
            </a:r>
            <a:r>
              <a:rPr lang="pt-BR" sz="1800" dirty="0" smtClean="0"/>
              <a:t>Atualidade</a:t>
            </a:r>
            <a:endParaRPr lang="pt-BR" sz="1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pt-BR" sz="4800" dirty="0" smtClean="0"/>
              <a:t>Jesus e Coragem</a:t>
            </a:r>
            <a:endParaRPr lang="pt-BR" sz="4800" dirty="0"/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1371600" y="5835315"/>
            <a:ext cx="6400800" cy="702009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1400" b="0" cap="none" spc="0" dirty="0" smtClean="0">
                <a:solidFill>
                  <a:srgbClr val="F7DEB0"/>
                </a:solidFill>
              </a:rPr>
              <a:t>Escola </a:t>
            </a:r>
            <a:r>
              <a:rPr lang="pt-BR" sz="1400" b="0" cap="none" spc="0" smtClean="0">
                <a:solidFill>
                  <a:srgbClr val="F7DEB0"/>
                </a:solidFill>
              </a:rPr>
              <a:t>de Evangelização </a:t>
            </a:r>
            <a:r>
              <a:rPr lang="pt-BR" sz="1400" b="0" cap="none" spc="0" dirty="0" smtClean="0">
                <a:solidFill>
                  <a:srgbClr val="F7DEB0"/>
                </a:solidFill>
              </a:rPr>
              <a:t>de Pacientes</a:t>
            </a:r>
          </a:p>
          <a:p>
            <a:pPr>
              <a:spcBef>
                <a:spcPts val="0"/>
              </a:spcBef>
            </a:pPr>
            <a:r>
              <a:rPr lang="pt-BR" sz="1400" b="0" cap="none" spc="0" dirty="0" smtClean="0">
                <a:solidFill>
                  <a:srgbClr val="F7DEB0"/>
                </a:solidFill>
              </a:rPr>
              <a:t>Grupo Espírita </a:t>
            </a:r>
            <a:r>
              <a:rPr lang="pt-BR" sz="1400" b="0" cap="none" spc="0" dirty="0" err="1" smtClean="0">
                <a:solidFill>
                  <a:srgbClr val="F7DEB0"/>
                </a:solidFill>
              </a:rPr>
              <a:t>Guillon</a:t>
            </a:r>
            <a:r>
              <a:rPr lang="pt-BR" sz="1400" b="0" cap="none" spc="0" dirty="0" smtClean="0">
                <a:solidFill>
                  <a:srgbClr val="F7DEB0"/>
                </a:solidFill>
              </a:rPr>
              <a:t> Ribeiro</a:t>
            </a:r>
            <a:endParaRPr lang="pt-BR" sz="1400" b="0" cap="none" spc="0" dirty="0">
              <a:solidFill>
                <a:srgbClr val="F7DE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25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Noite do pessimismo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873370" cy="4746564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—“Que azar!”</a:t>
            </a:r>
          </a:p>
          <a:p>
            <a:r>
              <a:rPr lang="pt-BR" dirty="0" smtClean="0"/>
              <a:t>—“Tudo de ruim me acontece!”</a:t>
            </a:r>
          </a:p>
          <a:p>
            <a:r>
              <a:rPr lang="pt-BR" dirty="0" smtClean="0"/>
              <a:t>—“Não poderia ser pior!”</a:t>
            </a:r>
          </a:p>
          <a:p>
            <a:r>
              <a:rPr lang="pt-BR" dirty="0" smtClean="0"/>
              <a:t>Frases comuns quando desabafamos ou reclamamos diante de uma dificuldade inesperada, um problema intrincado ou um momento aparentemente desesperador.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036" y="2314650"/>
            <a:ext cx="3386636" cy="3216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3552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Tem coragem!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326991"/>
          </a:xfrm>
        </p:spPr>
        <p:txBody>
          <a:bodyPr>
            <a:normAutofit fontScale="92500"/>
          </a:bodyPr>
          <a:lstStyle/>
          <a:p>
            <a:endParaRPr lang="pt-BR" dirty="0" smtClean="0"/>
          </a:p>
          <a:p>
            <a:r>
              <a:rPr lang="pt-BR" dirty="0" smtClean="0"/>
              <a:t>“Problemas são desafios à luta e dificuldades são testes de promoção espiritual. [...]</a:t>
            </a:r>
          </a:p>
          <a:p>
            <a:r>
              <a:rPr lang="pt-BR" dirty="0" smtClean="0"/>
              <a:t>E seja qual for a provação que te surpreenda, tem coragem!”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Convites da Vida</a:t>
            </a:r>
            <a:r>
              <a:rPr lang="pt-BR" dirty="0" smtClean="0"/>
              <a:t>, cap. 9)</a:t>
            </a:r>
          </a:p>
          <a:p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137" y="3854039"/>
            <a:ext cx="3779725" cy="2585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8671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Conduta correta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44556" y="1527048"/>
            <a:ext cx="3761116" cy="4746564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“A coragem nasce nos valores morais do homem que elege a conduta correta para uma vida feliz.”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/>
              <a:t>Jesus e Atualidade</a:t>
            </a:r>
            <a:r>
              <a:rPr lang="pt-BR" dirty="0" smtClean="0"/>
              <a:t>, cap. 10)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53" y="1875488"/>
            <a:ext cx="4270248" cy="4369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35457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modelo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34254" y="1527048"/>
            <a:ext cx="4771417" cy="5009334"/>
          </a:xfrm>
        </p:spPr>
        <p:txBody>
          <a:bodyPr>
            <a:normAutofit lnSpcReduction="10000"/>
          </a:bodyPr>
          <a:lstStyle/>
          <a:p>
            <a:endParaRPr lang="pt-BR" smtClean="0"/>
          </a:p>
          <a:p>
            <a:r>
              <a:rPr lang="pt-BR" smtClean="0"/>
              <a:t>“Nunca anuiu com o crime disfarçado de legalidade; com a arrogância mascarada de humildade; com a injustiça apoiada pelos poderosos; com a hipocrisia travestida de honestidade; com a discriminação de qualquer natureza sob justificativas sociais, econômicas, raciais ou religiosas.”</a:t>
            </a:r>
          </a:p>
          <a:p>
            <a:pPr lvl="4"/>
            <a:r>
              <a:rPr lang="pt-BR" smtClean="0"/>
              <a:t>(JOANNA DE ÂNGELIS. </a:t>
            </a:r>
            <a:r>
              <a:rPr lang="pt-BR" i="1" smtClean="0"/>
              <a:t>Jesus e Atualidade</a:t>
            </a:r>
            <a:r>
              <a:rPr lang="pt-BR" smtClean="0"/>
              <a:t>, </a:t>
            </a:r>
            <a:br>
              <a:rPr lang="pt-BR" smtClean="0"/>
            </a:br>
            <a:r>
              <a:rPr lang="pt-BR" smtClean="0"/>
              <a:t>cap. 10)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05" y="1879141"/>
            <a:ext cx="3234403" cy="4389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4519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421162" cy="5009334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“Elegeu um </a:t>
            </a:r>
            <a:r>
              <a:rPr lang="pt-BR" dirty="0" err="1" smtClean="0"/>
              <a:t>samari-tano</a:t>
            </a:r>
            <a:r>
              <a:rPr lang="pt-BR" dirty="0" smtClean="0"/>
              <a:t> </a:t>
            </a:r>
            <a:r>
              <a:rPr lang="pt-BR" dirty="0" smtClean="0"/>
              <a:t>como exemplo de solidariedade, em </a:t>
            </a:r>
            <a:r>
              <a:rPr lang="pt-BR" dirty="0" smtClean="0"/>
              <a:t>detrimento </a:t>
            </a:r>
            <a:r>
              <a:rPr lang="pt-BR" dirty="0" smtClean="0"/>
              <a:t>de um sacerdote presunçoso e de um levita astuto...”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/>
              <a:t>Jesus e Atualidade</a:t>
            </a:r>
            <a:r>
              <a:rPr lang="pt-BR" dirty="0" smtClean="0"/>
              <a:t>, cap. 10)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171283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278582" y="1527048"/>
            <a:ext cx="3527090" cy="5009334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“Apoiou a mulher, que se tornara objeto de prazeres e era acusada publicamente de haver induzido o homem ao pecado...”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/>
              <a:t>Jesus e Atualidade</a:t>
            </a:r>
            <a:r>
              <a:rPr lang="pt-BR" dirty="0" smtClean="0"/>
              <a:t>, cap. 10)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72998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Ser igual é fácil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020866" cy="5009334"/>
          </a:xfrm>
        </p:spPr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“É muito fácil desistir do esforço nobre, comprazer-se por um momento, tornar-se igual aos </a:t>
            </a:r>
            <a:r>
              <a:rPr lang="pt-BR" dirty="0" smtClean="0"/>
              <a:t>demais</a:t>
            </a:r>
            <a:r>
              <a:rPr lang="pt-BR" dirty="0" smtClean="0"/>
              <a:t>, nas suas </a:t>
            </a:r>
            <a:r>
              <a:rPr lang="pt-BR" dirty="0" err="1" smtClean="0"/>
              <a:t>manifes-tações</a:t>
            </a:r>
            <a:r>
              <a:rPr lang="pt-BR" dirty="0" smtClean="0"/>
              <a:t> </a:t>
            </a:r>
            <a:r>
              <a:rPr lang="pt-BR" dirty="0" smtClean="0"/>
              <a:t>inferiores.”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Vigilância</a:t>
            </a:r>
            <a:r>
              <a:rPr lang="pt-BR" dirty="0" smtClean="0"/>
              <a:t>, cap. 11)</a:t>
            </a:r>
          </a:p>
          <a:p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22047"/>
            <a:ext cx="4082289" cy="306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2751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Direito e </a:t>
            </a:r>
            <a:r>
              <a:rPr lang="pt-BR" dirty="0" smtClean="0"/>
              <a:t>dever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68499" y="1527048"/>
            <a:ext cx="3937173" cy="5009334"/>
          </a:xfrm>
        </p:spPr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“Concede-te o direito de ser humano e o dever de cresceres sempre, sem que te detenhas no degrau ou patamar onde te encontras.”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10)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2024887"/>
            <a:ext cx="4064000" cy="3975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93348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Quando?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516941" cy="5009334"/>
          </a:xfrm>
        </p:spPr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“A mudança para melhor é urgente, mas compete a cada um de nós, corajosa e individualmente, decidir a partir de quando e como ela se dará.”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Vigilância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12439" r="12439"/>
          <a:stretch/>
        </p:blipFill>
        <p:spPr>
          <a:xfrm>
            <a:off x="5179784" y="2236363"/>
            <a:ext cx="3411684" cy="340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53384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onde começar?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“Modifiquemos hábitos danosos, em qualquer área da existência, começando por aqueles que pareçam mais fáceis de serem derrotados.”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Vigilância</a:t>
            </a:r>
            <a:r>
              <a:rPr lang="pt-BR" dirty="0" smtClean="0"/>
              <a:t>, cap. 11)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0497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“A coragem de viver deve ser treinada continuamente, vencendo as pequenas barreiras da timidez, dos receios de fracassos, dos complexos de inferioridade, das doenças reais ou imaginárias, fortalecendo o ânimo em cada triunfo e reconsiderando a ação em cada insucesso.”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Atualidade</a:t>
            </a:r>
            <a:r>
              <a:rPr lang="pt-BR" dirty="0" smtClean="0"/>
              <a:t>, cap. 10)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4000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5005466" y="1527048"/>
            <a:ext cx="3800206" cy="5009334"/>
          </a:xfrm>
        </p:spPr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“Toma como exemplo para tua vida a coragem de Jesus e segue tranquilo.”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10)</a:t>
            </a:r>
            <a:endParaRPr lang="pt-B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11" y="2328177"/>
            <a:ext cx="4160131" cy="2971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2969740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1167</TotalTime>
  <Words>696</Words>
  <Application>Microsoft Macintosh PowerPoint</Application>
  <PresentationFormat>Apresentação na tela (4:3)</PresentationFormat>
  <Paragraphs>76</Paragraphs>
  <Slides>13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Calibri</vt:lpstr>
      <vt:lpstr>Georgia</vt:lpstr>
      <vt:lpstr>Master Of Break</vt:lpstr>
      <vt:lpstr>Wingdings</vt:lpstr>
      <vt:lpstr>Wingdings 2</vt:lpstr>
      <vt:lpstr>Civic</vt:lpstr>
      <vt:lpstr>Jesus e Coragem</vt:lpstr>
      <vt:lpstr>Noite do pessimismo</vt:lpstr>
      <vt:lpstr>Tem coragem!</vt:lpstr>
      <vt:lpstr>Conduta correta</vt:lpstr>
      <vt:lpstr>O modelo</vt:lpstr>
      <vt:lpstr>Jesus</vt:lpstr>
      <vt:lpstr>Jesus</vt:lpstr>
      <vt:lpstr>Ser igual é fácil</vt:lpstr>
      <vt:lpstr>Direito e dever</vt:lpstr>
      <vt:lpstr>Quando?</vt:lpstr>
      <vt:lpstr>Por onde começar?</vt:lpstr>
      <vt:lpstr>Como?</vt:lpstr>
      <vt:lpstr>Jesus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e Coragem</dc:title>
  <dc:creator>Adriano Alves</dc:creator>
  <cp:lastModifiedBy>Adriano Alves</cp:lastModifiedBy>
  <cp:revision>42</cp:revision>
  <dcterms:created xsi:type="dcterms:W3CDTF">2014-12-31T00:59:21Z</dcterms:created>
  <dcterms:modified xsi:type="dcterms:W3CDTF">2016-12-20T10:56:36Z</dcterms:modified>
</cp:coreProperties>
</file>