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7" r:id="rId2"/>
    <p:sldId id="269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85"/>
    <p:restoredTop sz="86882"/>
  </p:normalViewPr>
  <p:slideViewPr>
    <p:cSldViewPr>
      <p:cViewPr varScale="1">
        <p:scale>
          <a:sx n="105" d="100"/>
          <a:sy n="105" d="100"/>
        </p:scale>
        <p:origin x="24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4A5E2-AB4B-4ED1-8B12-B46905070EC3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9B866-6C7B-4B27-B5BA-1BD4B6742FBF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9113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Primeiramente, devemos entender o significado da palavra </a:t>
            </a:r>
            <a:r>
              <a:rPr lang="mr-IN" dirty="0" smtClean="0"/>
              <a:t>“</a:t>
            </a:r>
            <a:r>
              <a:rPr lang="pt-BR" dirty="0" smtClean="0"/>
              <a:t>tolerância”. Podemos notar</a:t>
            </a:r>
            <a:r>
              <a:rPr lang="pt-BR" baseline="0" dirty="0" smtClean="0"/>
              <a:t>, a partir do conceito acima, que a pessoa intolerante, de forma geral, é a que não aceita opinião oposta à sua, ou seja, considera que detém a verdade e que as ideias do outro são desprezíveis. Tal pessoa, portanto, faz um julgamento (ou um pré-julgamento) do outro como alguém incapaz, ou dispensável...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9B866-6C7B-4B27-B5BA-1BD4B6742FBF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4844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própria Joanna, em outra obra, afirma que a atitude de julgar o outro é um grande equívoco, pois</a:t>
            </a:r>
            <a:r>
              <a:rPr lang="pt-BR" baseline="0" dirty="0" smtClean="0"/>
              <a:t> ignora que o outro também possui o direito de pensar, de avaliar e de julgar (as circunstâncias, não as pessoas) até, conforme sua consciência.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9B866-6C7B-4B27-B5BA-1BD4B6742FBF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9795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9B866-6C7B-4B27-B5BA-1BD4B6742FBF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753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Para destacar a necessidade de se cultivar a tolerância, Joanna inicia sua argumentação lembrando que (com frequência) falimos, cometemos erros. E quando isso acontece, nos atrelamos à necessidade de reparação que pode ser para</a:t>
            </a:r>
            <a:r>
              <a:rPr lang="pt-BR" baseline="0" dirty="0" smtClean="0"/>
              <a:t> alguns muito doloroso moralmente.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9B866-6C7B-4B27-B5BA-1BD4B6742FBF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7459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É o que dá causa, segundo os esclarecimentos de André Luiz,</a:t>
            </a:r>
            <a:r>
              <a:rPr lang="pt-BR" baseline="0" dirty="0" smtClean="0"/>
              <a:t> às enfermidades do corpo, sendo este apenas o resultado do que foi moldado pelo corpo espiritual, verdadeira sede de nossos desequilíbrios.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9B866-6C7B-4B27-B5BA-1BD4B6742FBF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3188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culpa, portanto, é o que perturba nossos pensamentos e</a:t>
            </a:r>
            <a:r>
              <a:rPr lang="pt-BR" baseline="0" dirty="0" smtClean="0"/>
              <a:t> muitas vezes eclode em forma mesmo de enfermidades.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9B866-6C7B-4B27-B5BA-1BD4B6742FBF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374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Joanna conclui</a:t>
            </a:r>
            <a:r>
              <a:rPr lang="pt-BR" baseline="0" dirty="0" smtClean="0"/>
              <a:t> as argumentação ressaltando que nossa postura de intolerância é reflexo do sentimento de </a:t>
            </a:r>
            <a:r>
              <a:rPr lang="pt-BR" baseline="0" dirty="0" err="1" smtClean="0"/>
              <a:t>autojustificação</a:t>
            </a:r>
            <a:r>
              <a:rPr lang="pt-BR" baseline="0" dirty="0" smtClean="0"/>
              <a:t>, acionado pelo sentimento de culpa e pela presença em si das mesmas dificuldades apontadas no outro.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9B866-6C7B-4B27-B5BA-1BD4B6742FBF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4400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Sob</a:t>
            </a:r>
            <a:r>
              <a:rPr lang="pt-BR" baseline="0" dirty="0" smtClean="0"/>
              <a:t> esse ponto de vista, é imperioso destacar os esclarecimentos de André Luiz acerca do poder da vontade e dos pensamentos que projetamos e movimentamos em torno de nós mesmos. São essas forças responsáveis por nosso estado de saúde ou desequilíbrio.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9B866-6C7B-4B27-B5BA-1BD4B6742FBF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6430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Portanto, se almejamos a paz, a serenidade, o equilíbrio, enfim, faz-se necessário desenvolvermos o hábito de tolerar,</a:t>
            </a:r>
            <a:r>
              <a:rPr lang="pt-BR" baseline="0" dirty="0" smtClean="0"/>
              <a:t> de ser mais indulgente para com as faltas alheias. Tal atitude representará verdadeira terapia para a alma.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9B866-6C7B-4B27-B5BA-1BD4B6742FBF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092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Lembremos</a:t>
            </a:r>
            <a:r>
              <a:rPr lang="pt-BR" baseline="0" dirty="0" smtClean="0"/>
              <a:t> sempre do Mestre e interroguemos a nós mesmos: o que Jesus faria diante dessa situação? Como vemos nas referências acima, o Cristo sempre combateu o julgamento da conduta dos semelhantes. Por outro lado, foi exemplo vivo de tolerância, indulgência e fraternidade.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9B866-6C7B-4B27-B5BA-1BD4B6742FBF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9237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Não podemos mais perder tempo! Sendo uma necessidade humana, devemos assumir nosso compromisso de desenvolver a tolerância e, assim, nos tornarmos cada dia mais indulgentes para com nosso próximo.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9B866-6C7B-4B27-B5BA-1BD4B6742FBF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20550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lei de afinidade se opera para as energias de qualquer natureza: positiva ou negativa. Portanto, assim como pensamentos e atitudes infelizes desencadeiam enfermidades no corpo </a:t>
            </a:r>
            <a:r>
              <a:rPr lang="pt-BR" dirty="0" err="1" smtClean="0"/>
              <a:t>perispiritual</a:t>
            </a:r>
            <a:r>
              <a:rPr lang="pt-BR" dirty="0" smtClean="0"/>
              <a:t>, a conduta</a:t>
            </a:r>
            <a:r>
              <a:rPr lang="pt-BR" baseline="0" dirty="0" smtClean="0"/>
              <a:t> reta atrai para a criatura os benefícios naturais dessa faixa vibratória. A colheita é equivalente à semeadura!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9B866-6C7B-4B27-B5BA-1BD4B6742FBF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5041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tiff"/><Relationship Id="rId3" Type="http://schemas.openxmlformats.org/officeDocument/2006/relationships/image" Target="../media/image3.tif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0" y="0"/>
            <a:ext cx="9144000" cy="5634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3385391"/>
            <a:ext cx="6624736" cy="1463040"/>
          </a:xfrm>
        </p:spPr>
        <p:txBody>
          <a:bodyPr anchor="b">
            <a:noAutofit/>
          </a:bodyPr>
          <a:lstStyle>
            <a:lvl1pPr algn="ctr">
              <a:defRPr sz="4800" spc="200" baseline="0">
                <a:latin typeface="Palatino Linotype" charset="0"/>
                <a:ea typeface="Palatino Linotype" charset="0"/>
                <a:cs typeface="Palatino Linotype" charset="0"/>
              </a:defRPr>
            </a:lvl1pPr>
          </a:lstStyle>
          <a:p>
            <a:r>
              <a:rPr lang="pt-BR" dirty="0" smtClean="0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4923732"/>
            <a:ext cx="6624736" cy="601180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3280886" y="4869160"/>
            <a:ext cx="2582228" cy="1347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/>
          <p:cNvPicPr>
            <a:picLocks noChangeAspect="1"/>
          </p:cNvPicPr>
          <p:nvPr userDrawn="1"/>
        </p:nvPicPr>
        <p:blipFill rotWithShape="1">
          <a:blip r:embed="rId3"/>
          <a:srcRect t="47521"/>
          <a:stretch/>
        </p:blipFill>
        <p:spPr>
          <a:xfrm>
            <a:off x="0" y="5634989"/>
            <a:ext cx="9144000" cy="119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161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Imagem 8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2286000"/>
              <a:ext cx="9144000" cy="4572000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2286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5" y="585216"/>
            <a:ext cx="7908359" cy="1499616"/>
          </a:xfrm>
        </p:spPr>
        <p:txBody>
          <a:bodyPr/>
          <a:lstStyle>
            <a:lvl1pPr>
              <a:defRPr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6" y="2286000"/>
            <a:ext cx="7908360" cy="4239344"/>
          </a:xfrm>
        </p:spPr>
        <p:txBody>
          <a:bodyPr/>
          <a:lstStyle>
            <a:lvl1pPr marL="0" indent="0" algn="just">
              <a:lnSpc>
                <a:spcPct val="100000"/>
              </a:lnSpc>
              <a:spcAft>
                <a:spcPts val="0"/>
              </a:spcAft>
              <a:buNone/>
              <a:tabLst/>
              <a:defRPr sz="2400"/>
            </a:lvl1pPr>
            <a:lvl2pPr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000">
                <a:solidFill>
                  <a:schemeClr val="accent5">
                    <a:lumMod val="20000"/>
                    <a:lumOff val="80000"/>
                  </a:schemeClr>
                </a:solidFill>
              </a:defRPr>
            </a:lvl2pPr>
            <a:lvl3pPr algn="just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defRPr sz="1800"/>
            </a:lvl3pPr>
            <a:lvl4pPr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600"/>
            </a:lvl4pPr>
            <a:lvl5pPr marL="623888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tabLst/>
              <a:defRPr sz="1400">
                <a:solidFill>
                  <a:schemeClr val="bg2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pt-BR" dirty="0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786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EDC5-EFD3-40AB-8F77-88DF835E085E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6A69F-7B1B-4D5F-9BB1-49664D4A3C79}" type="slidenum">
              <a:rPr lang="pt-BR" smtClean="0"/>
              <a:t>‹n.º›</a:t>
            </a:fld>
            <a:endParaRPr lang="pt-BR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641350" ty="-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08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EDC5-EFD3-40AB-8F77-88DF835E085E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6A69F-7B1B-4D5F-9BB1-49664D4A3C79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910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t-BR" smtClean="0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EDC5-EFD3-40AB-8F77-88DF835E085E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6A69F-7B1B-4D5F-9BB1-49664D4A3C79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065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EDC5-EFD3-40AB-8F77-88DF835E085E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6A69F-7B1B-4D5F-9BB1-49664D4A3C79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489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EDC5-EFD3-40AB-8F77-88DF835E085E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6A69F-7B1B-4D5F-9BB1-49664D4A3C79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7972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EDC5-EFD3-40AB-8F77-88DF835E085E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6A69F-7B1B-4D5F-9BB1-49664D4A3C79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39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/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EDC5-EFD3-40AB-8F77-88DF835E085E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6A69F-7B1B-4D5F-9BB1-49664D4A3C79}" type="slidenum">
              <a:rPr lang="pt-BR" smtClean="0"/>
              <a:t>‹n.º›</a:t>
            </a:fld>
            <a:endParaRPr lang="pt-B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403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EDC5-EFD3-40AB-8F77-88DF835E085E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6A69F-7B1B-4D5F-9BB1-49664D4A3C79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8617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EDC5-EFD3-40AB-8F77-88DF835E085E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6A69F-7B1B-4D5F-9BB1-49664D4A3C79}" type="slidenum">
              <a:rPr lang="pt-BR" smtClean="0"/>
              <a:t>‹n.º›</a:t>
            </a:fld>
            <a:endParaRPr lang="pt-B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050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18CEDC5-EFD3-40AB-8F77-88DF835E085E}" type="datetimeFigureOut">
              <a:rPr lang="pt-BR" smtClean="0"/>
              <a:t>28/12/16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B46A69F-7B1B-4D5F-9BB1-49664D4A3C79}" type="slidenum">
              <a:rPr lang="pt-BR" smtClean="0"/>
              <a:t>‹n.º›</a:t>
            </a:fld>
            <a:endParaRPr lang="pt-B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718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Palatino Linotype" charset="0"/>
          <a:ea typeface="Palatino Linotype" charset="0"/>
          <a:cs typeface="Palatino Linotype" charset="0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Avenir Next" charset="0"/>
          <a:ea typeface="Avenir Next" charset="0"/>
          <a:cs typeface="Avenir Next" charset="0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Avenir Next" charset="0"/>
          <a:ea typeface="Avenir Next" charset="0"/>
          <a:cs typeface="Avenir Next" charset="0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Avenir Next" charset="0"/>
          <a:ea typeface="Avenir Next" charset="0"/>
          <a:cs typeface="Avenir Next" charset="0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Avenir Next" charset="0"/>
          <a:ea typeface="Avenir Next" charset="0"/>
          <a:cs typeface="Avenir Next" charset="0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Avenir Next" charset="0"/>
          <a:ea typeface="Avenir Next" charset="0"/>
          <a:cs typeface="Avenir Next" charset="0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t-BR" sz="4000" smtClean="0"/>
              <a:t>Jesus e</a:t>
            </a:r>
            <a:br>
              <a:rPr lang="pt-BR" sz="4000" smtClean="0"/>
            </a:br>
            <a:r>
              <a:rPr lang="pt-BR" smtClean="0"/>
              <a:t>tolerância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Jesus e atualidade</a:t>
            </a:r>
            <a:endParaRPr lang="pt-BR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259632" y="5996172"/>
            <a:ext cx="6624736" cy="529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pt-BR" sz="1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Escola de Evangelização de Pacientes</a:t>
            </a:r>
          </a:p>
          <a:p>
            <a:pPr>
              <a:spcAft>
                <a:spcPts val="0"/>
              </a:spcAft>
            </a:pPr>
            <a:r>
              <a:rPr lang="pt-BR" sz="1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Grupo Espírita </a:t>
            </a:r>
            <a:r>
              <a:rPr lang="pt-BR" sz="1200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Guillon</a:t>
            </a:r>
            <a:r>
              <a:rPr lang="pt-BR" sz="1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Ribeiro</a:t>
            </a:r>
            <a:endParaRPr lang="pt-BR" sz="12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67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Tolerância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8096" y="2286000"/>
            <a:ext cx="4595992" cy="4239344"/>
          </a:xfrm>
        </p:spPr>
        <p:txBody>
          <a:bodyPr/>
          <a:lstStyle/>
          <a:p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Tolerância</a:t>
            </a:r>
          </a:p>
          <a:p>
            <a:pPr marL="584200" lvl="1" indent="-355600">
              <a:buFont typeface="+mj-lt"/>
              <a:buAutoNum type="arabicPeriod"/>
            </a:pPr>
            <a:r>
              <a:rPr lang="pt-BR" dirty="0"/>
              <a:t>Condescendência ou indulgência para com aquilo que não se quer ou não se pode impedir</a:t>
            </a:r>
            <a:r>
              <a:rPr lang="pt-BR" dirty="0" smtClean="0"/>
              <a:t>.</a:t>
            </a:r>
          </a:p>
          <a:p>
            <a:pPr marL="584200" lvl="1" indent="-355600">
              <a:buFont typeface="+mj-lt"/>
              <a:buAutoNum type="arabicPeriod"/>
            </a:pPr>
            <a:r>
              <a:rPr lang="pt-BR" dirty="0" smtClean="0"/>
              <a:t>Boa </a:t>
            </a:r>
            <a:r>
              <a:rPr lang="pt-BR" dirty="0"/>
              <a:t>disposição dos que ouvem com paciência opiniões opostas às suas</a:t>
            </a:r>
            <a:r>
              <a:rPr lang="pt-BR" dirty="0" smtClean="0"/>
              <a:t>.</a:t>
            </a:r>
          </a:p>
          <a:p>
            <a:pPr lvl="4"/>
            <a:r>
              <a:rPr lang="pt-BR" dirty="0"/>
              <a:t>(</a:t>
            </a:r>
            <a:r>
              <a:rPr lang="pt-BR" i="1" dirty="0" smtClean="0"/>
              <a:t>Dicionário </a:t>
            </a:r>
            <a:r>
              <a:rPr lang="pt-BR" i="1" dirty="0" err="1"/>
              <a:t>Priberam</a:t>
            </a:r>
            <a:r>
              <a:rPr lang="pt-BR" i="1" dirty="0"/>
              <a:t> da Língua </a:t>
            </a:r>
            <a:r>
              <a:rPr lang="pt-BR" i="1" dirty="0" smtClean="0"/>
              <a:t>Portuguesa</a:t>
            </a:r>
            <a:r>
              <a:rPr lang="pt-BR" dirty="0" smtClean="0"/>
              <a:t>)</a:t>
            </a:r>
          </a:p>
          <a:p>
            <a:pPr lvl="1"/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384" y="2708920"/>
            <a:ext cx="3029069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1032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Julgamento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mr-IN" dirty="0" smtClean="0"/>
              <a:t>“</a:t>
            </a:r>
            <a:r>
              <a:rPr lang="pt-BR" dirty="0" smtClean="0"/>
              <a:t>Por </a:t>
            </a:r>
            <a:r>
              <a:rPr lang="pt-BR" dirty="0"/>
              <a:t>processo de </a:t>
            </a:r>
            <a:r>
              <a:rPr lang="pt-BR" dirty="0" smtClean="0"/>
              <a:t>autoafirmação</a:t>
            </a:r>
            <a:r>
              <a:rPr lang="pt-BR" dirty="0"/>
              <a:t>, um grande número de criaturas se crê a razão pela qual o Sol se movimenta nos espaços, </a:t>
            </a:r>
            <a:r>
              <a:rPr lang="pt-BR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superestimando-se</a:t>
            </a:r>
            <a:r>
              <a:rPr lang="pt-BR" dirty="0"/>
              <a:t>, em prosaico processo de engrandecimento pessoal.</a:t>
            </a:r>
          </a:p>
          <a:p>
            <a:r>
              <a:rPr lang="pt-BR" dirty="0"/>
              <a:t>Não se dão conta de que </a:t>
            </a:r>
            <a:r>
              <a:rPr lang="pt-BR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todos possuem critérios de avaliação e de julgamento</a:t>
            </a:r>
            <a:r>
              <a:rPr lang="pt-BR" dirty="0"/>
              <a:t>, derrapando no ridículo que poderiam evitar.</a:t>
            </a:r>
          </a:p>
          <a:p>
            <a:r>
              <a:rPr lang="pt-BR" dirty="0"/>
              <a:t>Tornam-se, assim, desagradáveis no trato e na convivência, evitados por uns e antipatizados por outros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Episódios diários</a:t>
            </a:r>
            <a:r>
              <a:rPr lang="pt-BR" dirty="0" smtClean="0"/>
              <a:t>, cap. 27.)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556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Julgamento das faltas</a:t>
            </a:r>
            <a:endParaRPr lang="pt-BR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2987824" y="2286000"/>
            <a:ext cx="5688632" cy="4239344"/>
          </a:xfrm>
        </p:spPr>
        <p:txBody>
          <a:bodyPr>
            <a:normAutofit lnSpcReduction="10000"/>
          </a:bodyPr>
          <a:lstStyle/>
          <a:p>
            <a:pPr marL="1111250" lvl="1" indent="-168275"/>
            <a:r>
              <a:rPr lang="pt-BR" i="1" dirty="0" smtClean="0"/>
              <a:t>“Não importa quem você seja não tem desculpa de jeito nenhum. Porque, quando julga os outros e faz as mesmas coisas que eles fazem, você está condenando a você mesmo.”</a:t>
            </a:r>
          </a:p>
          <a:p>
            <a:pPr lvl="4"/>
            <a:r>
              <a:rPr lang="pt-BR" dirty="0" smtClean="0"/>
              <a:t>(ROMANOS, 2:1)</a:t>
            </a:r>
          </a:p>
          <a:p>
            <a:r>
              <a:rPr lang="pt-BR" dirty="0" smtClean="0"/>
              <a:t>“Em termos de psicologia profunda, a questão do julgamento das faltas alheias constitui um grave cometimento de desumanidade em relação àquele que erra.”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Jesus e a atualidade</a:t>
            </a:r>
            <a:r>
              <a:rPr lang="pt-BR" dirty="0" smtClean="0"/>
              <a:t>, cap. 5)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20888"/>
            <a:ext cx="2114906" cy="31500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3945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Quedas morais</a:t>
            </a:r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>
          <a:xfrm>
            <a:off x="768096" y="2286000"/>
            <a:ext cx="4668000" cy="4239344"/>
          </a:xfrm>
        </p:spPr>
        <p:txBody>
          <a:bodyPr/>
          <a:lstStyle/>
          <a:p>
            <a:r>
              <a:rPr lang="pt-BR" dirty="0" smtClean="0"/>
              <a:t>“O problema do pecado pertence a quem o pratica, que se encontra, a partir daí, incurso em doloroso </a:t>
            </a:r>
            <a:r>
              <a:rPr lang="pt-BR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processo de autoflagelação</a:t>
            </a:r>
            <a:r>
              <a:rPr lang="pt-BR" dirty="0" smtClean="0"/>
              <a:t>, buscando, mesmo que inconscientemente, liberar-se da falta que lhe pesa como culpa na economia da consciência.”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Jesus e a atualidade</a:t>
            </a:r>
            <a:r>
              <a:rPr lang="pt-BR" dirty="0" smtClean="0"/>
              <a:t>, cap. 5)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960" y="2492896"/>
            <a:ext cx="2687142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532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Doenças do corpo</a:t>
            </a:r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>
          <a:xfrm>
            <a:off x="4067944" y="2286000"/>
            <a:ext cx="4608512" cy="4239344"/>
          </a:xfrm>
        </p:spPr>
        <p:txBody>
          <a:bodyPr/>
          <a:lstStyle/>
          <a:p>
            <a:r>
              <a:rPr lang="pt-PT" dirty="0" smtClean="0"/>
              <a:t>“Quase sempre o </a:t>
            </a:r>
            <a:r>
              <a:rPr lang="pt-PT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corpo doente</a:t>
            </a:r>
            <a:r>
              <a:rPr lang="pt-PT" dirty="0" smtClean="0"/>
              <a:t> assinala a </a:t>
            </a:r>
            <a:r>
              <a:rPr lang="pt-PT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mente enfermiça</a:t>
            </a:r>
            <a:r>
              <a:rPr lang="pt-PT" dirty="0" smtClean="0"/>
              <a:t>. A organização fisiológica, </a:t>
            </a:r>
            <a:r>
              <a:rPr lang="pt-PT" dirty="0" err="1" smtClean="0"/>
              <a:t>segun-do</a:t>
            </a:r>
            <a:r>
              <a:rPr lang="pt-PT" dirty="0" smtClean="0"/>
              <a:t> conhecemos no campo das cogitações terrestres, não vai além do vaso de barro, dentro do molde preexistente do </a:t>
            </a:r>
            <a:r>
              <a:rPr lang="pt-PT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corpo espiritual</a:t>
            </a:r>
            <a:r>
              <a:rPr lang="pt-PT" dirty="0" smtClean="0"/>
              <a:t>.”</a:t>
            </a:r>
          </a:p>
          <a:p>
            <a:pPr lvl="4"/>
            <a:r>
              <a:rPr lang="pt-PT" dirty="0" smtClean="0"/>
              <a:t>(ANDRÉ LUIZ. </a:t>
            </a:r>
            <a:r>
              <a:rPr lang="pt-PT" i="1" dirty="0" smtClean="0"/>
              <a:t>Missionários da luz</a:t>
            </a:r>
            <a:r>
              <a:rPr lang="pt-PT" dirty="0" smtClean="0"/>
              <a:t>, cap. 4)</a:t>
            </a:r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7" t="11717" r="12122" b="9697"/>
          <a:stretch/>
        </p:blipFill>
        <p:spPr bwMode="auto">
          <a:xfrm>
            <a:off x="539552" y="2492897"/>
            <a:ext cx="3297743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532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Culpa: fonte de desequilíbrios</a:t>
            </a:r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>
          <a:xfrm>
            <a:off x="4572000" y="2286000"/>
            <a:ext cx="4104456" cy="4239344"/>
          </a:xfrm>
        </p:spPr>
        <p:txBody>
          <a:bodyPr/>
          <a:lstStyle/>
          <a:p>
            <a:r>
              <a:rPr lang="pt-BR" dirty="0" smtClean="0"/>
              <a:t>“A culpa é sombra perturbadora na </a:t>
            </a:r>
            <a:r>
              <a:rPr lang="pt-BR" dirty="0" err="1" smtClean="0"/>
              <a:t>persona-lidade</a:t>
            </a:r>
            <a:r>
              <a:rPr lang="pt-BR" dirty="0" smtClean="0"/>
              <a:t>. Responsável por enfermidades soezes, causadoras de desgraças de vária ordem.”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Jesus e a atualidade</a:t>
            </a:r>
            <a:r>
              <a:rPr lang="pt-BR" dirty="0" smtClean="0"/>
              <a:t>, cap. 5)</a:t>
            </a:r>
            <a:endParaRPr lang="pt-B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3653780" cy="30131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532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Projeções de personalidade</a:t>
            </a:r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>
          <a:xfrm>
            <a:off x="768096" y="2286000"/>
            <a:ext cx="7908360" cy="1791072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“Julgando as ações que considera incorretas no seu próximo, realiza um fenômeno de projeção da sua sombra em forma de </a:t>
            </a:r>
            <a:r>
              <a:rPr lang="pt-BR" dirty="0" err="1" smtClean="0"/>
              <a:t>autojustificação</a:t>
            </a:r>
            <a:r>
              <a:rPr lang="pt-BR" dirty="0" smtClean="0"/>
              <a:t>, que não consegue libertá-lo do impositivo das suas próprias mazelas.”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Jesus e a atualidade</a:t>
            </a:r>
            <a:r>
              <a:rPr lang="pt-BR" dirty="0" smtClean="0"/>
              <a:t>, cap. 5)</a:t>
            </a: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1" t="24954" r="16074"/>
          <a:stretch/>
        </p:blipFill>
        <p:spPr bwMode="auto">
          <a:xfrm>
            <a:off x="3000340" y="4238262"/>
            <a:ext cx="3443868" cy="2287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532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Adoecimento</a:t>
            </a:r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1250" indent="-34925"/>
            <a:r>
              <a:rPr lang="pt-BR" dirty="0" smtClean="0"/>
              <a:t>“E, em virtude de cada Espírito representar um universo por si, cada um de nós é responsável pela emissão das forças que lançamos em circulação nas correntes da vida. </a:t>
            </a:r>
          </a:p>
          <a:p>
            <a:pPr marL="4135438" lvl="1" indent="-254000"/>
            <a:r>
              <a:rPr lang="pt-BR" dirty="0" smtClean="0"/>
              <a:t>A cólera, </a:t>
            </a:r>
          </a:p>
          <a:p>
            <a:pPr marL="4135438" lvl="1" indent="-254000"/>
            <a:r>
              <a:rPr lang="pt-BR" dirty="0" smtClean="0"/>
              <a:t>a desesperação, </a:t>
            </a:r>
          </a:p>
          <a:p>
            <a:pPr marL="4135438" lvl="1" indent="-254000"/>
            <a:r>
              <a:rPr lang="pt-BR" dirty="0" smtClean="0"/>
              <a:t>o ódio </a:t>
            </a:r>
          </a:p>
          <a:p>
            <a:pPr marL="4135438" lvl="1" indent="-254000"/>
            <a:r>
              <a:rPr lang="pt-BR" dirty="0" smtClean="0"/>
              <a:t>e o vício </a:t>
            </a:r>
          </a:p>
          <a:p>
            <a:r>
              <a:rPr lang="pt-BR" dirty="0" smtClean="0"/>
              <a:t>oferecem campo a perigosos germens psíquicos na esfera da alma.”</a:t>
            </a:r>
          </a:p>
          <a:p>
            <a:pPr lvl="4"/>
            <a:r>
              <a:rPr lang="pt-PT" dirty="0" smtClean="0"/>
              <a:t>(ANDRÉ LUIZ. </a:t>
            </a:r>
            <a:r>
              <a:rPr lang="pt-PT" i="1" dirty="0" smtClean="0"/>
              <a:t>Missionários da luz</a:t>
            </a:r>
            <a:r>
              <a:rPr lang="pt-PT" dirty="0" smtClean="0"/>
              <a:t>, cap. 4)</a:t>
            </a:r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3" t="3325" r="17446" b="-3325"/>
          <a:stretch/>
        </p:blipFill>
        <p:spPr bwMode="auto">
          <a:xfrm>
            <a:off x="611560" y="2420888"/>
            <a:ext cx="3393829" cy="2380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532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tolerância é terapia</a:t>
            </a:r>
            <a:endParaRPr lang="pt-BR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4572000" y="2286000"/>
            <a:ext cx="4104456" cy="4239344"/>
          </a:xfrm>
        </p:spPr>
        <p:txBody>
          <a:bodyPr/>
          <a:lstStyle/>
          <a:p>
            <a:r>
              <a:rPr lang="pt-BR" dirty="0" smtClean="0"/>
              <a:t>“A tolerância, em razão disso, a todos se impõe como terapia pessoal e fraternal, </a:t>
            </a:r>
            <a:r>
              <a:rPr lang="pt-BR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compreendendo as dificuldades do caído</a:t>
            </a:r>
            <a:r>
              <a:rPr lang="pt-BR" dirty="0" smtClean="0"/>
              <a:t>, enquanto lhe distende mãos generosas para o soerguer.”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Jesus e a atualidade</a:t>
            </a:r>
            <a:r>
              <a:rPr lang="pt-BR" dirty="0" smtClean="0"/>
              <a:t>, cap. 5)</a:t>
            </a:r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200" b="28018"/>
          <a:stretch/>
        </p:blipFill>
        <p:spPr bwMode="auto">
          <a:xfrm>
            <a:off x="611560" y="2420888"/>
            <a:ext cx="3475532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532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Exemplos de Jesus</a:t>
            </a:r>
            <a:endParaRPr lang="pt-BR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/>
              <a:t>“Jesus sempre foi severo na educação dos julgadores da conduta alheia.”</a:t>
            </a:r>
          </a:p>
          <a:p>
            <a:pPr lvl="4"/>
            <a:r>
              <a:rPr lang="pt-BR" dirty="0" smtClean="0"/>
              <a:t>(</a:t>
            </a:r>
            <a:r>
              <a:rPr lang="pt-BR" dirty="0"/>
              <a:t>JOANNA DE </a:t>
            </a:r>
            <a:r>
              <a:rPr lang="pt-BR" dirty="0" err="1"/>
              <a:t>ÂNGELIS</a:t>
            </a:r>
            <a:r>
              <a:rPr lang="pt-BR" dirty="0"/>
              <a:t>. </a:t>
            </a:r>
            <a:r>
              <a:rPr lang="pt-BR" i="1" dirty="0"/>
              <a:t>Jesus e a atualidade</a:t>
            </a:r>
            <a:r>
              <a:rPr lang="pt-BR" dirty="0"/>
              <a:t>, cap. 5</a:t>
            </a:r>
            <a:r>
              <a:rPr lang="pt-BR" dirty="0" smtClean="0"/>
              <a:t>)</a:t>
            </a:r>
          </a:p>
          <a:p>
            <a:pPr lvl="1"/>
            <a:r>
              <a:rPr lang="pt-BR" i="1" dirty="0" smtClean="0"/>
              <a:t>“E como podes dizer a teu irmão: Permite-me remover o cisco do teu olho, quando há uma viga no teu? Hipócrita! Tira primeiro a trave do teu olho, e então poderás ver com clareza para tirar o cisco do olho de teu irmão.”</a:t>
            </a:r>
          </a:p>
          <a:p>
            <a:pPr lvl="4"/>
            <a:r>
              <a:rPr lang="pt-BR" dirty="0" smtClean="0"/>
              <a:t>(Mateus 7:4 e 5)</a:t>
            </a:r>
          </a:p>
          <a:p>
            <a:pPr lvl="1"/>
            <a:r>
              <a:rPr lang="pt-BR" i="1" dirty="0" smtClean="0"/>
              <a:t>“Quem não tiver pecado, atire a primeira pedra”</a:t>
            </a:r>
          </a:p>
          <a:p>
            <a:pPr lvl="4"/>
            <a:r>
              <a:rPr lang="pt-BR" dirty="0" smtClean="0"/>
              <a:t>(João 8:7)</a:t>
            </a:r>
          </a:p>
          <a:p>
            <a:pPr lvl="1"/>
            <a:r>
              <a:rPr lang="pt-BR" i="1" dirty="0" smtClean="0"/>
              <a:t>“Ai de vocês, mestres da Lei e fariseus, hipócritas! Pois vocês são como túmulos pintados de branco, que por fora parecem bonitos, mas por dentro estão cheios de ossos de mortos e de podridão. Por fora vocês parecem boas pessoas, mas por dentro estão cheios de mentiras e pecados.”</a:t>
            </a:r>
          </a:p>
          <a:p>
            <a:pPr lvl="4"/>
            <a:r>
              <a:rPr lang="pt-BR" dirty="0" smtClean="0"/>
              <a:t>(Mateus 23:27 e 28)</a:t>
            </a:r>
          </a:p>
        </p:txBody>
      </p:sp>
    </p:spTree>
    <p:extLst>
      <p:ext uri="{BB962C8B-B14F-4D97-AF65-F5344CB8AC3E}">
        <p14:creationId xmlns:p14="http://schemas.microsoft.com/office/powerpoint/2010/main" val="8532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Não fuja das responsabilidades</a:t>
            </a:r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“O julgamento pessoal, que ignora as causas geradoras dos problemas, demonstra o primitivismo moral do homem ainda </a:t>
            </a:r>
            <a:r>
              <a:rPr lang="mr-IN" dirty="0" smtClean="0"/>
              <a:t>‘</a:t>
            </a:r>
            <a:r>
              <a:rPr lang="pt-BR" dirty="0" smtClean="0"/>
              <a:t>lobo’ do seu irmão. [...]</a:t>
            </a:r>
          </a:p>
          <a:p>
            <a:pPr marL="4232275" indent="0"/>
            <a:r>
              <a:rPr lang="pt-BR" dirty="0" smtClean="0"/>
              <a:t>A proposta é rigorosa, portadora de claridade iniludível, que não concede pauta a </a:t>
            </a:r>
            <a:r>
              <a:rPr lang="pt-BR" b="1" dirty="0" smtClean="0">
                <a:latin typeface="Avenir Next Demi Bold" charset="0"/>
                <a:ea typeface="Avenir Next Demi Bold" charset="0"/>
                <a:cs typeface="Avenir Next Demi Bold" charset="0"/>
              </a:rPr>
              <a:t>qualquer evasão de responsabilidade</a:t>
            </a:r>
            <a:r>
              <a:rPr lang="pt-BR" dirty="0" smtClean="0"/>
              <a:t>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Jesus e a </a:t>
            </a:r>
            <a:br>
              <a:rPr lang="pt-BR" i="1" dirty="0" smtClean="0"/>
            </a:br>
            <a:r>
              <a:rPr lang="pt-BR" i="1" dirty="0" smtClean="0"/>
              <a:t>atualidade</a:t>
            </a:r>
            <a:r>
              <a:rPr lang="pt-BR" dirty="0" smtClean="0"/>
              <a:t>, cap. 5)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"/>
          <a:stretch/>
        </p:blipFill>
        <p:spPr bwMode="auto">
          <a:xfrm>
            <a:off x="924437" y="3789040"/>
            <a:ext cx="3462583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532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Lições do Mestre</a:t>
            </a:r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“Tem compaixão de quem cai. A consciência dele será o seu juiz.</a:t>
            </a:r>
          </a:p>
          <a:p>
            <a:r>
              <a:rPr lang="pt-BR" dirty="0" smtClean="0"/>
              <a:t>Ajuda aquele que lhe constitui punição.</a:t>
            </a:r>
          </a:p>
          <a:p>
            <a:r>
              <a:rPr lang="pt-BR" dirty="0" smtClean="0"/>
              <a:t>Tolera o infrator. Ele é o teu futuro, caso não disponhas de forças para prosseguir bem.”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Jesus e a atualidade</a:t>
            </a:r>
            <a:r>
              <a:rPr lang="pt-BR" dirty="0" smtClean="0"/>
              <a:t>, cap. 5)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322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Tolerância: remédio salutar</a:t>
            </a:r>
            <a:endParaRPr lang="pt-BR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4716016" y="2286000"/>
            <a:ext cx="3960440" cy="4239344"/>
          </a:xfrm>
        </p:spPr>
        <p:txBody>
          <a:bodyPr/>
          <a:lstStyle/>
          <a:p>
            <a:r>
              <a:rPr lang="pt-BR" dirty="0" smtClean="0"/>
              <a:t>“A tolerância que utilizares para com os infelizes se transformará na </a:t>
            </a:r>
            <a:r>
              <a:rPr lang="pt-BR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venir Next Demi Bold" charset="0"/>
                <a:ea typeface="Avenir Next Demi Bold" charset="0"/>
                <a:cs typeface="Avenir Next Demi Bold" charset="0"/>
              </a:rPr>
              <a:t>medida emocional de compaixão que receberás</a:t>
            </a:r>
            <a:r>
              <a:rPr lang="pt-BR" dirty="0" smtClean="0"/>
              <a:t>, quando chegar a tua vez, já que ninguém é inexpugnável</a:t>
            </a:r>
            <a:r>
              <a:rPr lang="pt-BR" baseline="30000" dirty="0" smtClean="0"/>
              <a:t>1</a:t>
            </a:r>
            <a:r>
              <a:rPr lang="pt-BR" dirty="0" smtClean="0"/>
              <a:t>, nem perfeito.”</a:t>
            </a:r>
          </a:p>
          <a:p>
            <a:pPr lvl="4"/>
            <a:r>
              <a:rPr lang="pt-BR" dirty="0" smtClean="0"/>
              <a:t>(JOANNA DE </a:t>
            </a:r>
            <a:r>
              <a:rPr lang="pt-BR" dirty="0" err="1" smtClean="0"/>
              <a:t>ÂNGELIS</a:t>
            </a:r>
            <a:r>
              <a:rPr lang="pt-BR" dirty="0" smtClean="0"/>
              <a:t>. </a:t>
            </a:r>
            <a:r>
              <a:rPr lang="pt-BR" i="1" dirty="0" smtClean="0"/>
              <a:t>Jesus e a atualidade</a:t>
            </a:r>
            <a:r>
              <a:rPr lang="pt-BR" dirty="0" smtClean="0"/>
              <a:t>, cap. 5)</a:t>
            </a:r>
          </a:p>
          <a:p>
            <a:pPr lvl="4"/>
            <a:r>
              <a:rPr lang="pt-BR" dirty="0" smtClean="0"/>
              <a:t>1. Invencível.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39" y="2420888"/>
            <a:ext cx="3505633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532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A41AC481-B287-49C8-90EF-C669597D2D0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2031</TotalTime>
  <Words>1351</Words>
  <Application>Microsoft Macintosh PowerPoint</Application>
  <PresentationFormat>Apresentação na tela (4:3)</PresentationFormat>
  <Paragraphs>87</Paragraphs>
  <Slides>14</Slides>
  <Notes>12</Notes>
  <HiddenSlides>1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3" baseType="lpstr">
      <vt:lpstr>Avenir Next</vt:lpstr>
      <vt:lpstr>Avenir Next Demi Bold</vt:lpstr>
      <vt:lpstr>Calibri</vt:lpstr>
      <vt:lpstr>Mangal</vt:lpstr>
      <vt:lpstr>Palatino Linotype</vt:lpstr>
      <vt:lpstr>Tw Cen MT</vt:lpstr>
      <vt:lpstr>Tw Cen MT Condensed</vt:lpstr>
      <vt:lpstr>Wingdings 3</vt:lpstr>
      <vt:lpstr>Integral</vt:lpstr>
      <vt:lpstr>Jesus e tolerância</vt:lpstr>
      <vt:lpstr>Tolerância</vt:lpstr>
      <vt:lpstr>Julgamento</vt:lpstr>
      <vt:lpstr>Julgamento das faltas</vt:lpstr>
      <vt:lpstr>Quedas morais</vt:lpstr>
      <vt:lpstr>Doenças do corpo</vt:lpstr>
      <vt:lpstr>Culpa: fonte de desequilíbrios</vt:lpstr>
      <vt:lpstr>Projeções de personalidade</vt:lpstr>
      <vt:lpstr>Adoecimento</vt:lpstr>
      <vt:lpstr>tolerância é terapia</vt:lpstr>
      <vt:lpstr>Exemplos de Jesus</vt:lpstr>
      <vt:lpstr>Não fuja das responsabilidades</vt:lpstr>
      <vt:lpstr>Lições do Mestre</vt:lpstr>
      <vt:lpstr>Tolerância: remédio salutar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Paula</dc:creator>
  <cp:lastModifiedBy>Adriano Alves</cp:lastModifiedBy>
  <cp:revision>53</cp:revision>
  <dcterms:created xsi:type="dcterms:W3CDTF">2014-12-24T10:22:44Z</dcterms:created>
  <dcterms:modified xsi:type="dcterms:W3CDTF">2016-12-28T15:11:13Z</dcterms:modified>
</cp:coreProperties>
</file>