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4"/>
  </p:notesMasterIdLst>
  <p:sldIdLst>
    <p:sldId id="256" r:id="rId2"/>
    <p:sldId id="270" r:id="rId3"/>
    <p:sldId id="271" r:id="rId4"/>
    <p:sldId id="273" r:id="rId5"/>
    <p:sldId id="272" r:id="rId6"/>
    <p:sldId id="274" r:id="rId7"/>
    <p:sldId id="276" r:id="rId8"/>
    <p:sldId id="278" r:id="rId9"/>
    <p:sldId id="275" r:id="rId10"/>
    <p:sldId id="279" r:id="rId11"/>
    <p:sldId id="277" r:id="rId12"/>
    <p:sldId id="280" r:id="rId1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99"/>
    <p:restoredTop sz="82795"/>
  </p:normalViewPr>
  <p:slideViewPr>
    <p:cSldViewPr snapToGrid="0" snapToObjects="1" showGuides="1">
      <p:cViewPr varScale="1">
        <p:scale>
          <a:sx n="97" d="100"/>
          <a:sy n="97" d="100"/>
        </p:scale>
        <p:origin x="133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60824-5FA2-504E-BFAE-30448C184652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E94DC-EFBF-F243-9E0B-62CB5AD77B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8453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9CFAE0D1-536F-7542-A430-C0057C606B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34FB7D1-336C-8943-9F6A-93A2035515D6}" type="slidenum">
              <a:rPr lang="en-US" altLang="pt-BR" sz="1200"/>
              <a:pPr eaLnBrk="1" hangingPunct="1"/>
              <a:t>2</a:t>
            </a:fld>
            <a:endParaRPr lang="en-US" altLang="pt-BR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C6BB2375-4879-024F-B58F-CB6ED3390B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A220F2C2-4735-4A40-A64F-87E9D72F9F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 dirty="0"/>
              <a:t>Como se vê, a intriga é uma enfermidade da alma de fato muito perigosa, pois pode contaminar e até mesmo matar boas obras. Atuando de forma sorrateira, vai fragilizando sua vítima, minando suas forças até que esta se vê vencida pelo desânimo.</a:t>
            </a:r>
            <a:endParaRPr lang="ru-RU" altLang="pt-BR" dirty="0"/>
          </a:p>
        </p:txBody>
      </p:sp>
    </p:spTree>
    <p:extLst>
      <p:ext uri="{BB962C8B-B14F-4D97-AF65-F5344CB8AC3E}">
        <p14:creationId xmlns:p14="http://schemas.microsoft.com/office/powerpoint/2010/main" val="3465064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Apresentamos aqui alguns conceitos extraídos do dicionário, mas podemos resumir que a intriga é a famosa </a:t>
            </a:r>
            <a:r>
              <a:rPr lang="pt-BR" b="1" dirty="0"/>
              <a:t>fofoca</a:t>
            </a:r>
            <a:r>
              <a:rPr lang="pt-BR" dirty="0"/>
              <a:t>, ou </a:t>
            </a:r>
            <a:r>
              <a:rPr lang="pt-BR" b="1" dirty="0"/>
              <a:t>maledicência</a:t>
            </a:r>
            <a:r>
              <a:rPr lang="pt-BR" dirty="0"/>
              <a:t>, podendo ser entendida também como a </a:t>
            </a:r>
            <a:r>
              <a:rPr lang="pt-BR" b="1" dirty="0"/>
              <a:t>difamação</a:t>
            </a:r>
            <a:r>
              <a:rPr lang="pt-BR" dirty="0"/>
              <a:t> ou </a:t>
            </a:r>
            <a:r>
              <a:rPr lang="pt-BR" b="1" dirty="0"/>
              <a:t>censura</a:t>
            </a:r>
            <a:r>
              <a:rPr lang="pt-BR" dirty="0"/>
              <a:t> em relação a outrem.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DE94DC-EFBF-F243-9E0B-62CB5AD77B9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4819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intriga se manifesta quando nos referimos a alguém, geralmente adjetivando negativamente a pessoa, ou a um acontecimento público ou (mais frequentemente) privado e ainda adicionamos elementos sobre os quais não temos certeza (e, portanto, estão apenas em nossa imaginação). [a imagem ilustra o ditado popular “quem conta um conto aumenta um ponto”]</a:t>
            </a:r>
          </a:p>
          <a:p>
            <a:r>
              <a:rPr lang="pt-BR" dirty="0"/>
              <a:t>Também se dá quando censuramos alguém em tom acusatório, quase sempre cruel e com o intuito de difamar.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DE94DC-EFBF-F243-9E0B-62CB5AD77B9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4919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Mefítico</a:t>
            </a:r>
            <a:r>
              <a:rPr lang="pt-BR" dirty="0"/>
              <a:t>: nocivo à saúde, tóxico, desagradável.</a:t>
            </a:r>
            <a:br>
              <a:rPr lang="pt-BR" dirty="0"/>
            </a:br>
            <a:r>
              <a:rPr lang="pt-BR" dirty="0"/>
              <a:t>Fundamental cultivar esse olhar mais indulgente sobre o intrigante. Como assevera Joanna, essa pessoa é sempre alguém infeliz, muitas vezes irresponsável e imaturo, ou que possui algum transtorno psicológico.</a:t>
            </a:r>
          </a:p>
          <a:p>
            <a:r>
              <a:rPr lang="pt-BR" dirty="0"/>
              <a:t>E note que o hábito da maledicência configura em si um vício moral, caracterizando o intrigante como um viciado e, por isso, um doente da alma.</a:t>
            </a:r>
          </a:p>
          <a:p>
            <a:r>
              <a:rPr lang="pt-BR" dirty="0"/>
              <a:t>Por fim, a mentora destaca que o intrigante é alguém que projeta no seu próximo os comportamentos que necessita corrigir em si mesmo.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DE94DC-EFBF-F243-9E0B-62CB5AD77B9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2076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Jesus referiu-se com firmeza ao intrigante.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Aliando as palavras do Cristo aos esclarecimentos de Joanna de </a:t>
            </a:r>
            <a:r>
              <a:rPr lang="pt-BR" dirty="0" err="1"/>
              <a:t>Ângelis</a:t>
            </a:r>
            <a:r>
              <a:rPr lang="pt-BR" dirty="0"/>
              <a:t> [slide anterior], observamos que o defeito que há no intrigante e que ele projeta em sua vítima chega a ser maior naquele em relação a esta. Porém, uma vez realizado o trabalho por “... retirar a trave dos próprios olhos, passará a ver ao longe, ou seja, sua visão terá profundidade, alcance não haverá barreiras (trave) para ela.” (Haroldo Dutra Dias. </a:t>
            </a:r>
            <a:r>
              <a:rPr lang="pt-BR" i="1" dirty="0"/>
              <a:t>Novo Testamento</a:t>
            </a:r>
            <a:r>
              <a:rPr lang="pt-BR" dirty="0"/>
              <a:t>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DE94DC-EFBF-F243-9E0B-62CB5AD77B9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4526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Destacamos, a seguir, recomendações da autora espiritual para combatermos em nós mesmos atitudes que deem origem à intriga ou para fazermos cessar a intriga quando sua rede chegar até nós.</a:t>
            </a:r>
            <a:br>
              <a:rPr lang="pt-BR" dirty="0"/>
            </a:br>
            <a:r>
              <a:rPr lang="pt-BR" dirty="0"/>
              <a:t>A primeira delas é para policiarmos nossas palavras sempre que nos pronunciarmos sobre algo que ouvimos dizer, vimos ou vivenciamos.</a:t>
            </a:r>
          </a:p>
          <a:p>
            <a:r>
              <a:rPr lang="pt-BR" dirty="0"/>
              <a:t>Em seguida, a sempre necessária advertência do Cristo para a vigilância (“Vigiai e orai, para que não entreis em tentação.” – Mateus, 26:41.) em relação a todos os nossos atos, palavras e pensamentos.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DE94DC-EFBF-F243-9E0B-62CB5AD77B9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7391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Fundamentando a importantíssima ressalva de não sermos coniventes com o erro, mas refletirmos com sabedoria antes de acusarmos alguém (ainda que consideremos estarmos certos), recorremos à mensagem de </a:t>
            </a:r>
            <a:r>
              <a:rPr lang="pt-B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São Luís</a:t>
            </a:r>
            <a:r>
              <a:rPr lang="pt-BR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contida no cap. 10, itens 19 a 21, de </a:t>
            </a:r>
            <a:r>
              <a:rPr lang="pt-B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Evangelho Segundo o Espiritismo:</a:t>
            </a:r>
            <a:endParaRPr lang="pt-BR" dirty="0">
              <a:effectLst/>
            </a:endParaRPr>
          </a:p>
          <a:p>
            <a:endParaRPr lang="pt-BR" dirty="0"/>
          </a:p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 PERMITIDO REPREENDER OS OUTROS?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 é permitido repreender o próximo quando, com moderação, o fizermos “... para um fim útil, e não, como as mais das vezes, pelo prazer de denegrir.” Nessa hipótese, “...é um dever que a caridade manda seja cumprido com todo o cuidado possível.”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 PERMITIDO NOTAR AS IMPERFEIÇÕES DE OUTREM?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Tudo depende da intenção. [...] Seria errado se resultasse “... em detrimento do próximo, desacreditando-o, sem necessidade, na opinião geral.” Mas seria útil se, “... estendendo sobre o mal um véu, para que o público não o veja...” se note os defeitos do próximo “... em seu proveito pessoal, isto é, para se exercitar em evitar o que reprova nos outros.”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 PERMITIDO DIVULGAR O MAL DE OUTREM? 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 muito delicada esta questão... Se as imperfeições de uma pessoa só a ela prejudicam, nenhuma utilidade haverá nunca em divulgá-la. Se, porém, podem acarretar prejuízo a terceiros, deve-se atender de preferência ao interesse do maior número.” O recomendável é que se pese “... a soma das vantagens e dos inconvenientes.”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DE94DC-EFBF-F243-9E0B-62CB5AD77B9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8159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Complacência</a:t>
            </a:r>
            <a:r>
              <a:rPr lang="pt-BR" dirty="0"/>
              <a:t>: disposição habitual para corresponder aos desejos ou gostos de outrem com a intenção de ser-lhe agradável; </a:t>
            </a:r>
            <a:r>
              <a:rPr lang="pt-BR" b="1" dirty="0"/>
              <a:t>benevolência</a:t>
            </a:r>
            <a:r>
              <a:rPr lang="pt-BR" dirty="0"/>
              <a:t>.</a:t>
            </a:r>
          </a:p>
          <a:p>
            <a:endParaRPr lang="pt-BR" dirty="0"/>
          </a:p>
          <a:p>
            <a:r>
              <a:rPr lang="pt-BR" dirty="0"/>
              <a:t>Exercitemos a bondade e a empatia quando nos referimos a alguém, colocando-nos em seu lugar e tentando advogar em seu favor, para encontrar talvez razões que nos aproximarão dum olhar mais indulgente.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DE94DC-EFBF-F243-9E0B-62CB5AD77B9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73479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Complacência</a:t>
            </a:r>
            <a:r>
              <a:rPr lang="pt-BR" dirty="0"/>
              <a:t>: disposição habitual para corresponder aos desejos ou gostos de outrem com a intenção de ser-lhe agradável; </a:t>
            </a:r>
            <a:r>
              <a:rPr lang="pt-BR" b="1" dirty="0"/>
              <a:t>benevolência</a:t>
            </a:r>
            <a:r>
              <a:rPr lang="pt-BR" dirty="0"/>
              <a:t>.</a:t>
            </a:r>
          </a:p>
          <a:p>
            <a:r>
              <a:rPr lang="pt-BR" b="1" dirty="0"/>
              <a:t>Anelar</a:t>
            </a:r>
            <a:r>
              <a:rPr lang="pt-BR" dirty="0"/>
              <a:t>: desejar intensamente.</a:t>
            </a:r>
          </a:p>
          <a:p>
            <a:endParaRPr lang="pt-BR" dirty="0"/>
          </a:p>
          <a:p>
            <a:r>
              <a:rPr lang="pt-BR" dirty="0"/>
              <a:t>Cultivar a gentileza, o otimismo e a alegria, além de nos proporcionar uma vida mais leve, nos permitirá um convívio mais harmônico com todos ao nosso redor.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DE94DC-EFBF-F243-9E0B-62CB5AD77B9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7234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Importante lembrar que em todos os círculos de convivência – família, escola, trabalho, templo, amigos, etc. – possuem suas dificuldades e nos impõem seus desafios particulares e necessárias ao progresso de todos os envolvidos. Reconhecendo essa verdade, os conflitos que possam advir dessas relações poderão ser superados mais facilmente, especialmente se identificarmos nossa parcela de contribuição para </a:t>
            </a:r>
            <a:r>
              <a:rPr lang="pt-BR"/>
              <a:t>a divergência.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DE94DC-EFBF-F243-9E0B-62CB5AD77B9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73006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“Nessa resposta luminosa encontra-se todo um tratado de ética para o bem viver, ser feliz e contribuir para a alegria dos outros.”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10.)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DE94DC-EFBF-F243-9E0B-62CB5AD77B9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3362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84DE80B-95F3-0B46-8AFE-6151AE6E73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70594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8734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018" y="642594"/>
            <a:ext cx="7813964" cy="1371600"/>
          </a:xfrm>
        </p:spPr>
        <p:txBody>
          <a:bodyPr/>
          <a:lstStyle/>
          <a:p>
            <a:r>
              <a:rPr lang="pt-BR" noProof="0"/>
              <a:t>Clique para editar o título Mestre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018" y="2103119"/>
            <a:ext cx="7813964" cy="4349635"/>
          </a:xfrm>
        </p:spPr>
        <p:txBody>
          <a:bodyPr anchor="ctr"/>
          <a:lstStyle>
            <a:lvl1pPr algn="just">
              <a:defRPr sz="2000"/>
            </a:lvl1pPr>
            <a:lvl2pPr algn="just">
              <a:spcBef>
                <a:spcPts val="600"/>
              </a:spcBef>
              <a:defRPr sz="1800">
                <a:solidFill>
                  <a:schemeClr val="bg2">
                    <a:lumMod val="25000"/>
                  </a:schemeClr>
                </a:solidFill>
              </a:defRPr>
            </a:lvl2pPr>
            <a:lvl3pPr algn="just">
              <a:defRPr sz="1600"/>
            </a:lvl3pPr>
            <a:lvl4pPr algn="just">
              <a:spcBef>
                <a:spcPts val="400"/>
              </a:spcBef>
              <a:defRPr/>
            </a:lvl4pPr>
            <a:lvl5pPr marL="1031875" indent="0" algn="r">
              <a:spcBef>
                <a:spcPts val="600"/>
              </a:spcBef>
              <a:spcAft>
                <a:spcPts val="1200"/>
              </a:spcAft>
              <a:buNone/>
              <a:tabLst/>
              <a:defRPr sz="12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28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980902" y="1275025"/>
            <a:ext cx="7182197" cy="4814048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56755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922056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4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5023659"/>
            <a:ext cx="6803136" cy="80029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29640723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BF49-D7A7-9643-93FA-13E45199BD5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4E85A-B7A2-494B-BECF-A782362E29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3809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BF49-D7A7-9643-93FA-13E45199BD5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4E85A-B7A2-494B-BECF-A782362E29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7670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BF49-D7A7-9643-93FA-13E45199BD5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4E85A-B7A2-494B-BECF-A782362E29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5107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BF49-D7A7-9643-93FA-13E45199BD5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4E85A-B7A2-494B-BECF-A782362E29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0814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BF49-D7A7-9643-93FA-13E45199BD5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pt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784E85A-B7A2-494B-BECF-A782362E29EB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27139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77A3BF49-D7A7-9643-93FA-13E45199BD5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784E85A-B7A2-494B-BECF-A782362E29EB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53754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BF49-D7A7-9643-93FA-13E45199BD5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4E85A-B7A2-494B-BECF-A782362E29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2687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BF49-D7A7-9643-93FA-13E45199BD5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4E85A-B7A2-494B-BECF-A782362E29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977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9A3992D7-1341-5945-AF37-9B0D587E509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noProof="0"/>
              <a:t>Clique para editar o título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7A3BF49-D7A7-9643-93FA-13E45199BD5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784E85A-B7A2-494B-BECF-A782362E29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659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9A2C77-24C2-C549-8705-07377A4CC7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altLang="pt-BR" dirty="0"/>
              <a:t>Enfermidade </a:t>
            </a:r>
            <a:br>
              <a:rPr lang="pt-BR" altLang="pt-BR" dirty="0"/>
            </a:br>
            <a:r>
              <a:rPr lang="pt-BR" altLang="pt-BR" dirty="0"/>
              <a:t>da alma</a:t>
            </a:r>
            <a:endParaRPr lang="pt-BR" dirty="0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7D8EDC9E-B368-9448-B176-74E586A03D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/>
              <a:t>Ilumina-te</a:t>
            </a:r>
          </a:p>
        </p:txBody>
      </p:sp>
      <p:sp>
        <p:nvSpPr>
          <p:cNvPr id="6" name="Subtítulo 4">
            <a:extLst>
              <a:ext uri="{FF2B5EF4-FFF2-40B4-BE49-F238E27FC236}">
                <a16:creationId xmlns:a16="http://schemas.microsoft.com/office/drawing/2014/main" id="{B0EF6350-613C-6745-8E21-6B93BF2CEED6}"/>
              </a:ext>
            </a:extLst>
          </p:cNvPr>
          <p:cNvSpPr txBox="1">
            <a:spLocks/>
          </p:cNvSpPr>
          <p:nvPr/>
        </p:nvSpPr>
        <p:spPr>
          <a:xfrm>
            <a:off x="1171575" y="5928971"/>
            <a:ext cx="6803136" cy="7059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800" kern="1200" spc="8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>
                <a:solidFill>
                  <a:schemeClr val="bg1"/>
                </a:solidFill>
              </a:rPr>
              <a:t>Escola de Evangelização de Pacientes</a:t>
            </a:r>
          </a:p>
          <a:p>
            <a:r>
              <a:rPr lang="pt-BR" sz="1200">
                <a:solidFill>
                  <a:schemeClr val="bg1"/>
                </a:solidFill>
              </a:rPr>
              <a:t>Grupo Espírita </a:t>
            </a:r>
            <a:r>
              <a:rPr lang="pt-BR" sz="1200" err="1">
                <a:solidFill>
                  <a:schemeClr val="bg1"/>
                </a:solidFill>
              </a:rPr>
              <a:t>Guillon</a:t>
            </a:r>
            <a:r>
              <a:rPr lang="pt-BR" sz="1200">
                <a:solidFill>
                  <a:schemeClr val="bg1"/>
                </a:solidFill>
              </a:rPr>
              <a:t> Ribeiro</a:t>
            </a:r>
          </a:p>
        </p:txBody>
      </p:sp>
    </p:spTree>
    <p:extLst>
      <p:ext uri="{BB962C8B-B14F-4D97-AF65-F5344CB8AC3E}">
        <p14:creationId xmlns:p14="http://schemas.microsoft.com/office/powerpoint/2010/main" val="19584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8">
            <a:extLst>
              <a:ext uri="{FF2B5EF4-FFF2-40B4-BE49-F238E27FC236}">
                <a16:creationId xmlns:a16="http://schemas.microsoft.com/office/drawing/2014/main" id="{94D66742-2CB9-F44B-9D7C-CD43AAF964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5018" y="642594"/>
            <a:ext cx="7813964" cy="1371600"/>
          </a:xfrm>
        </p:spPr>
        <p:txBody>
          <a:bodyPr/>
          <a:lstStyle/>
          <a:p>
            <a:r>
              <a:rPr lang="pt-BR" altLang="pt-BR" dirty="0"/>
              <a:t>A intriga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F497DE-F67C-3641-84EE-8858843CD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18" y="2103119"/>
            <a:ext cx="7813964" cy="4349635"/>
          </a:xfrm>
        </p:spPr>
        <p:txBody>
          <a:bodyPr/>
          <a:lstStyle/>
          <a:p>
            <a:pPr marL="3913188" indent="-169863"/>
            <a:r>
              <a:rPr lang="pt-BR" altLang="pt-BR" dirty="0"/>
              <a:t>“... é enfermidade da alma que se alastra perigosamente na sociedade, tornando-se terrível inimiga dos bons costumes.”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10.)</a:t>
            </a:r>
          </a:p>
          <a:p>
            <a:endParaRPr lang="pt-BR" dirty="0"/>
          </a:p>
          <a:p>
            <a:r>
              <a:rPr lang="pt-BR" dirty="0"/>
              <a:t>A censura mórbida e a intriga perversa “... intoxicam as melhores intenções e asfixiam muitos ideais em desenvolvimento. São responsáveis pela crueldade da destruição de obras abençoadas e de esforços relevantes que são vencidos.”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Fonte de Luz</a:t>
            </a:r>
            <a:r>
              <a:rPr lang="pt-BR" altLang="pt-BR" dirty="0"/>
              <a:t>.)</a:t>
            </a:r>
          </a:p>
        </p:txBody>
      </p:sp>
      <p:pic>
        <p:nvPicPr>
          <p:cNvPr id="1026" name="Picture 2" descr="A intriga | Marcia Fernandes">
            <a:extLst>
              <a:ext uri="{FF2B5EF4-FFF2-40B4-BE49-F238E27FC236}">
                <a16:creationId xmlns:a16="http://schemas.microsoft.com/office/drawing/2014/main" id="{5A303773-DCFD-C941-AD28-C89B98049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162" y="2103438"/>
            <a:ext cx="3341205" cy="22274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004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2C5548-5FA1-224B-ADF7-0058898D6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18" y="642594"/>
            <a:ext cx="7813964" cy="1371600"/>
          </a:xfrm>
        </p:spPr>
        <p:txBody>
          <a:bodyPr/>
          <a:lstStyle/>
          <a:p>
            <a:r>
              <a:rPr lang="pt-BR" dirty="0"/>
              <a:t>O que é intriga?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4DD001C-A935-F446-BACF-C3C0379D2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164" y="2103438"/>
            <a:ext cx="5218802" cy="4349750"/>
          </a:xfrm>
        </p:spPr>
        <p:txBody>
          <a:bodyPr/>
          <a:lstStyle/>
          <a:p>
            <a:pPr algn="l"/>
            <a:r>
              <a:rPr lang="pt-BR" b="1" dirty="0"/>
              <a:t>INTRIGA</a:t>
            </a:r>
            <a:br>
              <a:rPr lang="pt-BR" b="1" dirty="0"/>
            </a:br>
            <a:r>
              <a:rPr lang="pt-BR" sz="1400" dirty="0"/>
              <a:t>substantivo feminino</a:t>
            </a:r>
          </a:p>
          <a:p>
            <a:pPr lvl="1"/>
            <a:r>
              <a:rPr lang="pt-BR" dirty="0"/>
              <a:t>1. Plano ou história que se trama com astúcia e cautela para enganar alguém. = ARDIL, CILADA, ENREDO, INSÍDIA, MAQUINAÇÃO, TRAMA, URDIDURA</a:t>
            </a:r>
          </a:p>
          <a:p>
            <a:pPr lvl="1"/>
            <a:r>
              <a:rPr lang="pt-BR" dirty="0"/>
              <a:t>2. Fato ou coisa contada sem conhecimento real ou em segredo. = MEXERICO</a:t>
            </a:r>
          </a:p>
          <a:p>
            <a:pPr lvl="4"/>
            <a:r>
              <a:rPr lang="pt-BR" dirty="0"/>
              <a:t>(</a:t>
            </a:r>
            <a:r>
              <a:rPr lang="pt-BR" i="1" dirty="0"/>
              <a:t>Dicionário </a:t>
            </a:r>
            <a:r>
              <a:rPr lang="pt-BR" i="1" dirty="0" err="1"/>
              <a:t>Priberam</a:t>
            </a:r>
            <a:r>
              <a:rPr lang="pt-BR" i="1" dirty="0"/>
              <a:t> da Língua Portuguesa</a:t>
            </a:r>
            <a:r>
              <a:rPr lang="pt-BR" dirty="0"/>
              <a:t>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4A598E3-B62F-5741-ABD6-168195E5680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4679" y="2480814"/>
            <a:ext cx="2264157" cy="3594997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60402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8B9D48-2E0C-F649-BE41-38F85A4AC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se manifesta?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AB3E64-4706-0E43-953B-81528A96D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“Da simples referência a respeito de alguém ou de algum acontecimento adulterado pela imaginação enferma, surge a rede das informações infelizes que dilaceram as vidas que lhes são o alvo inditoso. [...]</a:t>
            </a:r>
          </a:p>
          <a:p>
            <a:pPr marL="4137025" indent="-184150"/>
            <a:r>
              <a:rPr lang="pt-BR" dirty="0"/>
              <a:t>Toda censura com sinais de acusação é filha da crueldade que se converte em intriga.”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10.)</a:t>
            </a:r>
          </a:p>
          <a:p>
            <a:pPr lvl="4"/>
            <a:endParaRPr lang="pt-BR" altLang="pt-BR" dirty="0"/>
          </a:p>
          <a:p>
            <a:pPr lvl="4"/>
            <a:endParaRPr lang="pt-BR" alt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700A425-1FF4-D34B-B1CC-8D13124F52A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801" y="4088526"/>
            <a:ext cx="3138356" cy="2364228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68455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8B9D48-2E0C-F649-BE41-38F85A4AC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Quem é o intrigante?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AB3E64-4706-0E43-953B-81528A96D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18" y="2103119"/>
            <a:ext cx="7813964" cy="2367071"/>
          </a:xfrm>
        </p:spPr>
        <p:txBody>
          <a:bodyPr>
            <a:normAutofit lnSpcReduction="10000"/>
          </a:bodyPr>
          <a:lstStyle/>
          <a:p>
            <a:r>
              <a:rPr lang="pt-BR" dirty="0"/>
              <a:t>“O intrigante </a:t>
            </a:r>
            <a:r>
              <a:rPr lang="pt-BR" b="1" dirty="0"/>
              <a:t>é sempre alguém infeliz e invejoso que projeta os seus conflitos</a:t>
            </a:r>
            <a:r>
              <a:rPr lang="pt-BR" dirty="0"/>
              <a:t> onde se encontra, alegrando-se com os embaraços que proporciona no meio social. [...]</a:t>
            </a:r>
          </a:p>
          <a:p>
            <a:r>
              <a:rPr lang="pt-BR" dirty="0"/>
              <a:t>Muitas vezes, o insensato não faz ideia do poder mefítico da intriga, </a:t>
            </a:r>
            <a:r>
              <a:rPr lang="pt-BR" dirty="0" err="1"/>
              <a:t>permitindo-se-lhe</a:t>
            </a:r>
            <a:r>
              <a:rPr lang="pt-BR" dirty="0"/>
              <a:t> a manifestação verbal ou gráfica, por falta de responsabilidade ou desvio de conduta psicológica.”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10.)</a:t>
            </a:r>
          </a:p>
        </p:txBody>
      </p:sp>
      <p:pic>
        <p:nvPicPr>
          <p:cNvPr id="6" name="Picture 4" descr="inveja - MOZ NEWS">
            <a:extLst>
              <a:ext uri="{FF2B5EF4-FFF2-40B4-BE49-F238E27FC236}">
                <a16:creationId xmlns:a16="http://schemas.microsoft.com/office/drawing/2014/main" id="{60C720FE-7B9B-544B-9E58-F5FE3DFC6C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59570" y="4631670"/>
            <a:ext cx="4024859" cy="1821084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554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8B9D48-2E0C-F649-BE41-38F85A4AC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18" y="642594"/>
            <a:ext cx="7813964" cy="1371600"/>
          </a:xfrm>
        </p:spPr>
        <p:txBody>
          <a:bodyPr/>
          <a:lstStyle/>
          <a:p>
            <a:r>
              <a:rPr lang="pt-BR" dirty="0"/>
              <a:t>Jesus e a intriga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AB3E64-4706-0E43-953B-81528A96D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163" y="2103438"/>
            <a:ext cx="7813675" cy="2328569"/>
          </a:xfrm>
        </p:spPr>
        <p:txBody>
          <a:bodyPr/>
          <a:lstStyle/>
          <a:p>
            <a:pPr lvl="1"/>
            <a:r>
              <a:rPr lang="pt-BR" i="1" dirty="0"/>
              <a:t>“Por que vês o cisco no olho do teu irmão, e não percebes a viga no teu olho? Ou, como dirás ao teu irmão: ‘Deixa que eu retire o cisco do teu olho’. E, eis a viga no teu olho. Hipócrita! Retira primeiramente a viga do teu olho, e então verás {em profundidade} para retirar o cisco do olho do teu irmão.”</a:t>
            </a:r>
          </a:p>
          <a:p>
            <a:pPr lvl="4"/>
            <a:r>
              <a:rPr lang="pt-BR" dirty="0"/>
              <a:t>(Mateus, 7:3-5. Tradução de Haroldo Dutra Dias)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0637564-8ADC-3544-9313-ADB88F42EA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2921" y="4432007"/>
            <a:ext cx="4238157" cy="2021181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38561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D6CF34-DD8F-1144-BB4B-4DE73E00A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combater a intriga?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64AD74-1665-C244-8D5F-56753BD94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18" y="2103119"/>
            <a:ext cx="7813964" cy="2139097"/>
          </a:xfrm>
        </p:spPr>
        <p:txBody>
          <a:bodyPr/>
          <a:lstStyle/>
          <a:p>
            <a:r>
              <a:rPr lang="pt-BR" dirty="0"/>
              <a:t>“Tem, pois, cuidado com o que falas, a respeito do que ouves, vês ou participas. [...]</a:t>
            </a:r>
          </a:p>
          <a:p>
            <a:r>
              <a:rPr lang="pt-BR" dirty="0"/>
              <a:t>Convidado a servir na Seara de Jesus, mantém-te vigilante...”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10.)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45EC1B7-905F-7A4F-98FC-77C231F00A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2252" y="4242216"/>
            <a:ext cx="4299496" cy="2210538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68808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D6CF34-DD8F-1144-BB4B-4DE73E00A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combater a intriga?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64AD74-1665-C244-8D5F-56753BD94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18" y="2103120"/>
            <a:ext cx="7813964" cy="2260600"/>
          </a:xfrm>
        </p:spPr>
        <p:txBody>
          <a:bodyPr/>
          <a:lstStyle/>
          <a:p>
            <a:r>
              <a:rPr lang="pt-BR" dirty="0"/>
              <a:t>“Tentado, em algum momento, a acusar, a criar situações danosas, resiste e silencia, legando ao tempo a tarefa que te compete.</a:t>
            </a:r>
          </a:p>
          <a:p>
            <a:r>
              <a:rPr lang="pt-BR" dirty="0"/>
              <a:t>Isso não quer dizer conivência com o erro, mas interrupção da corrente prejudicial, mantida pela intriga.”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10.)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B010AF5-AE91-3240-998E-BCAF0385C98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6515" y="4452646"/>
            <a:ext cx="3370969" cy="2000108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76635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8B1F0B-5EB8-4C48-A54F-BC60D5E8E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combater a intriga?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6258A1-C6A4-0642-A8A2-EED3BE4AF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18" y="2103120"/>
            <a:ext cx="7813964" cy="2398982"/>
          </a:xfrm>
        </p:spPr>
        <p:txBody>
          <a:bodyPr/>
          <a:lstStyle/>
          <a:p>
            <a:r>
              <a:rPr lang="pt-BR" dirty="0"/>
              <a:t>“Sê tu, no entanto, aquele que adota a complacência, que compreende o limite e a dificuldade do outro. [...]</a:t>
            </a:r>
          </a:p>
          <a:p>
            <a:r>
              <a:rPr lang="pt-BR" dirty="0"/>
              <a:t>... usa a bondade nas tuas considerações em relação às demais pessoas com as quais convives ou não.”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10.)</a:t>
            </a:r>
          </a:p>
        </p:txBody>
      </p:sp>
      <p:pic>
        <p:nvPicPr>
          <p:cNvPr id="3074" name="Picture 2" descr="Compreender as pessoas é o passo mais importante - Portal">
            <a:extLst>
              <a:ext uri="{FF2B5EF4-FFF2-40B4-BE49-F238E27FC236}">
                <a16:creationId xmlns:a16="http://schemas.microsoft.com/office/drawing/2014/main" id="{CB2B9EFB-264F-6E49-955A-44A489D10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1572" y="4502101"/>
            <a:ext cx="5720856" cy="1950653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859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8B1F0B-5EB8-4C48-A54F-BC60D5E8E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combater a intriga?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6258A1-C6A4-0642-A8A2-EED3BE4AF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“Faz-te a criatura gentil por quem todos anelam, estando sempre às ordens dos Mensageiros da luz para o serviço da fraternidade e da construção do bem no mundo.”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10.)</a:t>
            </a:r>
          </a:p>
          <a:p>
            <a:pPr marL="3733800" indent="-133350"/>
            <a:r>
              <a:rPr lang="pt-BR" dirty="0"/>
              <a:t>“Não te deixes contaminar pelo pessimismo nem pela censura contumaz que te tragam ao coração.”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Fonte de Luz</a:t>
            </a:r>
            <a:r>
              <a:rPr lang="pt-BR" altLang="pt-BR" dirty="0"/>
              <a:t>.)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9AC5BB9-ED99-604E-9100-909D2B5838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890" y="4230254"/>
            <a:ext cx="3048000" cy="222250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17403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B0123B-41B5-F74C-B51E-330D518AC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Desafio para a evolução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030F441-7B25-FF49-8470-D6D625F54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18" y="2103119"/>
            <a:ext cx="7813964" cy="1685291"/>
          </a:xfrm>
        </p:spPr>
        <p:txBody>
          <a:bodyPr/>
          <a:lstStyle/>
          <a:p>
            <a:r>
              <a:rPr lang="pt-BR" dirty="0"/>
              <a:t>Viver em harmonia em um meio social – seja qual for, já que em todos eles existem dificuldades a vencer – constitui desafio para a evolução.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Fonte de Luz</a:t>
            </a:r>
            <a:r>
              <a:rPr lang="pt-BR" altLang="pt-BR" dirty="0"/>
              <a:t>.)</a:t>
            </a:r>
          </a:p>
        </p:txBody>
      </p:sp>
      <p:pic>
        <p:nvPicPr>
          <p:cNvPr id="4098" name="Picture 2" descr="Qual o segredo para viver em harmonia? - Portal">
            <a:extLst>
              <a:ext uri="{FF2B5EF4-FFF2-40B4-BE49-F238E27FC236}">
                <a16:creationId xmlns:a16="http://schemas.microsoft.com/office/drawing/2014/main" id="{DE411566-1B00-C447-9923-825064C4B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018" y="3788410"/>
            <a:ext cx="7813964" cy="2664344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046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D42797-68EF-BC46-884A-A1C0D8B01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Tratado de ética para o </a:t>
            </a:r>
            <a:br>
              <a:rPr lang="pt-BR" dirty="0"/>
            </a:br>
            <a:r>
              <a:rPr lang="pt-BR" dirty="0"/>
              <a:t>bem viver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B95ECA-76B5-9948-A822-B46255A5B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“Allan Kardec, o nobre mensageiro do Senhor [...], buscando uma diretriz segura para evitar a intriga e outros desvios na convivência social, indagou aos Guias espirituais...”, que responderam com expressiva sabedoria: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10.)</a:t>
            </a:r>
            <a:endParaRPr lang="pt-BR" dirty="0"/>
          </a:p>
          <a:p>
            <a:pPr lvl="1"/>
            <a:r>
              <a:rPr lang="pt-BR" i="1" dirty="0"/>
              <a:t>Qual o verdadeiro sentido da palavra caridade, como a entendia Jesus?</a:t>
            </a:r>
          </a:p>
          <a:p>
            <a:pPr lvl="2"/>
            <a:r>
              <a:rPr lang="pt-BR" b="1" dirty="0"/>
              <a:t>“Benevolência para com todos, indulgência para as imperfeições dos outros, perdão das ofensas.”</a:t>
            </a:r>
          </a:p>
          <a:p>
            <a:pPr lvl="4"/>
            <a:r>
              <a:rPr lang="pt-BR" dirty="0"/>
              <a:t>	(ALLAN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886.)</a:t>
            </a:r>
          </a:p>
        </p:txBody>
      </p:sp>
    </p:spTree>
    <p:extLst>
      <p:ext uri="{BB962C8B-B14F-4D97-AF65-F5344CB8AC3E}">
        <p14:creationId xmlns:p14="http://schemas.microsoft.com/office/powerpoint/2010/main" val="31881898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{B1E3CB9C-44A4-3F49-83CD-00B53ACDC966}tf10001067</Template>
  <TotalTime>2351</TotalTime>
  <Words>1714</Words>
  <Application>Microsoft Macintosh PowerPoint</Application>
  <PresentationFormat>Apresentação na tela (4:3)</PresentationFormat>
  <Paragraphs>94</Paragraphs>
  <Slides>12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Garamond</vt:lpstr>
      <vt:lpstr>Savon</vt:lpstr>
      <vt:lpstr>Enfermidade  da alma</vt:lpstr>
      <vt:lpstr>A intriga</vt:lpstr>
      <vt:lpstr>O que é intriga?</vt:lpstr>
      <vt:lpstr>Como se manifesta?</vt:lpstr>
      <vt:lpstr>Quem é o intrigante?</vt:lpstr>
      <vt:lpstr>Jesus e a intriga</vt:lpstr>
      <vt:lpstr>Como combater a intriga?</vt:lpstr>
      <vt:lpstr>Como combater a intriga?</vt:lpstr>
      <vt:lpstr>Como combater a intriga?</vt:lpstr>
      <vt:lpstr>Como combater a intriga?</vt:lpstr>
      <vt:lpstr>Desafio para a evolução</vt:lpstr>
      <vt:lpstr>Tratado de ética para o  bem viver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Adriano Alves</dc:creator>
  <cp:lastModifiedBy>Adriano Alves</cp:lastModifiedBy>
  <cp:revision>62</cp:revision>
  <dcterms:created xsi:type="dcterms:W3CDTF">2018-07-04T18:00:02Z</dcterms:created>
  <dcterms:modified xsi:type="dcterms:W3CDTF">2020-10-19T22:21:41Z</dcterms:modified>
</cp:coreProperties>
</file>