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</p:sldMasterIdLst>
  <p:notesMasterIdLst>
    <p:notesMasterId r:id="rId18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73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1A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3778"/>
  </p:normalViewPr>
  <p:slideViewPr>
    <p:cSldViewPr snapToGrid="0" snapToObjects="1" showGuides="1">
      <p:cViewPr varScale="1">
        <p:scale>
          <a:sx n="98" d="100"/>
          <a:sy n="98" d="100"/>
        </p:scale>
        <p:origin x="194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C6971B-D537-DE4B-9BCF-D948C43D0824}" type="doc">
      <dgm:prSet loTypeId="urn:microsoft.com/office/officeart/2005/8/layout/process2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7E606102-3840-B944-934B-40387C9AC1C0}">
      <dgm:prSet phldrT="[Texto]" custT="1"/>
      <dgm:spPr/>
      <dgm:t>
        <a:bodyPr/>
        <a:lstStyle/>
        <a:p>
          <a:r>
            <a:rPr lang="pt-BR" altLang="pt-BR" sz="1800">
              <a:latin typeface="+mn-lt"/>
            </a:rPr>
            <a:t>O instinto gregário predomina em todos os animais e especialmente no ser humano [...].</a:t>
          </a:r>
          <a:endParaRPr lang="pt-BR" sz="1800">
            <a:latin typeface="+mn-lt"/>
          </a:endParaRPr>
        </a:p>
      </dgm:t>
    </dgm:pt>
    <dgm:pt modelId="{404090CC-B5F6-F142-83D4-3D8389A9B118}" type="parTrans" cxnId="{B4802613-CA5F-6043-9F21-1624B33E71B5}">
      <dgm:prSet/>
      <dgm:spPr/>
      <dgm:t>
        <a:bodyPr/>
        <a:lstStyle/>
        <a:p>
          <a:endParaRPr lang="pt-BR" sz="1800">
            <a:latin typeface="+mn-lt"/>
          </a:endParaRPr>
        </a:p>
      </dgm:t>
    </dgm:pt>
    <dgm:pt modelId="{C666CB1E-545C-EE44-8F48-748AF59122D0}" type="sibTrans" cxnId="{B4802613-CA5F-6043-9F21-1624B33E71B5}">
      <dgm:prSet custT="1"/>
      <dgm:spPr/>
      <dgm:t>
        <a:bodyPr/>
        <a:lstStyle/>
        <a:p>
          <a:endParaRPr lang="pt-BR" sz="1800">
            <a:latin typeface="+mn-lt"/>
          </a:endParaRPr>
        </a:p>
      </dgm:t>
    </dgm:pt>
    <dgm:pt modelId="{888C1340-1548-B347-92DF-F3105FE4A2B3}">
      <dgm:prSet custT="1"/>
      <dgm:spPr/>
      <dgm:t>
        <a:bodyPr/>
        <a:lstStyle/>
        <a:p>
          <a:r>
            <a:rPr lang="pt-BR" altLang="pt-BR" sz="1800" dirty="0">
              <a:latin typeface="+mn-lt"/>
            </a:rPr>
            <a:t>Condu-lo inevitavelmente aos relacionamentos que fazem parte de sua existência.</a:t>
          </a:r>
        </a:p>
      </dgm:t>
    </dgm:pt>
    <dgm:pt modelId="{361C6216-6A8F-CD4C-AB42-A1B51B7C29D4}" type="parTrans" cxnId="{60711E0E-CCD5-774D-9A77-EB1D10602E91}">
      <dgm:prSet/>
      <dgm:spPr/>
      <dgm:t>
        <a:bodyPr/>
        <a:lstStyle/>
        <a:p>
          <a:endParaRPr lang="pt-BR" sz="1800">
            <a:latin typeface="+mn-lt"/>
          </a:endParaRPr>
        </a:p>
      </dgm:t>
    </dgm:pt>
    <dgm:pt modelId="{41947C8C-D38B-8741-AD29-F633170A6E80}" type="sibTrans" cxnId="{60711E0E-CCD5-774D-9A77-EB1D10602E91}">
      <dgm:prSet/>
      <dgm:spPr/>
      <dgm:t>
        <a:bodyPr/>
        <a:lstStyle/>
        <a:p>
          <a:endParaRPr lang="pt-BR" sz="1800">
            <a:latin typeface="+mn-lt"/>
          </a:endParaRPr>
        </a:p>
      </dgm:t>
    </dgm:pt>
    <dgm:pt modelId="{0C918967-3C26-D642-8257-7E9D64C240E6}" type="pres">
      <dgm:prSet presAssocID="{22C6971B-D537-DE4B-9BCF-D948C43D0824}" presName="linearFlow" presStyleCnt="0">
        <dgm:presLayoutVars>
          <dgm:resizeHandles val="exact"/>
        </dgm:presLayoutVars>
      </dgm:prSet>
      <dgm:spPr/>
    </dgm:pt>
    <dgm:pt modelId="{2DEBD48E-4CC8-CF41-B1EA-434DE3FE5447}" type="pres">
      <dgm:prSet presAssocID="{7E606102-3840-B944-934B-40387C9AC1C0}" presName="node" presStyleLbl="node1" presStyleIdx="0" presStyleCnt="2">
        <dgm:presLayoutVars>
          <dgm:bulletEnabled val="1"/>
        </dgm:presLayoutVars>
      </dgm:prSet>
      <dgm:spPr/>
    </dgm:pt>
    <dgm:pt modelId="{BD9630F2-22B3-9843-AB86-781310A47CD2}" type="pres">
      <dgm:prSet presAssocID="{C666CB1E-545C-EE44-8F48-748AF59122D0}" presName="sibTrans" presStyleLbl="sibTrans2D1" presStyleIdx="0" presStyleCnt="1"/>
      <dgm:spPr/>
    </dgm:pt>
    <dgm:pt modelId="{D2E41001-AE5E-D344-90F7-98AA912B5D18}" type="pres">
      <dgm:prSet presAssocID="{C666CB1E-545C-EE44-8F48-748AF59122D0}" presName="connectorText" presStyleLbl="sibTrans2D1" presStyleIdx="0" presStyleCnt="1"/>
      <dgm:spPr/>
    </dgm:pt>
    <dgm:pt modelId="{E4BBCD95-746F-F140-829F-FF04CD8F709B}" type="pres">
      <dgm:prSet presAssocID="{888C1340-1548-B347-92DF-F3105FE4A2B3}" presName="node" presStyleLbl="node1" presStyleIdx="1" presStyleCnt="2">
        <dgm:presLayoutVars>
          <dgm:bulletEnabled val="1"/>
        </dgm:presLayoutVars>
      </dgm:prSet>
      <dgm:spPr/>
    </dgm:pt>
  </dgm:ptLst>
  <dgm:cxnLst>
    <dgm:cxn modelId="{60711E0E-CCD5-774D-9A77-EB1D10602E91}" srcId="{22C6971B-D537-DE4B-9BCF-D948C43D0824}" destId="{888C1340-1548-B347-92DF-F3105FE4A2B3}" srcOrd="1" destOrd="0" parTransId="{361C6216-6A8F-CD4C-AB42-A1B51B7C29D4}" sibTransId="{41947C8C-D38B-8741-AD29-F633170A6E80}"/>
    <dgm:cxn modelId="{B4802613-CA5F-6043-9F21-1624B33E71B5}" srcId="{22C6971B-D537-DE4B-9BCF-D948C43D0824}" destId="{7E606102-3840-B944-934B-40387C9AC1C0}" srcOrd="0" destOrd="0" parTransId="{404090CC-B5F6-F142-83D4-3D8389A9B118}" sibTransId="{C666CB1E-545C-EE44-8F48-748AF59122D0}"/>
    <dgm:cxn modelId="{6776CC3A-1491-7B49-BAD4-AC741D598F44}" type="presOf" srcId="{C666CB1E-545C-EE44-8F48-748AF59122D0}" destId="{D2E41001-AE5E-D344-90F7-98AA912B5D18}" srcOrd="1" destOrd="0" presId="urn:microsoft.com/office/officeart/2005/8/layout/process2"/>
    <dgm:cxn modelId="{A749B58C-C58B-0C4B-A916-40B3A7717C1E}" type="presOf" srcId="{888C1340-1548-B347-92DF-F3105FE4A2B3}" destId="{E4BBCD95-746F-F140-829F-FF04CD8F709B}" srcOrd="0" destOrd="0" presId="urn:microsoft.com/office/officeart/2005/8/layout/process2"/>
    <dgm:cxn modelId="{F49F34A5-70CD-DB4A-9958-62F3879A751E}" type="presOf" srcId="{C666CB1E-545C-EE44-8F48-748AF59122D0}" destId="{BD9630F2-22B3-9843-AB86-781310A47CD2}" srcOrd="0" destOrd="0" presId="urn:microsoft.com/office/officeart/2005/8/layout/process2"/>
    <dgm:cxn modelId="{C07FF1CB-E05D-5F43-8B7A-6BC646B1282E}" type="presOf" srcId="{22C6971B-D537-DE4B-9BCF-D948C43D0824}" destId="{0C918967-3C26-D642-8257-7E9D64C240E6}" srcOrd="0" destOrd="0" presId="urn:microsoft.com/office/officeart/2005/8/layout/process2"/>
    <dgm:cxn modelId="{04DCE2F2-3163-F74E-90C5-7D7841DCF0AD}" type="presOf" srcId="{7E606102-3840-B944-934B-40387C9AC1C0}" destId="{2DEBD48E-4CC8-CF41-B1EA-434DE3FE5447}" srcOrd="0" destOrd="0" presId="urn:microsoft.com/office/officeart/2005/8/layout/process2"/>
    <dgm:cxn modelId="{09D2A7C3-347D-7D43-B0A0-B0EF86EC09A9}" type="presParOf" srcId="{0C918967-3C26-D642-8257-7E9D64C240E6}" destId="{2DEBD48E-4CC8-CF41-B1EA-434DE3FE5447}" srcOrd="0" destOrd="0" presId="urn:microsoft.com/office/officeart/2005/8/layout/process2"/>
    <dgm:cxn modelId="{48C1DFAD-F973-EB4C-98ED-E839E4D600C5}" type="presParOf" srcId="{0C918967-3C26-D642-8257-7E9D64C240E6}" destId="{BD9630F2-22B3-9843-AB86-781310A47CD2}" srcOrd="1" destOrd="0" presId="urn:microsoft.com/office/officeart/2005/8/layout/process2"/>
    <dgm:cxn modelId="{8186B76E-1C9C-7541-9D8E-893473C8B9D6}" type="presParOf" srcId="{BD9630F2-22B3-9843-AB86-781310A47CD2}" destId="{D2E41001-AE5E-D344-90F7-98AA912B5D18}" srcOrd="0" destOrd="0" presId="urn:microsoft.com/office/officeart/2005/8/layout/process2"/>
    <dgm:cxn modelId="{930697B7-EC84-3C48-9E40-16DAD4E063BA}" type="presParOf" srcId="{0C918967-3C26-D642-8257-7E9D64C240E6}" destId="{E4BBCD95-746F-F140-829F-FF04CD8F709B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B826CA-3FBA-D24A-98D6-1EAC6E12DBC4}" type="doc">
      <dgm:prSet loTypeId="urn:microsoft.com/office/officeart/2005/8/layout/hProcess9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89B8F987-DABD-B246-A965-8E00D370FAD1}">
      <dgm:prSet phldrT="[Texto]"/>
      <dgm:spPr/>
      <dgm:t>
        <a:bodyPr/>
        <a:lstStyle/>
        <a:p>
          <a:r>
            <a:rPr lang="pt-BR" dirty="0"/>
            <a:t>Impulsos desordenados da libido</a:t>
          </a:r>
        </a:p>
      </dgm:t>
    </dgm:pt>
    <dgm:pt modelId="{A958DEDF-2C1E-D94C-B506-D38D850663E9}" type="parTrans" cxnId="{1A182E16-B2BC-764B-BD9E-1270700BAF6B}">
      <dgm:prSet/>
      <dgm:spPr/>
      <dgm:t>
        <a:bodyPr/>
        <a:lstStyle/>
        <a:p>
          <a:endParaRPr lang="pt-BR"/>
        </a:p>
      </dgm:t>
    </dgm:pt>
    <dgm:pt modelId="{AA6D462E-52D1-854A-B1FF-4A92959C306A}" type="sibTrans" cxnId="{1A182E16-B2BC-764B-BD9E-1270700BAF6B}">
      <dgm:prSet/>
      <dgm:spPr/>
      <dgm:t>
        <a:bodyPr/>
        <a:lstStyle/>
        <a:p>
          <a:endParaRPr lang="pt-BR"/>
        </a:p>
      </dgm:t>
    </dgm:pt>
    <dgm:pt modelId="{5A3FDA58-9CDE-E841-A56B-1100D887393F}">
      <dgm:prSet/>
      <dgm:spPr/>
      <dgm:t>
        <a:bodyPr/>
        <a:lstStyle/>
        <a:p>
          <a:r>
            <a:rPr lang="pt-BR"/>
            <a:t>Distanciamento da promiscuidade</a:t>
          </a:r>
          <a:endParaRPr lang="pt-BR" dirty="0"/>
        </a:p>
      </dgm:t>
    </dgm:pt>
    <dgm:pt modelId="{D007109C-7C58-9544-A119-7189466412FB}" type="parTrans" cxnId="{24E1CDF7-3F11-C947-9386-D0984BF689A9}">
      <dgm:prSet/>
      <dgm:spPr/>
      <dgm:t>
        <a:bodyPr/>
        <a:lstStyle/>
        <a:p>
          <a:endParaRPr lang="pt-BR"/>
        </a:p>
      </dgm:t>
    </dgm:pt>
    <dgm:pt modelId="{32809471-747A-DC40-B6B7-AC7B346FE21B}" type="sibTrans" cxnId="{24E1CDF7-3F11-C947-9386-D0984BF689A9}">
      <dgm:prSet/>
      <dgm:spPr/>
      <dgm:t>
        <a:bodyPr/>
        <a:lstStyle/>
        <a:p>
          <a:endParaRPr lang="pt-BR"/>
        </a:p>
      </dgm:t>
    </dgm:pt>
    <dgm:pt modelId="{57D4AC47-F738-B84A-AC72-63E01D7C4340}">
      <dgm:prSet/>
      <dgm:spPr/>
      <dgm:t>
        <a:bodyPr/>
        <a:lstStyle/>
        <a:p>
          <a:r>
            <a:rPr lang="pt-BR" dirty="0"/>
            <a:t>Monogamia</a:t>
          </a:r>
        </a:p>
      </dgm:t>
    </dgm:pt>
    <dgm:pt modelId="{9B201F94-E655-F041-BDE3-CD208B14E296}" type="parTrans" cxnId="{2B8BFDE4-710D-1A44-82DB-87768CB3DC6B}">
      <dgm:prSet/>
      <dgm:spPr/>
      <dgm:t>
        <a:bodyPr/>
        <a:lstStyle/>
        <a:p>
          <a:endParaRPr lang="pt-BR"/>
        </a:p>
      </dgm:t>
    </dgm:pt>
    <dgm:pt modelId="{12D92621-0912-6542-A62D-5D37DBD9EEE8}" type="sibTrans" cxnId="{2B8BFDE4-710D-1A44-82DB-87768CB3DC6B}">
      <dgm:prSet/>
      <dgm:spPr/>
      <dgm:t>
        <a:bodyPr/>
        <a:lstStyle/>
        <a:p>
          <a:endParaRPr lang="pt-BR"/>
        </a:p>
      </dgm:t>
    </dgm:pt>
    <dgm:pt modelId="{9603C217-2956-314D-9B3A-735AC932D5B3}" type="pres">
      <dgm:prSet presAssocID="{67B826CA-3FBA-D24A-98D6-1EAC6E12DBC4}" presName="CompostProcess" presStyleCnt="0">
        <dgm:presLayoutVars>
          <dgm:dir/>
          <dgm:resizeHandles val="exact"/>
        </dgm:presLayoutVars>
      </dgm:prSet>
      <dgm:spPr/>
    </dgm:pt>
    <dgm:pt modelId="{35BAA723-0C0A-B346-8AFA-CE3D2A0E3E5E}" type="pres">
      <dgm:prSet presAssocID="{67B826CA-3FBA-D24A-98D6-1EAC6E12DBC4}" presName="arrow" presStyleLbl="bgShp" presStyleIdx="0" presStyleCnt="1"/>
      <dgm:spPr/>
    </dgm:pt>
    <dgm:pt modelId="{E8F38D93-1EE9-CD46-8922-DB83EBB08CBB}" type="pres">
      <dgm:prSet presAssocID="{67B826CA-3FBA-D24A-98D6-1EAC6E12DBC4}" presName="linearProcess" presStyleCnt="0"/>
      <dgm:spPr/>
    </dgm:pt>
    <dgm:pt modelId="{5BD6743B-1C9B-144F-8E77-B02B6140B127}" type="pres">
      <dgm:prSet presAssocID="{89B8F987-DABD-B246-A965-8E00D370FAD1}" presName="textNode" presStyleLbl="node1" presStyleIdx="0" presStyleCnt="3">
        <dgm:presLayoutVars>
          <dgm:bulletEnabled val="1"/>
        </dgm:presLayoutVars>
      </dgm:prSet>
      <dgm:spPr/>
    </dgm:pt>
    <dgm:pt modelId="{21FC0246-D3A0-3342-AD9C-DD88D4E8BBC1}" type="pres">
      <dgm:prSet presAssocID="{AA6D462E-52D1-854A-B1FF-4A92959C306A}" presName="sibTrans" presStyleCnt="0"/>
      <dgm:spPr/>
    </dgm:pt>
    <dgm:pt modelId="{AE4A7E90-48AE-DE4A-9F28-7135671CDBC8}" type="pres">
      <dgm:prSet presAssocID="{5A3FDA58-9CDE-E841-A56B-1100D887393F}" presName="textNode" presStyleLbl="node1" presStyleIdx="1" presStyleCnt="3">
        <dgm:presLayoutVars>
          <dgm:bulletEnabled val="1"/>
        </dgm:presLayoutVars>
      </dgm:prSet>
      <dgm:spPr/>
    </dgm:pt>
    <dgm:pt modelId="{996D9C0C-77F9-C34F-8F0A-F48F432BC78C}" type="pres">
      <dgm:prSet presAssocID="{32809471-747A-DC40-B6B7-AC7B346FE21B}" presName="sibTrans" presStyleCnt="0"/>
      <dgm:spPr/>
    </dgm:pt>
    <dgm:pt modelId="{99147F5F-5A55-B440-9725-70543A1C2CFD}" type="pres">
      <dgm:prSet presAssocID="{57D4AC47-F738-B84A-AC72-63E01D7C434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1A182E16-B2BC-764B-BD9E-1270700BAF6B}" srcId="{67B826CA-3FBA-D24A-98D6-1EAC6E12DBC4}" destId="{89B8F987-DABD-B246-A965-8E00D370FAD1}" srcOrd="0" destOrd="0" parTransId="{A958DEDF-2C1E-D94C-B506-D38D850663E9}" sibTransId="{AA6D462E-52D1-854A-B1FF-4A92959C306A}"/>
    <dgm:cxn modelId="{F3C72930-6895-6448-B246-F45F9DBFE672}" type="presOf" srcId="{5A3FDA58-9CDE-E841-A56B-1100D887393F}" destId="{AE4A7E90-48AE-DE4A-9F28-7135671CDBC8}" srcOrd="0" destOrd="0" presId="urn:microsoft.com/office/officeart/2005/8/layout/hProcess9"/>
    <dgm:cxn modelId="{7B0A8D41-A729-BE48-95B1-48C5A1DCF3D8}" type="presOf" srcId="{67B826CA-3FBA-D24A-98D6-1EAC6E12DBC4}" destId="{9603C217-2956-314D-9B3A-735AC932D5B3}" srcOrd="0" destOrd="0" presId="urn:microsoft.com/office/officeart/2005/8/layout/hProcess9"/>
    <dgm:cxn modelId="{F6F84C74-060A-FE4B-9F10-E5A8986551B7}" type="presOf" srcId="{57D4AC47-F738-B84A-AC72-63E01D7C4340}" destId="{99147F5F-5A55-B440-9725-70543A1C2CFD}" srcOrd="0" destOrd="0" presId="urn:microsoft.com/office/officeart/2005/8/layout/hProcess9"/>
    <dgm:cxn modelId="{972796DF-006D-C54A-902F-2C870521FA2B}" type="presOf" srcId="{89B8F987-DABD-B246-A965-8E00D370FAD1}" destId="{5BD6743B-1C9B-144F-8E77-B02B6140B127}" srcOrd="0" destOrd="0" presId="urn:microsoft.com/office/officeart/2005/8/layout/hProcess9"/>
    <dgm:cxn modelId="{2B8BFDE4-710D-1A44-82DB-87768CB3DC6B}" srcId="{67B826CA-3FBA-D24A-98D6-1EAC6E12DBC4}" destId="{57D4AC47-F738-B84A-AC72-63E01D7C4340}" srcOrd="2" destOrd="0" parTransId="{9B201F94-E655-F041-BDE3-CD208B14E296}" sibTransId="{12D92621-0912-6542-A62D-5D37DBD9EEE8}"/>
    <dgm:cxn modelId="{24E1CDF7-3F11-C947-9386-D0984BF689A9}" srcId="{67B826CA-3FBA-D24A-98D6-1EAC6E12DBC4}" destId="{5A3FDA58-9CDE-E841-A56B-1100D887393F}" srcOrd="1" destOrd="0" parTransId="{D007109C-7C58-9544-A119-7189466412FB}" sibTransId="{32809471-747A-DC40-B6B7-AC7B346FE21B}"/>
    <dgm:cxn modelId="{0276C688-C5AE-0540-B091-E1185F410D10}" type="presParOf" srcId="{9603C217-2956-314D-9B3A-735AC932D5B3}" destId="{35BAA723-0C0A-B346-8AFA-CE3D2A0E3E5E}" srcOrd="0" destOrd="0" presId="urn:microsoft.com/office/officeart/2005/8/layout/hProcess9"/>
    <dgm:cxn modelId="{9F171072-06DA-C24B-8F38-5C8B82E98C5B}" type="presParOf" srcId="{9603C217-2956-314D-9B3A-735AC932D5B3}" destId="{E8F38D93-1EE9-CD46-8922-DB83EBB08CBB}" srcOrd="1" destOrd="0" presId="urn:microsoft.com/office/officeart/2005/8/layout/hProcess9"/>
    <dgm:cxn modelId="{9B7CCA7D-0E80-5F4A-B52D-8ADA541C7088}" type="presParOf" srcId="{E8F38D93-1EE9-CD46-8922-DB83EBB08CBB}" destId="{5BD6743B-1C9B-144F-8E77-B02B6140B127}" srcOrd="0" destOrd="0" presId="urn:microsoft.com/office/officeart/2005/8/layout/hProcess9"/>
    <dgm:cxn modelId="{83AC18EA-CA71-CD4F-BE46-936124DB6E96}" type="presParOf" srcId="{E8F38D93-1EE9-CD46-8922-DB83EBB08CBB}" destId="{21FC0246-D3A0-3342-AD9C-DD88D4E8BBC1}" srcOrd="1" destOrd="0" presId="urn:microsoft.com/office/officeart/2005/8/layout/hProcess9"/>
    <dgm:cxn modelId="{EDBAB3B5-C5F8-ED4D-9E91-44B071D84492}" type="presParOf" srcId="{E8F38D93-1EE9-CD46-8922-DB83EBB08CBB}" destId="{AE4A7E90-48AE-DE4A-9F28-7135671CDBC8}" srcOrd="2" destOrd="0" presId="urn:microsoft.com/office/officeart/2005/8/layout/hProcess9"/>
    <dgm:cxn modelId="{9A9DE3A4-F3BA-E546-975F-7F1E904732F2}" type="presParOf" srcId="{E8F38D93-1EE9-CD46-8922-DB83EBB08CBB}" destId="{996D9C0C-77F9-C34F-8F0A-F48F432BC78C}" srcOrd="3" destOrd="0" presId="urn:microsoft.com/office/officeart/2005/8/layout/hProcess9"/>
    <dgm:cxn modelId="{DC7E10D2-6146-5344-A726-6C0E1C125E24}" type="presParOf" srcId="{E8F38D93-1EE9-CD46-8922-DB83EBB08CBB}" destId="{99147F5F-5A55-B440-9725-70543A1C2CF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C92E3B-E79A-2748-A6E6-3A64F32AB43F}" type="doc">
      <dgm:prSet loTypeId="urn:microsoft.com/office/officeart/2005/8/layout/arrow4" loCatId="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4DF283AE-3A67-304E-844A-E04A6A810B32}">
      <dgm:prSet phldrT="[Texto]" custT="1"/>
      <dgm:spPr/>
      <dgm:t>
        <a:bodyPr/>
        <a:lstStyle/>
        <a:p>
          <a:r>
            <a: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Existem uniões que são programadas no mundo espiritual [...], quando os futuros parceiros se comprometem a estar juntos, contribuindo para o bem-estar da humanidade.</a:t>
          </a:r>
        </a:p>
      </dgm:t>
    </dgm:pt>
    <dgm:pt modelId="{0FC76774-F5E4-E24F-9AB1-6BB5988A712C}" type="parTrans" cxnId="{520BE2B9-FB2A-0940-8F0F-AAD50F2F1D51}">
      <dgm:prSet/>
      <dgm:spPr/>
      <dgm:t>
        <a:bodyPr/>
        <a:lstStyle/>
        <a:p>
          <a:endParaRPr lang="pt-BR" sz="1600">
            <a:latin typeface="+mn-lt"/>
          </a:endParaRPr>
        </a:p>
      </dgm:t>
    </dgm:pt>
    <dgm:pt modelId="{CD2812C3-5DE1-EE4D-A462-FDA1646E43F7}" type="sibTrans" cxnId="{520BE2B9-FB2A-0940-8F0F-AAD50F2F1D51}">
      <dgm:prSet/>
      <dgm:spPr/>
      <dgm:t>
        <a:bodyPr/>
        <a:lstStyle/>
        <a:p>
          <a:endParaRPr lang="pt-BR" sz="1600">
            <a:latin typeface="+mn-lt"/>
          </a:endParaRPr>
        </a:p>
      </dgm:t>
    </dgm:pt>
    <dgm:pt modelId="{84B32590-0F69-2B4E-BCC4-D1622E6398A1}">
      <dgm:prSet phldrT="[Texto]" phldr="1"/>
      <dgm:spPr/>
      <dgm:t>
        <a:bodyPr/>
        <a:lstStyle/>
        <a:p>
          <a:endParaRPr lang="pt-BR" sz="1600">
            <a:latin typeface="+mn-lt"/>
          </a:endParaRPr>
        </a:p>
      </dgm:t>
    </dgm:pt>
    <dgm:pt modelId="{853B7C06-CF2B-9844-955E-1395CA22F3ED}" type="parTrans" cxnId="{4CBD39C7-D67C-9942-AAD6-486355C5B8F9}">
      <dgm:prSet/>
      <dgm:spPr/>
      <dgm:t>
        <a:bodyPr/>
        <a:lstStyle/>
        <a:p>
          <a:endParaRPr lang="pt-BR" sz="1600">
            <a:latin typeface="+mn-lt"/>
          </a:endParaRPr>
        </a:p>
      </dgm:t>
    </dgm:pt>
    <dgm:pt modelId="{4C0609B3-0474-AC4B-8338-BF539A9FD10C}" type="sibTrans" cxnId="{4CBD39C7-D67C-9942-AAD6-486355C5B8F9}">
      <dgm:prSet/>
      <dgm:spPr/>
      <dgm:t>
        <a:bodyPr/>
        <a:lstStyle/>
        <a:p>
          <a:endParaRPr lang="pt-BR" sz="1600">
            <a:latin typeface="+mn-lt"/>
          </a:endParaRPr>
        </a:p>
      </dgm:t>
    </dgm:pt>
    <dgm:pt modelId="{6332D6F1-2347-7243-A772-8E8EB447A207}">
      <dgm:prSet phldrT="[Texto]" custT="1"/>
      <dgm:spPr/>
      <dgm:t>
        <a:bodyPr/>
        <a:lstStyle/>
        <a:p>
          <a:r>
            <a: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Há parcerias, no entanto, na maioria das vezes, que resultam de interesses imediatistas, de sensação de prazer, de necessidades biológicas e emocionais, sem compromissos de responsabilidade.</a:t>
          </a:r>
        </a:p>
      </dgm:t>
    </dgm:pt>
    <dgm:pt modelId="{5ADB6B6F-C8D4-F64F-B160-ED3C2A884091}" type="parTrans" cxnId="{BB097E63-AC26-3B4D-9C27-3928F06FECA9}">
      <dgm:prSet/>
      <dgm:spPr/>
      <dgm:t>
        <a:bodyPr/>
        <a:lstStyle/>
        <a:p>
          <a:endParaRPr lang="pt-BR" sz="1600">
            <a:latin typeface="+mn-lt"/>
          </a:endParaRPr>
        </a:p>
      </dgm:t>
    </dgm:pt>
    <dgm:pt modelId="{B8FEC821-59FE-6146-BAF1-4614D67EE6E0}" type="sibTrans" cxnId="{BB097E63-AC26-3B4D-9C27-3928F06FECA9}">
      <dgm:prSet/>
      <dgm:spPr/>
      <dgm:t>
        <a:bodyPr/>
        <a:lstStyle/>
        <a:p>
          <a:endParaRPr lang="pt-BR" sz="1600">
            <a:latin typeface="+mn-lt"/>
          </a:endParaRPr>
        </a:p>
      </dgm:t>
    </dgm:pt>
    <dgm:pt modelId="{2AA80BF0-9EEF-5248-8DE2-2F3AE944A91B}" type="pres">
      <dgm:prSet presAssocID="{39C92E3B-E79A-2748-A6E6-3A64F32AB43F}" presName="compositeShape" presStyleCnt="0">
        <dgm:presLayoutVars>
          <dgm:chMax val="2"/>
          <dgm:dir/>
          <dgm:resizeHandles val="exact"/>
        </dgm:presLayoutVars>
      </dgm:prSet>
      <dgm:spPr/>
    </dgm:pt>
    <dgm:pt modelId="{7A636A9F-C5AE-414E-9A59-E02068B2C517}" type="pres">
      <dgm:prSet presAssocID="{4DF283AE-3A67-304E-844A-E04A6A810B32}" presName="upArrow" presStyleLbl="node1" presStyleIdx="0" presStyleCnt="2"/>
      <dgm:spPr/>
    </dgm:pt>
    <dgm:pt modelId="{2A527A73-FAC8-9B41-A854-11614727CC03}" type="pres">
      <dgm:prSet presAssocID="{4DF283AE-3A67-304E-844A-E04A6A810B32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58195CE4-C533-7E48-895A-9C640CDAEB00}" type="pres">
      <dgm:prSet presAssocID="{6332D6F1-2347-7243-A772-8E8EB447A207}" presName="downArrow" presStyleLbl="node1" presStyleIdx="1" presStyleCnt="2"/>
      <dgm:spPr/>
    </dgm:pt>
    <dgm:pt modelId="{8D086AAD-830E-0348-A9A1-D099D69EB51A}" type="pres">
      <dgm:prSet presAssocID="{6332D6F1-2347-7243-A772-8E8EB447A207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E7686554-9590-7141-AE12-CC4275A56B20}" type="presOf" srcId="{6332D6F1-2347-7243-A772-8E8EB447A207}" destId="{8D086AAD-830E-0348-A9A1-D099D69EB51A}" srcOrd="0" destOrd="0" presId="urn:microsoft.com/office/officeart/2005/8/layout/arrow4"/>
    <dgm:cxn modelId="{BB097E63-AC26-3B4D-9C27-3928F06FECA9}" srcId="{39C92E3B-E79A-2748-A6E6-3A64F32AB43F}" destId="{6332D6F1-2347-7243-A772-8E8EB447A207}" srcOrd="1" destOrd="0" parTransId="{5ADB6B6F-C8D4-F64F-B160-ED3C2A884091}" sibTransId="{B8FEC821-59FE-6146-BAF1-4614D67EE6E0}"/>
    <dgm:cxn modelId="{541C7477-0065-AB4E-8239-0DFD26B11501}" type="presOf" srcId="{39C92E3B-E79A-2748-A6E6-3A64F32AB43F}" destId="{2AA80BF0-9EEF-5248-8DE2-2F3AE944A91B}" srcOrd="0" destOrd="0" presId="urn:microsoft.com/office/officeart/2005/8/layout/arrow4"/>
    <dgm:cxn modelId="{4F631C82-2B92-3947-8C2B-E7146E07C4DE}" type="presOf" srcId="{4DF283AE-3A67-304E-844A-E04A6A810B32}" destId="{2A527A73-FAC8-9B41-A854-11614727CC03}" srcOrd="0" destOrd="0" presId="urn:microsoft.com/office/officeart/2005/8/layout/arrow4"/>
    <dgm:cxn modelId="{520BE2B9-FB2A-0940-8F0F-AAD50F2F1D51}" srcId="{39C92E3B-E79A-2748-A6E6-3A64F32AB43F}" destId="{4DF283AE-3A67-304E-844A-E04A6A810B32}" srcOrd="0" destOrd="0" parTransId="{0FC76774-F5E4-E24F-9AB1-6BB5988A712C}" sibTransId="{CD2812C3-5DE1-EE4D-A462-FDA1646E43F7}"/>
    <dgm:cxn modelId="{4CBD39C7-D67C-9942-AAD6-486355C5B8F9}" srcId="{39C92E3B-E79A-2748-A6E6-3A64F32AB43F}" destId="{84B32590-0F69-2B4E-BCC4-D1622E6398A1}" srcOrd="2" destOrd="0" parTransId="{853B7C06-CF2B-9844-955E-1395CA22F3ED}" sibTransId="{4C0609B3-0474-AC4B-8338-BF539A9FD10C}"/>
    <dgm:cxn modelId="{F373BC7B-C7D2-6440-9F4F-F67689369B19}" type="presParOf" srcId="{2AA80BF0-9EEF-5248-8DE2-2F3AE944A91B}" destId="{7A636A9F-C5AE-414E-9A59-E02068B2C517}" srcOrd="0" destOrd="0" presId="urn:microsoft.com/office/officeart/2005/8/layout/arrow4"/>
    <dgm:cxn modelId="{24881293-018D-3E44-A020-C6A65A0A8F17}" type="presParOf" srcId="{2AA80BF0-9EEF-5248-8DE2-2F3AE944A91B}" destId="{2A527A73-FAC8-9B41-A854-11614727CC03}" srcOrd="1" destOrd="0" presId="urn:microsoft.com/office/officeart/2005/8/layout/arrow4"/>
    <dgm:cxn modelId="{23256F4A-E057-0D47-8FBF-7FC4BEEE849F}" type="presParOf" srcId="{2AA80BF0-9EEF-5248-8DE2-2F3AE944A91B}" destId="{58195CE4-C533-7E48-895A-9C640CDAEB00}" srcOrd="2" destOrd="0" presId="urn:microsoft.com/office/officeart/2005/8/layout/arrow4"/>
    <dgm:cxn modelId="{5B08CE8F-A789-C049-B9C7-F6857C767068}" type="presParOf" srcId="{2AA80BF0-9EEF-5248-8DE2-2F3AE944A91B}" destId="{8D086AAD-830E-0348-A9A1-D099D69EB51A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EBD48E-4CC8-CF41-B1EA-434DE3FE5447}">
      <dsp:nvSpPr>
        <dsp:cNvPr id="0" name=""/>
        <dsp:cNvSpPr/>
      </dsp:nvSpPr>
      <dsp:spPr>
        <a:xfrm>
          <a:off x="1911523" y="479"/>
          <a:ext cx="2830165" cy="15723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800" kern="1200">
              <a:latin typeface="+mn-lt"/>
            </a:rPr>
            <a:t>O instinto gregário predomina em todos os animais e especialmente no ser humano [...].</a:t>
          </a:r>
          <a:endParaRPr lang="pt-BR" sz="1800" kern="1200">
            <a:latin typeface="+mn-lt"/>
          </a:endParaRPr>
        </a:p>
      </dsp:txBody>
      <dsp:txXfrm>
        <a:off x="1957575" y="46531"/>
        <a:ext cx="2738061" cy="1480210"/>
      </dsp:txXfrm>
    </dsp:sp>
    <dsp:sp modelId="{BD9630F2-22B3-9843-AB86-781310A47CD2}">
      <dsp:nvSpPr>
        <dsp:cNvPr id="0" name=""/>
        <dsp:cNvSpPr/>
      </dsp:nvSpPr>
      <dsp:spPr>
        <a:xfrm rot="5400000">
          <a:off x="3031797" y="1612101"/>
          <a:ext cx="589617" cy="7075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>
            <a:latin typeface="+mn-lt"/>
          </a:endParaRPr>
        </a:p>
      </dsp:txBody>
      <dsp:txXfrm rot="-5400000">
        <a:off x="3114344" y="1671063"/>
        <a:ext cx="424525" cy="412732"/>
      </dsp:txXfrm>
    </dsp:sp>
    <dsp:sp modelId="{E4BBCD95-746F-F140-829F-FF04CD8F709B}">
      <dsp:nvSpPr>
        <dsp:cNvPr id="0" name=""/>
        <dsp:cNvSpPr/>
      </dsp:nvSpPr>
      <dsp:spPr>
        <a:xfrm>
          <a:off x="1911523" y="2358951"/>
          <a:ext cx="2830165" cy="15723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96000"/>
                <a:lumMod val="100000"/>
              </a:schemeClr>
            </a:gs>
            <a:gs pos="78000">
              <a:schemeClr val="accent3">
                <a:hueOff val="-1433403"/>
                <a:satOff val="1180"/>
                <a:lumOff val="-98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800" kern="1200" dirty="0">
              <a:latin typeface="+mn-lt"/>
            </a:rPr>
            <a:t>Condu-lo inevitavelmente aos relacionamentos que fazem parte de sua existência.</a:t>
          </a:r>
        </a:p>
      </dsp:txBody>
      <dsp:txXfrm>
        <a:off x="1957575" y="2405003"/>
        <a:ext cx="2738061" cy="14802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AA723-0C0A-B346-8AFA-CE3D2A0E3E5E}">
      <dsp:nvSpPr>
        <dsp:cNvPr id="0" name=""/>
        <dsp:cNvSpPr/>
      </dsp:nvSpPr>
      <dsp:spPr>
        <a:xfrm>
          <a:off x="498932" y="0"/>
          <a:ext cx="5654571" cy="447412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BD6743B-1C9B-144F-8E77-B02B6140B127}">
      <dsp:nvSpPr>
        <dsp:cNvPr id="0" name=""/>
        <dsp:cNvSpPr/>
      </dsp:nvSpPr>
      <dsp:spPr>
        <a:xfrm>
          <a:off x="7146" y="1342237"/>
          <a:ext cx="2141253" cy="178965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Impulsos desordenados da libido</a:t>
          </a:r>
        </a:p>
      </dsp:txBody>
      <dsp:txXfrm>
        <a:off x="94510" y="1429601"/>
        <a:ext cx="1966525" cy="1614922"/>
      </dsp:txXfrm>
    </dsp:sp>
    <dsp:sp modelId="{AE4A7E90-48AE-DE4A-9F28-7135671CDBC8}">
      <dsp:nvSpPr>
        <dsp:cNvPr id="0" name=""/>
        <dsp:cNvSpPr/>
      </dsp:nvSpPr>
      <dsp:spPr>
        <a:xfrm>
          <a:off x="2255591" y="1342237"/>
          <a:ext cx="2141253" cy="1789650"/>
        </a:xfrm>
        <a:prstGeom prst="roundRect">
          <a:avLst/>
        </a:prstGeom>
        <a:gradFill rotWithShape="0">
          <a:gsLst>
            <a:gs pos="0">
              <a:schemeClr val="accent5">
                <a:hueOff val="1247628"/>
                <a:satOff val="-25244"/>
                <a:lumOff val="784"/>
                <a:alphaOff val="0"/>
                <a:tint val="96000"/>
                <a:lumMod val="100000"/>
              </a:schemeClr>
            </a:gs>
            <a:gs pos="78000">
              <a:schemeClr val="accent5">
                <a:hueOff val="1247628"/>
                <a:satOff val="-25244"/>
                <a:lumOff val="78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Distanciamento da promiscuidade</a:t>
          </a:r>
          <a:endParaRPr lang="pt-BR" sz="2000" kern="1200" dirty="0"/>
        </a:p>
      </dsp:txBody>
      <dsp:txXfrm>
        <a:off x="2342955" y="1429601"/>
        <a:ext cx="1966525" cy="1614922"/>
      </dsp:txXfrm>
    </dsp:sp>
    <dsp:sp modelId="{99147F5F-5A55-B440-9725-70543A1C2CFD}">
      <dsp:nvSpPr>
        <dsp:cNvPr id="0" name=""/>
        <dsp:cNvSpPr/>
      </dsp:nvSpPr>
      <dsp:spPr>
        <a:xfrm>
          <a:off x="4504037" y="1342237"/>
          <a:ext cx="2141253" cy="1789650"/>
        </a:xfrm>
        <a:prstGeom prst="roundRect">
          <a:avLst/>
        </a:prstGeom>
        <a:gradFill rotWithShape="0">
          <a:gsLst>
            <a:gs pos="0">
              <a:schemeClr val="accent5">
                <a:hueOff val="2495256"/>
                <a:satOff val="-50489"/>
                <a:lumOff val="1569"/>
                <a:alphaOff val="0"/>
                <a:tint val="96000"/>
                <a:lumMod val="100000"/>
              </a:schemeClr>
            </a:gs>
            <a:gs pos="78000">
              <a:schemeClr val="accent5">
                <a:hueOff val="2495256"/>
                <a:satOff val="-50489"/>
                <a:lumOff val="1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Monogamia</a:t>
          </a:r>
        </a:p>
      </dsp:txBody>
      <dsp:txXfrm>
        <a:off x="4591401" y="1429601"/>
        <a:ext cx="1966525" cy="16149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36A9F-C5AE-414E-9A59-E02068B2C517}">
      <dsp:nvSpPr>
        <dsp:cNvPr id="0" name=""/>
        <dsp:cNvSpPr/>
      </dsp:nvSpPr>
      <dsp:spPr>
        <a:xfrm>
          <a:off x="3749" y="0"/>
          <a:ext cx="2249423" cy="1922210"/>
        </a:xfrm>
        <a:prstGeom prst="upArrow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527A73-FAC8-9B41-A854-11614727CC03}">
      <dsp:nvSpPr>
        <dsp:cNvPr id="0" name=""/>
        <dsp:cNvSpPr/>
      </dsp:nvSpPr>
      <dsp:spPr>
        <a:xfrm>
          <a:off x="2320655" y="0"/>
          <a:ext cx="3817204" cy="1922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Existem uniões que são programadas no mundo espiritual [...], quando os futuros parceiros se comprometem a estar juntos, contribuindo para o bem-estar da humanidade.</a:t>
          </a:r>
        </a:p>
      </dsp:txBody>
      <dsp:txXfrm>
        <a:off x="2320655" y="0"/>
        <a:ext cx="3817204" cy="1922210"/>
      </dsp:txXfrm>
    </dsp:sp>
    <dsp:sp modelId="{58195CE4-C533-7E48-895A-9C640CDAEB00}">
      <dsp:nvSpPr>
        <dsp:cNvPr id="0" name=""/>
        <dsp:cNvSpPr/>
      </dsp:nvSpPr>
      <dsp:spPr>
        <a:xfrm>
          <a:off x="678576" y="2082394"/>
          <a:ext cx="2249423" cy="1922210"/>
        </a:xfrm>
        <a:prstGeom prst="downArrow">
          <a:avLst/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96000"/>
                <a:lumMod val="100000"/>
              </a:schemeClr>
            </a:gs>
            <a:gs pos="78000">
              <a:schemeClr val="accent3">
                <a:hueOff val="-1433403"/>
                <a:satOff val="1180"/>
                <a:lumOff val="-98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D086AAD-830E-0348-A9A1-D099D69EB51A}">
      <dsp:nvSpPr>
        <dsp:cNvPr id="0" name=""/>
        <dsp:cNvSpPr/>
      </dsp:nvSpPr>
      <dsp:spPr>
        <a:xfrm>
          <a:off x="2995482" y="2082394"/>
          <a:ext cx="3817204" cy="1922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Há parcerias, no entanto, na maioria das vezes, que resultam de interesses imediatistas, de sensação de prazer, de necessidades biológicas e emocionais, sem compromissos de responsabilidade.</a:t>
          </a:r>
        </a:p>
      </dsp:txBody>
      <dsp:txXfrm>
        <a:off x="2995482" y="2082394"/>
        <a:ext cx="3817204" cy="1922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17881-D08F-3F49-BECF-97940A8EF06E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B27CF-235D-F140-BC22-EAB23AA249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724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 inicia o capítulo resumindo o processo de evolução da afetividade no ser humano, partindo do instinto que anima todos os animais: o instinto gregário. Esse instinto obedece a uma lei divina, a lei de sociedade, descrita no capítulo 7 da 3ª parte de </a:t>
            </a:r>
            <a:r>
              <a:rPr lang="pt-BR" i="1" dirty="0"/>
              <a:t>O Livro dos Espíritos</a:t>
            </a:r>
            <a:r>
              <a:rPr lang="pt-BR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6609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Segundo essa lei (de sociedade), a vida social é uma necessidade humana, fundamental para o progresso do ser. Por isso, a mentora ressalta que evitar o convívio social seria uma agressão ao processo evolutivo, tendo em vista que o crescimento moral se dá justamente a partir da relação com o próximo.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778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É o caso daqueles que se dedicam à vida exclusivamente contemplativa, acerca da qual os espíritos da Codificação esclarecem, em </a:t>
            </a:r>
            <a:r>
              <a:rPr lang="pt-BR" i="1" dirty="0"/>
              <a:t>O Livro dos Espíritos</a:t>
            </a:r>
            <a:r>
              <a:rPr lang="pt-BR" dirty="0"/>
              <a:t>, ser inútil se não produz o bem.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8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certos momentos da vida, podemos nos encontrar a sós e aproveitar o momento de solidão para realizar profundas reflexões sobre a própria existência, para impulsionar o autoconhecimento, convertendo a solidão em </a:t>
            </a:r>
            <a:r>
              <a:rPr lang="pt-BR" dirty="0" err="1"/>
              <a:t>solitude</a:t>
            </a:r>
            <a:r>
              <a:rPr lang="pt-BR" dirty="0"/>
              <a:t>*. Joanna faz essa ressalva, pontuando que esse caso não corresponde ao isolamento negativo.</a:t>
            </a:r>
          </a:p>
          <a:p>
            <a:endParaRPr lang="pt-BR" dirty="0"/>
          </a:p>
          <a:p>
            <a:r>
              <a:rPr lang="pt-BR" dirty="0"/>
              <a:t>*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definiu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Osho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enquanto a </a:t>
            </a:r>
            <a:r>
              <a:rPr lang="pt-B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solidão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é um estado tão negativo quanto a escuridão, em que há sofrimento pela falta de se estar com alguém, a </a:t>
            </a:r>
            <a:r>
              <a:rPr lang="pt-B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solitude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significa que o indivíduo se encontrou, o que é absolutamente positivo.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594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isolamento negativo é aquele que se busca com pretexto para </a:t>
            </a:r>
            <a:r>
              <a:rPr lang="pt-BR" b="1" dirty="0"/>
              <a:t>fugir dos relacionamentos </a:t>
            </a:r>
            <a:r>
              <a:rPr lang="pt-BR" dirty="0"/>
              <a:t>e das responsabilidades que destes são inerentes; é quando se pretende esquivar dos conflitos, evitar divergências, como reflexo do comodismo.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357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para arrematar a fundamentação de que não há como refutar o convívio com nosso semelhante, a mentora nos adverte que o segundo maior mandamento – “amarás o teu próximo como a ti mesmo” – nos apresenta a meta de todos nós.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388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Mais propriamente tratando da afetividade, Joanna descreve a jornada percorrida pela humanidade, destacando as conquistas alcançadas no aprimoramento dos sentimentos.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2853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monogamia e a disciplina sexual configuram um estágio no qual o sentimento de amor passa a predominar na relação.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703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“Mesmo quando ainda predominava nos relacionamentos o egoísmo, a família abria o leque da afetividade distribuída com todos os membros.”</a:t>
            </a:r>
          </a:p>
          <a:p>
            <a:r>
              <a:rPr lang="pt-BR" dirty="0"/>
              <a:t>A união, portanto, dos parceiros tornou-se uma necessidade que se origina do progresso social...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120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016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2º tipo de união, citado anteriormente, é o que está condenado ao fracasso, porque é aquele no qual pessoas psicologicamente imaturas e irresponsáveis manifestam seus sentimentos egoísticos.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5597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No 1º tipo de união, no qual os parceiros 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 comprometem a estar juntos e os valores éticos predominam, a família se torna base sólida da sociedade, cumprindo o seu programa espiritual.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92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Joanna ressalta que em nossos relacionamentos, devemos estar comprometidos com os valores e sentimentos do outros, sob pena de tornarmos nossa vida cheia de dores e desequilíbrios que poderíamos evitar.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8843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Conforme recomenda a mentora, devemos procurar sempre contribuir com a pessoa que elegemos como parceira, somar e não diminuí-la, ferindo seus sentimentos ou traindo sua confiança.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864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todos instante estamos construindo nosso futuro com a argamassa do presente. O mesmo se dá com nossos relacionamentos afetivos.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B27CF-235D-F140-BC22-EAB23AA24978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58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B64B3BD0-8162-2F4C-81D4-C2F6C5D98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0632" y="3001791"/>
            <a:ext cx="4993759" cy="1646302"/>
          </a:xfrm>
        </p:spPr>
        <p:txBody>
          <a:bodyPr anchor="b">
            <a:noAutofit/>
          </a:bodyPr>
          <a:lstStyle>
            <a:lvl1pPr algn="l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0632" y="4648091"/>
            <a:ext cx="4993759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grpSp>
        <p:nvGrpSpPr>
          <p:cNvPr id="29" name="Group 16">
            <a:extLst>
              <a:ext uri="{FF2B5EF4-FFF2-40B4-BE49-F238E27FC236}">
                <a16:creationId xmlns:a16="http://schemas.microsoft.com/office/drawing/2014/main" id="{9477466C-973D-A846-A9E1-1D35E935892C}"/>
              </a:ext>
            </a:extLst>
          </p:cNvPr>
          <p:cNvGrpSpPr/>
          <p:nvPr userDrawn="1"/>
        </p:nvGrpSpPr>
        <p:grpSpPr>
          <a:xfrm rot="16200000" flipV="1">
            <a:off x="3500023" y="-3531924"/>
            <a:ext cx="2143954" cy="9186535"/>
            <a:chOff x="7010429" y="-8468"/>
            <a:chExt cx="2143954" cy="6866468"/>
          </a:xfrm>
        </p:grpSpPr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2697F10F-07C0-464C-B6BC-1FB1686538D8}"/>
                </a:ext>
              </a:extLst>
            </p:cNvPr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7F7304CD-A9AA-A44F-9FB2-7B08D560C046}"/>
                </a:ext>
              </a:extLst>
            </p:cNvPr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FDFCA1DF-0D3D-9D41-A97E-05746632AD45}"/>
                </a:ext>
              </a:extLst>
            </p:cNvPr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34AAFA42-C7C4-CF4B-BF2F-0D977506F678}"/>
                </a:ext>
              </a:extLst>
            </p:cNvPr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80E59FCC-1D1A-0947-ADCA-1B6E311FB0DE}"/>
                </a:ext>
              </a:extLst>
            </p:cNvPr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865563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947" y="450111"/>
            <a:ext cx="6652438" cy="13208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46" y="2001101"/>
            <a:ext cx="6652439" cy="4474127"/>
          </a:xfrm>
        </p:spPr>
        <p:txBody>
          <a:bodyPr anchor="ctr"/>
          <a:lstStyle>
            <a:lvl1pPr marL="274638" indent="-274638" algn="just">
              <a:buSzPct val="120000"/>
              <a:buFont typeface="Apple Symbols" panose="02000000000000000000" pitchFamily="2" charset="-79"/>
              <a:buChar char="⎖"/>
              <a:tabLst/>
              <a:defRPr sz="2000"/>
            </a:lvl1pPr>
            <a:lvl2pPr marL="719138" indent="-261938" algn="just">
              <a:spcBef>
                <a:spcPts val="600"/>
              </a:spcBef>
              <a:buClr>
                <a:schemeClr val="accent2"/>
              </a:buClr>
              <a:buSzPct val="120000"/>
              <a:buFont typeface="Apple Symbols" panose="02000000000000000000" pitchFamily="2" charset="-79"/>
              <a:buChar char="⎖"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algn="just">
              <a:spcBef>
                <a:spcPts val="500"/>
              </a:spcBef>
              <a:buClr>
                <a:schemeClr val="accent1">
                  <a:lumMod val="75000"/>
                </a:schemeClr>
              </a:buClr>
              <a:buSzPct val="120000"/>
              <a:buFont typeface="Apple Symbols" panose="02000000000000000000" pitchFamily="2" charset="-79"/>
              <a:buChar char="⎖"/>
              <a:defRPr sz="1600"/>
            </a:lvl3pPr>
            <a:lvl4pPr algn="just">
              <a:spcBef>
                <a:spcPts val="400"/>
              </a:spcBef>
              <a:buSzPct val="120000"/>
              <a:buFont typeface="Apple Symbols" panose="02000000000000000000" pitchFamily="2" charset="-79"/>
              <a:buChar char="⎖"/>
              <a:defRPr sz="1400"/>
            </a:lvl4pPr>
            <a:lvl5pPr marL="1608138" indent="0" algn="r">
              <a:spcBef>
                <a:spcPts val="600"/>
              </a:spcBef>
              <a:spcAft>
                <a:spcPts val="1200"/>
              </a:spcAft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85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0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916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093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31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37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50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56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42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5399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6739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4966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60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06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148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D9604C20-D255-5F40-B336-C2B49DA22297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312" y="-8469"/>
            <a:ext cx="9171649" cy="6878737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EDAC0-A916-A54F-B5B0-41E240E3CB27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BF5C8F-F20A-CF47-BCCD-B9D021D661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38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DB3BC-448A-A340-A8A2-0422BE14C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21113" y="3429000"/>
            <a:ext cx="4992687" cy="1646237"/>
          </a:xfrm>
        </p:spPr>
        <p:txBody>
          <a:bodyPr/>
          <a:lstStyle/>
          <a:p>
            <a:r>
              <a:rPr lang="pt-BR" sz="4200" dirty="0"/>
              <a:t>RELACIONAMENTOS AFETIVOS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82FC90-8E25-7248-8282-3AE3CEB5D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1113" y="5075237"/>
            <a:ext cx="4992687" cy="1096963"/>
          </a:xfrm>
        </p:spPr>
        <p:txBody>
          <a:bodyPr>
            <a:normAutofit/>
          </a:bodyPr>
          <a:lstStyle/>
          <a:p>
            <a:r>
              <a:rPr lang="pt-BR" dirty="0"/>
              <a:t>Ilumina-te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3C354D8C-E9CA-4740-91B6-1F1ABA8330D5}"/>
              </a:ext>
            </a:extLst>
          </p:cNvPr>
          <p:cNvSpPr txBox="1">
            <a:spLocks/>
          </p:cNvSpPr>
          <p:nvPr/>
        </p:nvSpPr>
        <p:spPr>
          <a:xfrm>
            <a:off x="4774126" y="358985"/>
            <a:ext cx="4039674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800" kern="1200">
                <a:solidFill>
                  <a:schemeClr val="accent1">
                    <a:lumMod val="20000"/>
                    <a:lumOff val="80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  <a:p>
            <a:pPr algn="r">
              <a:spcBef>
                <a:spcPts val="0"/>
              </a:spcBef>
            </a:pPr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48197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672EA48-15A5-8841-A403-ACA0F78A6D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947" y="450111"/>
            <a:ext cx="6652438" cy="1320800"/>
          </a:xfrm>
        </p:spPr>
        <p:txBody>
          <a:bodyPr/>
          <a:lstStyle/>
          <a:p>
            <a:r>
              <a:rPr lang="pt-BR" altLang="pt-BR" dirty="0"/>
              <a:t>Instinto gregário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3C32E2-7175-7B43-BD4B-578BEC994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5879805"/>
            <a:ext cx="6653213" cy="595608"/>
          </a:xfrm>
        </p:spPr>
        <p:txBody>
          <a:bodyPr/>
          <a:lstStyle/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6643010-E243-B04D-A437-B356E36D31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7885370"/>
              </p:ext>
            </p:extLst>
          </p:nvPr>
        </p:nvGraphicFramePr>
        <p:xfrm>
          <a:off x="396875" y="1630916"/>
          <a:ext cx="6653213" cy="3931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2695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595F557-8F1E-DE44-B021-D238594F7C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947" y="450111"/>
            <a:ext cx="6652438" cy="1320800"/>
          </a:xfrm>
        </p:spPr>
        <p:txBody>
          <a:bodyPr/>
          <a:lstStyle/>
          <a:p>
            <a:r>
              <a:rPr lang="pt-BR" altLang="pt-BR"/>
              <a:t>Isolamento e convivência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192628-4FA3-4C45-8C59-A92DCA5D3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2001839"/>
            <a:ext cx="6653213" cy="2035674"/>
          </a:xfrm>
        </p:spPr>
        <p:txBody>
          <a:bodyPr/>
          <a:lstStyle/>
          <a:p>
            <a:r>
              <a:rPr lang="pt-BR" altLang="pt-BR" dirty="0"/>
              <a:t>“A caminhada de ascensão em isolamento é uma agressão ao processo evolutivo, assinalada por sofrimentos desnecessários.”</a:t>
            </a:r>
          </a:p>
          <a:p>
            <a:pPr lvl="4"/>
            <a:r>
              <a:rPr lang="pt-BR" altLang="pt-BR" dirty="0"/>
              <a:t>(JOANNA DE ANGELIS. Ilumina-te, cap. 24.)</a:t>
            </a:r>
          </a:p>
        </p:txBody>
      </p:sp>
      <p:pic>
        <p:nvPicPr>
          <p:cNvPr id="163842" name="Picture 2" descr="http://guiadamae.com/wp-content/uploads/2013/06/83909066.jpg">
            <a:extLst>
              <a:ext uri="{FF2B5EF4-FFF2-40B4-BE49-F238E27FC236}">
                <a16:creationId xmlns:a16="http://schemas.microsoft.com/office/drawing/2014/main" id="{DE689DEC-EF94-2B4D-A963-36AE82943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8662" y="4037512"/>
            <a:ext cx="3649637" cy="24379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72144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BA6E791-430C-CB4C-B68D-9DFE8C5BF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947" y="450111"/>
            <a:ext cx="6652438" cy="1320800"/>
          </a:xfrm>
        </p:spPr>
        <p:txBody>
          <a:bodyPr/>
          <a:lstStyle/>
          <a:p>
            <a:r>
              <a:rPr lang="pt-BR" altLang="pt-BR" dirty="0"/>
              <a:t>Vida contemplativa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4CF8D5-2A2C-F345-B7F7-34A281252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2001839"/>
            <a:ext cx="6653213" cy="3611562"/>
          </a:xfrm>
        </p:spPr>
        <p:txBody>
          <a:bodyPr/>
          <a:lstStyle/>
          <a:p>
            <a:r>
              <a:rPr lang="pt-BR" altLang="pt-BR" i="1" dirty="0"/>
              <a:t>Têm, perante Deus, algum mérito os que se consagram à vida contemplativa, uma vez que nenhum mal fazem e só em Deus pensam?</a:t>
            </a:r>
          </a:p>
          <a:p>
            <a:pPr marL="3771900" lvl="1" indent="-254000"/>
            <a:r>
              <a:rPr lang="pt-BR" altLang="pt-BR" dirty="0"/>
              <a:t>“Não, porquanto, se é certo que não fazem o mal, também o é que não fazem o bem e são inúteis. Demais, não fazer o bem já é um mal.”</a:t>
            </a:r>
          </a:p>
          <a:p>
            <a:pPr lvl="4"/>
            <a:r>
              <a:rPr lang="pt-BR" altLang="pt-BR" dirty="0"/>
              <a:t>(ALLAN KARDEC. </a:t>
            </a:r>
            <a:r>
              <a:rPr lang="pt-BR" altLang="pt-BR" i="1" dirty="0"/>
              <a:t>O Livro dos Espíritos</a:t>
            </a:r>
            <a:r>
              <a:rPr lang="pt-BR" altLang="pt-BR" dirty="0"/>
              <a:t>, </a:t>
            </a:r>
            <a:br>
              <a:rPr lang="pt-BR" altLang="pt-BR" dirty="0"/>
            </a:br>
            <a:r>
              <a:rPr lang="pt-BR" altLang="pt-BR" dirty="0" err="1"/>
              <a:t>perg</a:t>
            </a:r>
            <a:r>
              <a:rPr lang="pt-BR" altLang="pt-BR" dirty="0"/>
              <a:t>. 657.)</a:t>
            </a:r>
          </a:p>
        </p:txBody>
      </p:sp>
      <p:pic>
        <p:nvPicPr>
          <p:cNvPr id="161793" name="Picture 1">
            <a:extLst>
              <a:ext uri="{FF2B5EF4-FFF2-40B4-BE49-F238E27FC236}">
                <a16:creationId xmlns:a16="http://schemas.microsoft.com/office/drawing/2014/main" id="{A9AE8638-7F1A-644C-ADB4-B540F884A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481" y="3670300"/>
            <a:ext cx="3048000" cy="2286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8856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F4679D0-7E8E-5446-8D2B-414D39ABC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947" y="450111"/>
            <a:ext cx="6652438" cy="1320800"/>
          </a:xfrm>
        </p:spPr>
        <p:txBody>
          <a:bodyPr/>
          <a:lstStyle/>
          <a:p>
            <a:r>
              <a:rPr lang="pt-BR" altLang="pt-BR" dirty="0"/>
              <a:t>Solidão e </a:t>
            </a:r>
            <a:r>
              <a:rPr lang="pt-BR" altLang="pt-BR" dirty="0" err="1"/>
              <a:t>solitude</a:t>
            </a:r>
            <a:endParaRPr lang="pt-BR" alt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AD4201-E704-9445-A0BA-DBB56A59B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2001838"/>
            <a:ext cx="6653213" cy="1564553"/>
          </a:xfrm>
        </p:spPr>
        <p:txBody>
          <a:bodyPr/>
          <a:lstStyle/>
          <a:p>
            <a:r>
              <a:rPr lang="pt-BR" altLang="pt-BR" dirty="0"/>
              <a:t>“Certamente há casos em que a solidão conduz às reflexões profundas, servindo de pano de fundo para os registros superiores da vida.”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162818" name="Picture 2" descr="http://inteligenciaoriginal.files.wordpress.com/2009/05/isolamento21.jpg">
            <a:extLst>
              <a:ext uri="{FF2B5EF4-FFF2-40B4-BE49-F238E27FC236}">
                <a16:creationId xmlns:a16="http://schemas.microsoft.com/office/drawing/2014/main" id="{FB0D110E-F000-0244-9C9D-781AA904A6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3421" y="3796579"/>
            <a:ext cx="3799490" cy="24429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10261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50477EE-6E79-2544-AE32-C4991605E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Afastamento da sociedade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64EF14-1534-6243-A65B-B0CE554B0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946" y="2001101"/>
            <a:ext cx="6652439" cy="2088299"/>
          </a:xfrm>
        </p:spPr>
        <p:txBody>
          <a:bodyPr>
            <a:normAutofit fontScale="92500"/>
          </a:bodyPr>
          <a:lstStyle/>
          <a:p>
            <a:r>
              <a:rPr lang="pt-BR" altLang="pt-BR" dirty="0"/>
              <a:t>“O afastamento da sociedade, porém, sob o pretexto de servir a Deus, sem dúvida representa uma </a:t>
            </a:r>
            <a:r>
              <a:rPr lang="pt-BR" altLang="pt-BR" b="1" dirty="0">
                <a:solidFill>
                  <a:schemeClr val="accent2"/>
                </a:solidFill>
                <a:latin typeface="Avenir Next Demi Bold" panose="020B0503020202020204" pitchFamily="34" charset="0"/>
              </a:rPr>
              <a:t>fuga</a:t>
            </a:r>
            <a:r>
              <a:rPr lang="pt-BR" altLang="pt-BR" dirty="0"/>
              <a:t>, talvez inconsciente, dos relacionamentos responsáveis pelas experiências da convivência, da solidariedade, em tentativa de se evitar conflitos e desgastes normais em todas as expressões de vivência com outrem.”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160769" name="Picture 1">
            <a:extLst>
              <a:ext uri="{FF2B5EF4-FFF2-40B4-BE49-F238E27FC236}">
                <a16:creationId xmlns:a16="http://schemas.microsoft.com/office/drawing/2014/main" id="{E1B41CA6-A4F0-CD44-B49A-422BC5198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077" y="4064000"/>
            <a:ext cx="3305175" cy="2476500"/>
          </a:xfrm>
          <a:prstGeom prst="rect">
            <a:avLst/>
          </a:prstGeom>
          <a:ln>
            <a:solidFill>
              <a:srgbClr val="F51A5D"/>
            </a:solidFill>
          </a:ln>
        </p:spPr>
      </p:pic>
    </p:spTree>
    <p:extLst>
      <p:ext uri="{BB962C8B-B14F-4D97-AF65-F5344CB8AC3E}">
        <p14:creationId xmlns:p14="http://schemas.microsoft.com/office/powerpoint/2010/main" val="55766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7635092-E0F6-1847-BD86-EB5BA89535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947" y="450111"/>
            <a:ext cx="6652438" cy="1320800"/>
          </a:xfrm>
        </p:spPr>
        <p:txBody>
          <a:bodyPr/>
          <a:lstStyle/>
          <a:p>
            <a:r>
              <a:rPr lang="pt-BR" dirty="0"/>
              <a:t>O mandamento maior</a:t>
            </a:r>
            <a:endParaRPr lang="pt-BR" alt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09036E-04DE-4B41-8EE8-5C21039C3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4645350"/>
            <a:ext cx="6653213" cy="1830063"/>
          </a:xfrm>
        </p:spPr>
        <p:txBody>
          <a:bodyPr/>
          <a:lstStyle/>
          <a:p>
            <a:r>
              <a:rPr lang="pt-BR" altLang="pt-BR" dirty="0"/>
              <a:t>“A proposta de sabedoria apresentada por Jesus diz respeito ao amor ao próximo como fundamental para o salto emocional glorioso para o amor a Deus.”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159745" name="Picture 1">
            <a:extLst>
              <a:ext uri="{FF2B5EF4-FFF2-40B4-BE49-F238E27FC236}">
                <a16:creationId xmlns:a16="http://schemas.microsoft.com/office/drawing/2014/main" id="{B52B8DAE-6627-8842-924A-E829372C2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2776" y="1771650"/>
            <a:ext cx="3821410" cy="28737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56585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7DA34-9AA0-964C-B58A-61CF6B92D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Processo evolutivo da afetividade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13BD871-AFB6-654A-882F-69BD4E017D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629556"/>
              </p:ext>
            </p:extLst>
          </p:nvPr>
        </p:nvGraphicFramePr>
        <p:xfrm>
          <a:off x="396945" y="2001101"/>
          <a:ext cx="6652437" cy="447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40437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6B6E951-1D1C-4E4B-9FEF-6A20140D5A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 afetividade e a sexualidade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38EF51-C5E9-704F-BD2F-46DDEA53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946" y="2001101"/>
            <a:ext cx="6652439" cy="1784687"/>
          </a:xfrm>
        </p:spPr>
        <p:txBody>
          <a:bodyPr/>
          <a:lstStyle/>
          <a:p>
            <a:r>
              <a:rPr lang="pt-BR" altLang="pt-BR" dirty="0"/>
              <a:t>“A disciplina sexual tornou-se elemento significativo no processo de equilíbrio comportamental e espiritual da criatura humana.”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156673" name="Picture 1">
            <a:extLst>
              <a:ext uri="{FF2B5EF4-FFF2-40B4-BE49-F238E27FC236}">
                <a16:creationId xmlns:a16="http://schemas.microsoft.com/office/drawing/2014/main" id="{3D2FE9C5-DA86-FF45-BAE1-6B2A5D2FF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9713" y="3785788"/>
            <a:ext cx="3946903" cy="27162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8459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53FD573-3F73-4147-ABF4-D5B0B1F59E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947" y="450111"/>
            <a:ext cx="6652438" cy="1320800"/>
          </a:xfrm>
        </p:spPr>
        <p:txBody>
          <a:bodyPr/>
          <a:lstStyle/>
          <a:p>
            <a:r>
              <a:rPr lang="pt-BR" altLang="pt-BR"/>
              <a:t>A afetividade e a sexualidade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D70C02-7B04-164B-95F9-345DC68B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4745038"/>
            <a:ext cx="6653213" cy="1730375"/>
          </a:xfrm>
        </p:spPr>
        <p:txBody>
          <a:bodyPr/>
          <a:lstStyle/>
          <a:p>
            <a:r>
              <a:rPr lang="pt-BR" altLang="pt-BR" dirty="0"/>
              <a:t>“Com essa conquista, a </a:t>
            </a:r>
            <a:r>
              <a:rPr lang="pt-BR" altLang="pt-BR" b="1" dirty="0"/>
              <a:t>família</a:t>
            </a:r>
            <a:r>
              <a:rPr lang="pt-BR" altLang="pt-BR" dirty="0"/>
              <a:t> passou a ser indispensável fator de socialização da criatura terrestre.”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7732CA8-33B1-1144-9507-54F6DD08C3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9731" y="2001838"/>
            <a:ext cx="4127500" cy="27432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7541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F3F9460-75B3-DD42-AE09-2C77A94BBA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Tipos de uniões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F2F5EB6B-044B-834C-9377-BBEADA8692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8847138"/>
              </p:ext>
            </p:extLst>
          </p:nvPr>
        </p:nvGraphicFramePr>
        <p:xfrm>
          <a:off x="353291" y="1881188"/>
          <a:ext cx="6816436" cy="4004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9111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C9D6460-74C4-3545-A687-34041E9181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Relacionamentos fracassados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AD07DD-5596-D44D-A10A-D11873F94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946" y="2001101"/>
            <a:ext cx="6652439" cy="1852609"/>
          </a:xfrm>
        </p:spPr>
        <p:txBody>
          <a:bodyPr/>
          <a:lstStyle/>
          <a:p>
            <a:r>
              <a:rPr lang="pt-BR" altLang="pt-BR" dirty="0"/>
              <a:t>“Enquanto viceja o vício mental em torno do relacionamento </a:t>
            </a:r>
            <a:r>
              <a:rPr lang="pt-BR" altLang="pt-BR" dirty="0" err="1"/>
              <a:t>egoico</a:t>
            </a:r>
            <a:r>
              <a:rPr lang="pt-BR" altLang="pt-BR" dirty="0"/>
              <a:t> e pessoal, certamente a relação afetiva está condenada ao fracasso.”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153601" name="Picture 1">
            <a:extLst>
              <a:ext uri="{FF2B5EF4-FFF2-40B4-BE49-F238E27FC236}">
                <a16:creationId xmlns:a16="http://schemas.microsoft.com/office/drawing/2014/main" id="{2D891084-58C4-2146-B277-E12BC9F2A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965" y="3853710"/>
            <a:ext cx="5243035" cy="262151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25695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1EF3902-4B24-7F48-9FFA-FD10F537B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947" y="450111"/>
            <a:ext cx="6652438" cy="1320800"/>
          </a:xfrm>
        </p:spPr>
        <p:txBody>
          <a:bodyPr/>
          <a:lstStyle/>
          <a:p>
            <a:r>
              <a:rPr lang="pt-BR" altLang="pt-BR" dirty="0"/>
              <a:t>Família: base da sociedade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FDB8DA-B2CF-FB45-9CCE-3E51C3977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4049486"/>
            <a:ext cx="6653213" cy="2425928"/>
          </a:xfrm>
        </p:spPr>
        <p:txBody>
          <a:bodyPr/>
          <a:lstStyle/>
          <a:p>
            <a:r>
              <a:rPr lang="pt-BR" altLang="pt-BR" dirty="0"/>
              <a:t>Quando os cônjuges buscam o entendimento, sem perder suas características e sem impor ao outro só o que lhes convém, “... a família estrutura-se em bases seguras de respeito e de amizade entre todos os seus membros, tornando-se paradigma de sustentação do grupamento social.”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693B052-7C2D-644D-9901-A80629183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10847" y="2001838"/>
            <a:ext cx="4225268" cy="19459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11708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A045A60-4FCE-9A45-974B-23DFA8E25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Por outro lado...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BBA7B5-4D52-C44A-9DE2-39BBD5206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947" y="2001101"/>
            <a:ext cx="3979110" cy="4474127"/>
          </a:xfrm>
        </p:spPr>
        <p:txBody>
          <a:bodyPr/>
          <a:lstStyle/>
          <a:p>
            <a:r>
              <a:rPr lang="pt-BR" altLang="pt-BR" dirty="0"/>
              <a:t>“Quando amor não floresce nos sentimentos e nas mentes, a jornada é áspera e rica de acidentes perturbadores, os relacionamentos são breves e tumultuados, porque o prazer do sexto logo passa, e novos interesses instalam-se nos indivíduos que são </a:t>
            </a:r>
            <a:r>
              <a:rPr lang="pt-BR" altLang="pt-BR" dirty="0" err="1"/>
              <a:t>descom-prometidos</a:t>
            </a:r>
            <a:r>
              <a:rPr lang="pt-BR" altLang="pt-BR" dirty="0"/>
              <a:t> com os valores emocionais do outro.”</a:t>
            </a:r>
          </a:p>
          <a:p>
            <a:pPr lvl="4"/>
            <a:r>
              <a:rPr lang="pt-BR" altLang="pt-BR" dirty="0"/>
              <a:t>(JOANNA DE ANGELIS. </a:t>
            </a:r>
            <a:br>
              <a:rPr lang="pt-BR" altLang="pt-BR" dirty="0"/>
            </a:b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151553" name="Picture 1">
            <a:extLst>
              <a:ext uri="{FF2B5EF4-FFF2-40B4-BE49-F238E27FC236}">
                <a16:creationId xmlns:a16="http://schemas.microsoft.com/office/drawing/2014/main" id="{5C38D757-E3F0-B343-A7D7-BF8D5E398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068866"/>
            <a:ext cx="3456051" cy="233859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74717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13CC0-0249-7543-8529-CD955BA6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Recomendação de Joanna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89FCE1-EBF3-E847-9D5F-A72B0AFC8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946" y="2001102"/>
            <a:ext cx="6652439" cy="1934126"/>
          </a:xfrm>
        </p:spPr>
        <p:txBody>
          <a:bodyPr/>
          <a:lstStyle/>
          <a:p>
            <a:r>
              <a:rPr lang="pt-BR" dirty="0"/>
              <a:t>“Quando buscares parcerias afetivas, recorda-te sempre de contribuir em favor de quem eleges para companhia, considerando que não tens o direito de ferir os sentimentos do teu próximo, de quem se te afeiçoa e confia...”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5E1376-2F98-354D-B7CB-2B41272ACB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1856" y="4134240"/>
            <a:ext cx="3511481" cy="234098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04389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F24F7F1-72E9-4F43-9F86-7A358104EF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Teu futuro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C25402-98BB-4644-9EC3-C515A7E5D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946" y="2001102"/>
            <a:ext cx="6652439" cy="1760356"/>
          </a:xfrm>
        </p:spPr>
        <p:txBody>
          <a:bodyPr/>
          <a:lstStyle/>
          <a:p>
            <a:r>
              <a:rPr lang="pt-BR" altLang="pt-BR" dirty="0"/>
              <a:t>“O uso que fizeres da tua afetividade construirá o teu futuro de bênçãos ou de solidão...”</a:t>
            </a:r>
          </a:p>
          <a:p>
            <a:pPr lvl="4"/>
            <a:r>
              <a:rPr lang="pt-BR" altLang="pt-BR" dirty="0"/>
              <a:t>(JOANNA DE ANGELIS. </a:t>
            </a:r>
            <a:r>
              <a:rPr lang="pt-BR" altLang="pt-BR" i="1" dirty="0"/>
              <a:t>Ilumina-te</a:t>
            </a:r>
            <a:r>
              <a:rPr lang="pt-BR" altLang="pt-BR" dirty="0"/>
              <a:t>, cap. 24.)</a:t>
            </a:r>
          </a:p>
        </p:txBody>
      </p:sp>
      <p:pic>
        <p:nvPicPr>
          <p:cNvPr id="150529" name="Picture 1">
            <a:extLst>
              <a:ext uri="{FF2B5EF4-FFF2-40B4-BE49-F238E27FC236}">
                <a16:creationId xmlns:a16="http://schemas.microsoft.com/office/drawing/2014/main" id="{677EFFF0-A2FB-414E-A2D2-71BA06D80F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75799" y="3761458"/>
            <a:ext cx="3658727" cy="24388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7004017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{99116C42-DC96-3642-AAD2-732A4A8A09E4}tf10001060</Template>
  <TotalTime>3417</TotalTime>
  <Words>1298</Words>
  <Application>Microsoft Macintosh PowerPoint</Application>
  <PresentationFormat>Apresentação na tela (4:3)</PresentationFormat>
  <Paragraphs>85</Paragraphs>
  <Slides>16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Apple Symbols</vt:lpstr>
      <vt:lpstr>Arial</vt:lpstr>
      <vt:lpstr>Avenir Next</vt:lpstr>
      <vt:lpstr>Avenir Next Demi Bold</vt:lpstr>
      <vt:lpstr>Calibri</vt:lpstr>
      <vt:lpstr>Trebuchet MS</vt:lpstr>
      <vt:lpstr>Wingdings 3</vt:lpstr>
      <vt:lpstr>Facetado</vt:lpstr>
      <vt:lpstr>RELACIONAMENTOS AFETIVOS</vt:lpstr>
      <vt:lpstr>Instinto gregário</vt:lpstr>
      <vt:lpstr>Isolamento e convivência</vt:lpstr>
      <vt:lpstr>Vida contemplativa</vt:lpstr>
      <vt:lpstr>Solidão e solitude</vt:lpstr>
      <vt:lpstr>Afastamento da sociedade</vt:lpstr>
      <vt:lpstr>O mandamento maior</vt:lpstr>
      <vt:lpstr>Processo evolutivo da afetividade</vt:lpstr>
      <vt:lpstr>A afetividade e a sexualidade</vt:lpstr>
      <vt:lpstr>A afetividade e a sexualidade</vt:lpstr>
      <vt:lpstr>Tipos de uniões</vt:lpstr>
      <vt:lpstr>Relacionamentos fracassados</vt:lpstr>
      <vt:lpstr>Família: base da sociedade</vt:lpstr>
      <vt:lpstr>Por outro lado...</vt:lpstr>
      <vt:lpstr>Recomendação de Joanna</vt:lpstr>
      <vt:lpstr>Teu futuro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48</cp:revision>
  <dcterms:created xsi:type="dcterms:W3CDTF">2018-06-20T13:24:59Z</dcterms:created>
  <dcterms:modified xsi:type="dcterms:W3CDTF">2020-10-19T22:16:16Z</dcterms:modified>
</cp:coreProperties>
</file>