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1"/>
    <p:restoredTop sz="85463"/>
  </p:normalViewPr>
  <p:slideViewPr>
    <p:cSldViewPr snapToGrid="0" snapToObjects="1" showGuides="1">
      <p:cViewPr varScale="1">
        <p:scale>
          <a:sx n="100" d="100"/>
          <a:sy n="100" d="100"/>
        </p:scale>
        <p:origin x="175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333BC-CAB1-9344-903B-FDD30B816E65}" type="doc">
      <dgm:prSet loTypeId="urn:microsoft.com/office/officeart/2005/8/layout/process2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CA380204-282B-A543-BEA6-E7C1212D4B00}">
      <dgm:prSet phldrT="[Texto]"/>
      <dgm:spPr/>
      <dgm:t>
        <a:bodyPr/>
        <a:lstStyle/>
        <a:p>
          <a:r>
            <a:rPr lang="pt-BR" altLang="pt-BR"/>
            <a:t>Em todos os segmentos da sociedade moderna, há dificuldades que se avolumam.</a:t>
          </a:r>
          <a:endParaRPr lang="pt-BR"/>
        </a:p>
      </dgm:t>
    </dgm:pt>
    <dgm:pt modelId="{66BCE31B-B760-884B-8616-501A3797C33F}" type="parTrans" cxnId="{7434BEA4-46F1-D04F-8FD5-E57F574C44F9}">
      <dgm:prSet/>
      <dgm:spPr/>
      <dgm:t>
        <a:bodyPr/>
        <a:lstStyle/>
        <a:p>
          <a:endParaRPr lang="pt-BR"/>
        </a:p>
      </dgm:t>
    </dgm:pt>
    <dgm:pt modelId="{74498AB3-AAEB-F943-8249-C5290E0D2EF0}" type="sibTrans" cxnId="{7434BEA4-46F1-D04F-8FD5-E57F574C44F9}">
      <dgm:prSet/>
      <dgm:spPr/>
      <dgm:t>
        <a:bodyPr/>
        <a:lstStyle/>
        <a:p>
          <a:endParaRPr lang="pt-BR"/>
        </a:p>
      </dgm:t>
    </dgm:pt>
    <dgm:pt modelId="{A4585402-7305-7C44-A92F-0651A88E2407}">
      <dgm:prSet/>
      <dgm:spPr/>
      <dgm:t>
        <a:bodyPr/>
        <a:lstStyle/>
        <a:p>
          <a:r>
            <a:rPr lang="pt-BR" altLang="pt-BR"/>
            <a:t>Convite à reflexão e ao equilíbrio.</a:t>
          </a:r>
          <a:endParaRPr lang="pt-BR"/>
        </a:p>
      </dgm:t>
    </dgm:pt>
    <dgm:pt modelId="{F4B9119B-05F7-DC46-8310-5FD869536451}" type="parTrans" cxnId="{98792EDF-48C4-3643-98EA-38737B65EE5F}">
      <dgm:prSet/>
      <dgm:spPr/>
      <dgm:t>
        <a:bodyPr/>
        <a:lstStyle/>
        <a:p>
          <a:endParaRPr lang="pt-BR"/>
        </a:p>
      </dgm:t>
    </dgm:pt>
    <dgm:pt modelId="{9CDA0E43-6AAC-8E43-8FFC-956D2B0EC0D6}" type="sibTrans" cxnId="{98792EDF-48C4-3643-98EA-38737B65EE5F}">
      <dgm:prSet/>
      <dgm:spPr/>
      <dgm:t>
        <a:bodyPr/>
        <a:lstStyle/>
        <a:p>
          <a:endParaRPr lang="pt-BR"/>
        </a:p>
      </dgm:t>
    </dgm:pt>
    <dgm:pt modelId="{4B54A5D4-A111-2D4B-AFDE-D7F1846EFC83}" type="pres">
      <dgm:prSet presAssocID="{717333BC-CAB1-9344-903B-FDD30B816E65}" presName="linearFlow" presStyleCnt="0">
        <dgm:presLayoutVars>
          <dgm:resizeHandles val="exact"/>
        </dgm:presLayoutVars>
      </dgm:prSet>
      <dgm:spPr/>
    </dgm:pt>
    <dgm:pt modelId="{9072606B-8FED-9B46-BEDE-7292393F72BC}" type="pres">
      <dgm:prSet presAssocID="{CA380204-282B-A543-BEA6-E7C1212D4B00}" presName="node" presStyleLbl="node1" presStyleIdx="0" presStyleCnt="2">
        <dgm:presLayoutVars>
          <dgm:bulletEnabled val="1"/>
        </dgm:presLayoutVars>
      </dgm:prSet>
      <dgm:spPr/>
    </dgm:pt>
    <dgm:pt modelId="{20BC2A7A-1FD3-7C48-94DC-A8192C7E456E}" type="pres">
      <dgm:prSet presAssocID="{74498AB3-AAEB-F943-8249-C5290E0D2EF0}" presName="sibTrans" presStyleLbl="sibTrans2D1" presStyleIdx="0" presStyleCnt="1"/>
      <dgm:spPr/>
    </dgm:pt>
    <dgm:pt modelId="{894FAC6F-44B8-1B4B-8BEE-DFC0F3A2663B}" type="pres">
      <dgm:prSet presAssocID="{74498AB3-AAEB-F943-8249-C5290E0D2EF0}" presName="connectorText" presStyleLbl="sibTrans2D1" presStyleIdx="0" presStyleCnt="1"/>
      <dgm:spPr/>
    </dgm:pt>
    <dgm:pt modelId="{95CC720C-FCFC-3F4C-9535-54C199CA0B04}" type="pres">
      <dgm:prSet presAssocID="{A4585402-7305-7C44-A92F-0651A88E2407}" presName="node" presStyleLbl="node1" presStyleIdx="1" presStyleCnt="2">
        <dgm:presLayoutVars>
          <dgm:bulletEnabled val="1"/>
        </dgm:presLayoutVars>
      </dgm:prSet>
      <dgm:spPr/>
    </dgm:pt>
  </dgm:ptLst>
  <dgm:cxnLst>
    <dgm:cxn modelId="{AD1D4F25-8ECC-1B4E-94AB-D1A246DF860B}" type="presOf" srcId="{A4585402-7305-7C44-A92F-0651A88E2407}" destId="{95CC720C-FCFC-3F4C-9535-54C199CA0B04}" srcOrd="0" destOrd="0" presId="urn:microsoft.com/office/officeart/2005/8/layout/process2"/>
    <dgm:cxn modelId="{7E97D54F-B6B6-6643-AEDC-01175222742E}" type="presOf" srcId="{717333BC-CAB1-9344-903B-FDD30B816E65}" destId="{4B54A5D4-A111-2D4B-AFDE-D7F1846EFC83}" srcOrd="0" destOrd="0" presId="urn:microsoft.com/office/officeart/2005/8/layout/process2"/>
    <dgm:cxn modelId="{7434BEA4-46F1-D04F-8FD5-E57F574C44F9}" srcId="{717333BC-CAB1-9344-903B-FDD30B816E65}" destId="{CA380204-282B-A543-BEA6-E7C1212D4B00}" srcOrd="0" destOrd="0" parTransId="{66BCE31B-B760-884B-8616-501A3797C33F}" sibTransId="{74498AB3-AAEB-F943-8249-C5290E0D2EF0}"/>
    <dgm:cxn modelId="{4F4910B2-3C9F-004B-A56D-86FC95C7709C}" type="presOf" srcId="{74498AB3-AAEB-F943-8249-C5290E0D2EF0}" destId="{20BC2A7A-1FD3-7C48-94DC-A8192C7E456E}" srcOrd="0" destOrd="0" presId="urn:microsoft.com/office/officeart/2005/8/layout/process2"/>
    <dgm:cxn modelId="{98792EDF-48C4-3643-98EA-38737B65EE5F}" srcId="{717333BC-CAB1-9344-903B-FDD30B816E65}" destId="{A4585402-7305-7C44-A92F-0651A88E2407}" srcOrd="1" destOrd="0" parTransId="{F4B9119B-05F7-DC46-8310-5FD869536451}" sibTransId="{9CDA0E43-6AAC-8E43-8FFC-956D2B0EC0D6}"/>
    <dgm:cxn modelId="{A2087BE9-DC02-8C4F-8A41-30931430F6DC}" type="presOf" srcId="{74498AB3-AAEB-F943-8249-C5290E0D2EF0}" destId="{894FAC6F-44B8-1B4B-8BEE-DFC0F3A2663B}" srcOrd="1" destOrd="0" presId="urn:microsoft.com/office/officeart/2005/8/layout/process2"/>
    <dgm:cxn modelId="{027333EE-47D6-CD47-830B-9F6480E3AB2E}" type="presOf" srcId="{CA380204-282B-A543-BEA6-E7C1212D4B00}" destId="{9072606B-8FED-9B46-BEDE-7292393F72BC}" srcOrd="0" destOrd="0" presId="urn:microsoft.com/office/officeart/2005/8/layout/process2"/>
    <dgm:cxn modelId="{46ABD408-409A-E243-836E-34AACB428017}" type="presParOf" srcId="{4B54A5D4-A111-2D4B-AFDE-D7F1846EFC83}" destId="{9072606B-8FED-9B46-BEDE-7292393F72BC}" srcOrd="0" destOrd="0" presId="urn:microsoft.com/office/officeart/2005/8/layout/process2"/>
    <dgm:cxn modelId="{D47B0AD5-B47E-D04F-92C0-FD24224E240C}" type="presParOf" srcId="{4B54A5D4-A111-2D4B-AFDE-D7F1846EFC83}" destId="{20BC2A7A-1FD3-7C48-94DC-A8192C7E456E}" srcOrd="1" destOrd="0" presId="urn:microsoft.com/office/officeart/2005/8/layout/process2"/>
    <dgm:cxn modelId="{0A4E0972-796A-D94A-9D5E-3CB72AA0E0E9}" type="presParOf" srcId="{20BC2A7A-1FD3-7C48-94DC-A8192C7E456E}" destId="{894FAC6F-44B8-1B4B-8BEE-DFC0F3A2663B}" srcOrd="0" destOrd="0" presId="urn:microsoft.com/office/officeart/2005/8/layout/process2"/>
    <dgm:cxn modelId="{1ACA402B-ECF2-0D41-AEC7-F9EC05F774E4}" type="presParOf" srcId="{4B54A5D4-A111-2D4B-AFDE-D7F1846EFC83}" destId="{95CC720C-FCFC-3F4C-9535-54C199CA0B0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2606B-8FED-9B46-BEDE-7292393F72BC}">
      <dsp:nvSpPr>
        <dsp:cNvPr id="0" name=""/>
        <dsp:cNvSpPr/>
      </dsp:nvSpPr>
      <dsp:spPr>
        <a:xfrm>
          <a:off x="2349890" y="497"/>
          <a:ext cx="2934507" cy="16302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100" kern="1200"/>
            <a:t>Em todos os segmentos da sociedade moderna, há dificuldades que se avolumam.</a:t>
          </a:r>
          <a:endParaRPr lang="pt-BR" sz="2100" kern="1200"/>
        </a:p>
      </dsp:txBody>
      <dsp:txXfrm>
        <a:off x="2397639" y="48246"/>
        <a:ext cx="2839009" cy="1534783"/>
      </dsp:txXfrm>
    </dsp:sp>
    <dsp:sp modelId="{20BC2A7A-1FD3-7C48-94DC-A8192C7E456E}">
      <dsp:nvSpPr>
        <dsp:cNvPr id="0" name=""/>
        <dsp:cNvSpPr/>
      </dsp:nvSpPr>
      <dsp:spPr>
        <a:xfrm rot="5400000">
          <a:off x="3511466" y="1671536"/>
          <a:ext cx="611355" cy="73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700" kern="1200"/>
        </a:p>
      </dsp:txBody>
      <dsp:txXfrm rot="-5400000">
        <a:off x="3597056" y="1732671"/>
        <a:ext cx="440176" cy="427949"/>
      </dsp:txXfrm>
    </dsp:sp>
    <dsp:sp modelId="{95CC720C-FCFC-3F4C-9535-54C199CA0B04}">
      <dsp:nvSpPr>
        <dsp:cNvPr id="0" name=""/>
        <dsp:cNvSpPr/>
      </dsp:nvSpPr>
      <dsp:spPr>
        <a:xfrm>
          <a:off x="2349890" y="2445920"/>
          <a:ext cx="2934507" cy="1630281"/>
        </a:xfrm>
        <a:prstGeom prst="roundRect">
          <a:avLst>
            <a:gd name="adj" fmla="val 10000"/>
          </a:avLst>
        </a:prstGeom>
        <a:solidFill>
          <a:schemeClr val="accent4">
            <a:hueOff val="5225956"/>
            <a:satOff val="-14241"/>
            <a:lumOff val="1372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100" kern="1200"/>
            <a:t>Convite à reflexão e ao equilíbrio.</a:t>
          </a:r>
          <a:endParaRPr lang="pt-BR" sz="2100" kern="1200"/>
        </a:p>
      </dsp:txBody>
      <dsp:txXfrm>
        <a:off x="2397639" y="2493669"/>
        <a:ext cx="2839009" cy="1534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11751-EEAB-1941-996B-C959FF17C918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7E268-9C32-284F-B04F-A385FF25CC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9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dificuldades são parte do mecanismo divino que impulsiona ao progresso. São oportunidades que nos convidam à reflexão (observar e analisar o contexto e como estamos inseridos nele), ao equilíbrio (corrigir o desequilíbrio que surgiu, muitas vezes, em virtude de nossa própria conduta) e, por fim, ao aprendizado e ao crescimento.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813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No entanto, diante das dificuldades, das calamidades, dos males do mundo, nossa tendência é ter um olhar pessimista e nos deixarmos levar por influências negativas, intoxicando-nos a alma.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746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Como consequência dessa intoxicação da alma, caímos no desânimo. Observe, porém, que, segundo Emmanuel, o desânimo decorre da ilusão que nos mesmos alimentamos a nosso respeito, ou seja, tem como ignição um ponto de vista equivocado que nutrimos sobre as dificuldades, sobre o próximo, sobre a vida e sobre si mesmo.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04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Outras consequências daquela intoxicação da alma podem ser a depressão, a agressividade a queixa e outros comportamentos perturbados e perturbadores.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759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Contudo, é imperioso lembrar que viemos ao mundo PARA FAZER O BEM! Ninguém reencarna com o propósito de fazer mal a quem quer que seja. E como servidores trazidos ao mundo com o propósito de fazer o bem, devemos cultivar o otimismo e refletir qual a nossa contribuição perante a vida, a sociedade, a família, o próximo.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5314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Devemos ter a lucidez que, na tarefa de fazer o bem, enfrentaremos forças contrárias daqueles que ainda não despertaram para essa realidade.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479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Se observarmos com cuidado, notaremos indubitavelmente que os maus não são mais numerosos, mas sim os bons, isto é, aqueles que já se mostram mais inclinados a fazer o bem, embora não tenham muitas vezes a coragem e a ousadia daqueles.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4457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 fato os que queiram fazer o bem precisam estar preparados a enfrentar esses obstáculos. E para não desanimarem, devem compreender que não estão desemparados: possuem a assistência de toda uma rede de espíritos benfeitores e o exemplo maior do Cristo.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9250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“Coragem, amigos! Tendes no Cristo o vosso modelo. Mais sofreu ele do que qualquer de vós e nada tinha de que se penitenciar, ao passo que vós tendes de expiar o vosso passado e de vos fortalecer para o futuro. Sede, pois, pacientes, sede cristãos. Essa palavra resume tudo.” – </a:t>
            </a:r>
            <a:r>
              <a:rPr lang="pt-BR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Espírito amigo. </a:t>
            </a:r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(Havre, 1862.) </a:t>
            </a:r>
          </a:p>
          <a:p>
            <a:r>
              <a:rPr lang="pt-BR"/>
              <a:t>(ALLAN KARDEC. </a:t>
            </a:r>
            <a:r>
              <a:rPr lang="pt-BR" i="1"/>
              <a:t>O Evangelho Segundo o Espiritismo</a:t>
            </a:r>
            <a:r>
              <a:rPr lang="pt-BR"/>
              <a:t>, cap. 9 – Bem-aventurados os que são brandos e pacíficos, item 7.)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974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contribuição que temos a dar é justamente a de exercitarmos, com coragem, a compaixão e o perdão (tema da palestra anterior) começando pelas circunstâncias que nos pareçam de mais fácil administração, para, mais adiante, sermos capazes de agir assim em qualquer situação.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363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Nesse intento, Joanna de </a:t>
            </a:r>
            <a:r>
              <a:rPr lang="pt-BR" dirty="0" err="1"/>
              <a:t>Ângelis</a:t>
            </a:r>
            <a:r>
              <a:rPr lang="pt-BR" dirty="0"/>
              <a:t> nos motiva a trabalharmos constantemente, nos inspirando no exemplo de outros irmãos e irmãs (como Madre Teresa de Calcutá, na imagem) abnegados que enfrentaram dificuldades muito maiores que as nossas e que, mesmo assim, não desistiram.</a:t>
            </a:r>
          </a:p>
          <a:p>
            <a:r>
              <a:rPr lang="pt-BR" dirty="0"/>
              <a:t>Vale destacar a ressalva que a mentora faz de não ultrapassarmos os limites de nossas forças e possibilidades – o que seria uma violência consigo. A natureza não dá saltos! Devemos servir não como Madre Teresa, ou Chico Xavier serviram, mas como nós podemos servir agora!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535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Servir como podemos agora não significa que devamos nos acomodar, ou que não devamos buscar melhorar sempre. É justamente o contrário! O trabalho de </a:t>
            </a:r>
            <a:r>
              <a:rPr lang="pt-BR" dirty="0" err="1"/>
              <a:t>autoevangelização</a:t>
            </a:r>
            <a:r>
              <a:rPr lang="pt-BR" dirty="0"/>
              <a:t> é o que primeiramente devemos realizar. E se, em último caso, considerar que não seja capaz, por enquanto, de auxiliar e servir, TODOS detemos o poder de aprimorar a si mesmo.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5897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Fundamental aliar o desejo de fazer o bem e de se melhorar à perseverança, sem a qual abandonaremos todo empreendimento nobre antes que deem seus frutos. Lembremos que, na vida, atravessaremos várias estações e cada uma delas contribuem, a seu modo, para o nosso crescimento moral.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716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espere que o outro mude; não exija do outro a transformação; não condicione sua atitude à iniciativa do outro. Faça a parte que lhe cabe fazer e agora!</a:t>
            </a:r>
            <a:br>
              <a:rPr lang="pt-BR" dirty="0"/>
            </a:br>
            <a:r>
              <a:rPr lang="pt-BR" dirty="0"/>
              <a:t>“A tua hora é esta. Não foi ontem, tampouco será amanhã.</a:t>
            </a:r>
          </a:p>
          <a:p>
            <a:r>
              <a:rPr lang="pt-BR" dirty="0"/>
              <a:t>Hoje é o teu dia de renovação e de construção da futura harmonia.</a:t>
            </a:r>
          </a:p>
          <a:p>
            <a:r>
              <a:rPr lang="pt-BR" dirty="0"/>
              <a:t>Continua capinando o teu jardim, dele arrancando as ervas más que medram com facilidade e plantando o trigo bom que se converterá em pão.</a:t>
            </a:r>
          </a:p>
          <a:p>
            <a:r>
              <a:rPr lang="pt-BR" dirty="0"/>
              <a:t>O Senhor espera por ti...”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16.)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7E268-9C32-284F-B04F-A385FF25CC3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56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F829BF4-BC81-E943-8D4D-EDFF30783E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204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098" y="1098388"/>
            <a:ext cx="6460919" cy="3664998"/>
          </a:xfrm>
        </p:spPr>
        <p:txBody>
          <a:bodyPr anchor="ctr">
            <a:noAutofit/>
          </a:bodyPr>
          <a:lstStyle>
            <a:lvl1pPr algn="l">
              <a:defRPr sz="6600" spc="60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9097" y="4915941"/>
            <a:ext cx="6460919" cy="74227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cap="all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 userDrawn="1"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Forma Livre 16">
            <a:extLst>
              <a:ext uri="{FF2B5EF4-FFF2-40B4-BE49-F238E27FC236}">
                <a16:creationId xmlns:a16="http://schemas.microsoft.com/office/drawing/2014/main" id="{BFA8D016-4B3A-F54B-944D-9541343C4A32}"/>
              </a:ext>
            </a:extLst>
          </p:cNvPr>
          <p:cNvSpPr/>
          <p:nvPr userDrawn="1"/>
        </p:nvSpPr>
        <p:spPr>
          <a:xfrm>
            <a:off x="6975416" y="0"/>
            <a:ext cx="2445083" cy="6858000"/>
          </a:xfrm>
          <a:custGeom>
            <a:avLst/>
            <a:gdLst>
              <a:gd name="connsiteX0" fmla="*/ 2173915 w 2445083"/>
              <a:gd name="connsiteY0" fmla="*/ 0 h 6858000"/>
              <a:gd name="connsiteX1" fmla="*/ 2445083 w 2445083"/>
              <a:gd name="connsiteY1" fmla="*/ 0 h 6858000"/>
              <a:gd name="connsiteX2" fmla="*/ 2445083 w 2445083"/>
              <a:gd name="connsiteY2" fmla="*/ 6858000 h 6858000"/>
              <a:gd name="connsiteX3" fmla="*/ 2173915 w 2445083"/>
              <a:gd name="connsiteY3" fmla="*/ 6858000 h 6858000"/>
              <a:gd name="connsiteX4" fmla="*/ 2135395 w 2445083"/>
              <a:gd name="connsiteY4" fmla="*/ 6807265 h 6858000"/>
              <a:gd name="connsiteX5" fmla="*/ 2088760 w 2445083"/>
              <a:gd name="connsiteY5" fmla="*/ 6748299 h 6858000"/>
              <a:gd name="connsiteX6" fmla="*/ 2039671 w 2445083"/>
              <a:gd name="connsiteY6" fmla="*/ 6691790 h 6858000"/>
              <a:gd name="connsiteX7" fmla="*/ 1983218 w 2445083"/>
              <a:gd name="connsiteY7" fmla="*/ 6642651 h 6858000"/>
              <a:gd name="connsiteX8" fmla="*/ 1929219 w 2445083"/>
              <a:gd name="connsiteY8" fmla="*/ 6598427 h 6858000"/>
              <a:gd name="connsiteX9" fmla="*/ 1867857 w 2445083"/>
              <a:gd name="connsiteY9" fmla="*/ 6564030 h 6858000"/>
              <a:gd name="connsiteX10" fmla="*/ 1801586 w 2445083"/>
              <a:gd name="connsiteY10" fmla="*/ 6534547 h 6858000"/>
              <a:gd name="connsiteX11" fmla="*/ 1730406 w 2445083"/>
              <a:gd name="connsiteY11" fmla="*/ 6509978 h 6858000"/>
              <a:gd name="connsiteX12" fmla="*/ 1656772 w 2445083"/>
              <a:gd name="connsiteY12" fmla="*/ 6487865 h 6858000"/>
              <a:gd name="connsiteX13" fmla="*/ 1583138 w 2445083"/>
              <a:gd name="connsiteY13" fmla="*/ 6468210 h 6858000"/>
              <a:gd name="connsiteX14" fmla="*/ 1507049 w 2445083"/>
              <a:gd name="connsiteY14" fmla="*/ 6448555 h 6858000"/>
              <a:gd name="connsiteX15" fmla="*/ 1435869 w 2445083"/>
              <a:gd name="connsiteY15" fmla="*/ 6426442 h 6858000"/>
              <a:gd name="connsiteX16" fmla="*/ 1364690 w 2445083"/>
              <a:gd name="connsiteY16" fmla="*/ 6401873 h 6858000"/>
              <a:gd name="connsiteX17" fmla="*/ 1298419 w 2445083"/>
              <a:gd name="connsiteY17" fmla="*/ 6372390 h 6858000"/>
              <a:gd name="connsiteX18" fmla="*/ 1239511 w 2445083"/>
              <a:gd name="connsiteY18" fmla="*/ 6335536 h 6858000"/>
              <a:gd name="connsiteX19" fmla="*/ 1185513 w 2445083"/>
              <a:gd name="connsiteY19" fmla="*/ 6291312 h 6858000"/>
              <a:gd name="connsiteX20" fmla="*/ 1141332 w 2445083"/>
              <a:gd name="connsiteY20" fmla="*/ 6237260 h 6858000"/>
              <a:gd name="connsiteX21" fmla="*/ 1104515 w 2445083"/>
              <a:gd name="connsiteY21" fmla="*/ 6178294 h 6858000"/>
              <a:gd name="connsiteX22" fmla="*/ 1075061 w 2445083"/>
              <a:gd name="connsiteY22" fmla="*/ 6111957 h 6858000"/>
              <a:gd name="connsiteX23" fmla="*/ 1050516 w 2445083"/>
              <a:gd name="connsiteY23" fmla="*/ 6040706 h 6858000"/>
              <a:gd name="connsiteX24" fmla="*/ 1028426 w 2445083"/>
              <a:gd name="connsiteY24" fmla="*/ 5969455 h 6858000"/>
              <a:gd name="connsiteX25" fmla="*/ 1008790 w 2445083"/>
              <a:gd name="connsiteY25" fmla="*/ 5893291 h 6858000"/>
              <a:gd name="connsiteX26" fmla="*/ 989155 w 2445083"/>
              <a:gd name="connsiteY26" fmla="*/ 5819583 h 6858000"/>
              <a:gd name="connsiteX27" fmla="*/ 967064 w 2445083"/>
              <a:gd name="connsiteY27" fmla="*/ 5745876 h 6858000"/>
              <a:gd name="connsiteX28" fmla="*/ 942519 w 2445083"/>
              <a:gd name="connsiteY28" fmla="*/ 5674625 h 6858000"/>
              <a:gd name="connsiteX29" fmla="*/ 913066 w 2445083"/>
              <a:gd name="connsiteY29" fmla="*/ 5608288 h 6858000"/>
              <a:gd name="connsiteX30" fmla="*/ 878703 w 2445083"/>
              <a:gd name="connsiteY30" fmla="*/ 5546865 h 6858000"/>
              <a:gd name="connsiteX31" fmla="*/ 834522 w 2445083"/>
              <a:gd name="connsiteY31" fmla="*/ 5492813 h 6858000"/>
              <a:gd name="connsiteX32" fmla="*/ 785433 w 2445083"/>
              <a:gd name="connsiteY32" fmla="*/ 5436304 h 6858000"/>
              <a:gd name="connsiteX33" fmla="*/ 728980 w 2445083"/>
              <a:gd name="connsiteY33" fmla="*/ 5387165 h 6858000"/>
              <a:gd name="connsiteX34" fmla="*/ 667618 w 2445083"/>
              <a:gd name="connsiteY34" fmla="*/ 5340484 h 6858000"/>
              <a:gd name="connsiteX35" fmla="*/ 606256 w 2445083"/>
              <a:gd name="connsiteY35" fmla="*/ 5293802 h 6858000"/>
              <a:gd name="connsiteX36" fmla="*/ 544894 w 2445083"/>
              <a:gd name="connsiteY36" fmla="*/ 5247121 h 6858000"/>
              <a:gd name="connsiteX37" fmla="*/ 485987 w 2445083"/>
              <a:gd name="connsiteY37" fmla="*/ 5200439 h 6858000"/>
              <a:gd name="connsiteX38" fmla="*/ 429534 w 2445083"/>
              <a:gd name="connsiteY38" fmla="*/ 5148844 h 6858000"/>
              <a:gd name="connsiteX39" fmla="*/ 380444 w 2445083"/>
              <a:gd name="connsiteY39" fmla="*/ 5097249 h 6858000"/>
              <a:gd name="connsiteX40" fmla="*/ 338718 w 2445083"/>
              <a:gd name="connsiteY40" fmla="*/ 5038283 h 6858000"/>
              <a:gd name="connsiteX41" fmla="*/ 306810 w 2445083"/>
              <a:gd name="connsiteY41" fmla="*/ 4976860 h 6858000"/>
              <a:gd name="connsiteX42" fmla="*/ 284720 w 2445083"/>
              <a:gd name="connsiteY42" fmla="*/ 4903152 h 6858000"/>
              <a:gd name="connsiteX43" fmla="*/ 274902 w 2445083"/>
              <a:gd name="connsiteY43" fmla="*/ 4826988 h 6858000"/>
              <a:gd name="connsiteX44" fmla="*/ 272447 w 2445083"/>
              <a:gd name="connsiteY44" fmla="*/ 4748366 h 6858000"/>
              <a:gd name="connsiteX45" fmla="*/ 279811 w 2445083"/>
              <a:gd name="connsiteY45" fmla="*/ 4664831 h 6858000"/>
              <a:gd name="connsiteX46" fmla="*/ 289629 w 2445083"/>
              <a:gd name="connsiteY46" fmla="*/ 4581296 h 6858000"/>
              <a:gd name="connsiteX47" fmla="*/ 301901 w 2445083"/>
              <a:gd name="connsiteY47" fmla="*/ 4497760 h 6858000"/>
              <a:gd name="connsiteX48" fmla="*/ 311719 w 2445083"/>
              <a:gd name="connsiteY48" fmla="*/ 4414225 h 6858000"/>
              <a:gd name="connsiteX49" fmla="*/ 316628 w 2445083"/>
              <a:gd name="connsiteY49" fmla="*/ 4330690 h 6858000"/>
              <a:gd name="connsiteX50" fmla="*/ 316628 w 2445083"/>
              <a:gd name="connsiteY50" fmla="*/ 4249611 h 6858000"/>
              <a:gd name="connsiteX51" fmla="*/ 306810 w 2445083"/>
              <a:gd name="connsiteY51" fmla="*/ 4173447 h 6858000"/>
              <a:gd name="connsiteX52" fmla="*/ 287174 w 2445083"/>
              <a:gd name="connsiteY52" fmla="*/ 4097282 h 6858000"/>
              <a:gd name="connsiteX53" fmla="*/ 257720 w 2445083"/>
              <a:gd name="connsiteY53" fmla="*/ 4026032 h 6858000"/>
              <a:gd name="connsiteX54" fmla="*/ 220903 w 2445083"/>
              <a:gd name="connsiteY54" fmla="*/ 3952324 h 6858000"/>
              <a:gd name="connsiteX55" fmla="*/ 179177 w 2445083"/>
              <a:gd name="connsiteY55" fmla="*/ 3878617 h 6858000"/>
              <a:gd name="connsiteX56" fmla="*/ 134996 w 2445083"/>
              <a:gd name="connsiteY56" fmla="*/ 3804909 h 6858000"/>
              <a:gd name="connsiteX57" fmla="*/ 93270 w 2445083"/>
              <a:gd name="connsiteY57" fmla="*/ 3733658 h 6858000"/>
              <a:gd name="connsiteX58" fmla="*/ 56453 w 2445083"/>
              <a:gd name="connsiteY58" fmla="*/ 3657494 h 6858000"/>
              <a:gd name="connsiteX59" fmla="*/ 26999 w 2445083"/>
              <a:gd name="connsiteY59" fmla="*/ 3583786 h 6858000"/>
              <a:gd name="connsiteX60" fmla="*/ 7364 w 2445083"/>
              <a:gd name="connsiteY60" fmla="*/ 3507622 h 6858000"/>
              <a:gd name="connsiteX61" fmla="*/ 0 w 2445083"/>
              <a:gd name="connsiteY61" fmla="*/ 3429000 h 6858000"/>
              <a:gd name="connsiteX62" fmla="*/ 7364 w 2445083"/>
              <a:gd name="connsiteY62" fmla="*/ 3350379 h 6858000"/>
              <a:gd name="connsiteX63" fmla="*/ 26999 w 2445083"/>
              <a:gd name="connsiteY63" fmla="*/ 3274214 h 6858000"/>
              <a:gd name="connsiteX64" fmla="*/ 56453 w 2445083"/>
              <a:gd name="connsiteY64" fmla="*/ 3200507 h 6858000"/>
              <a:gd name="connsiteX65" fmla="*/ 93270 w 2445083"/>
              <a:gd name="connsiteY65" fmla="*/ 3124342 h 6858000"/>
              <a:gd name="connsiteX66" fmla="*/ 134996 w 2445083"/>
              <a:gd name="connsiteY66" fmla="*/ 3053092 h 6858000"/>
              <a:gd name="connsiteX67" fmla="*/ 179177 w 2445083"/>
              <a:gd name="connsiteY67" fmla="*/ 2979384 h 6858000"/>
              <a:gd name="connsiteX68" fmla="*/ 220903 w 2445083"/>
              <a:gd name="connsiteY68" fmla="*/ 2905676 h 6858000"/>
              <a:gd name="connsiteX69" fmla="*/ 257720 w 2445083"/>
              <a:gd name="connsiteY69" fmla="*/ 2831969 h 6858000"/>
              <a:gd name="connsiteX70" fmla="*/ 287174 w 2445083"/>
              <a:gd name="connsiteY70" fmla="*/ 2760718 h 6858000"/>
              <a:gd name="connsiteX71" fmla="*/ 306810 w 2445083"/>
              <a:gd name="connsiteY71" fmla="*/ 2684554 h 6858000"/>
              <a:gd name="connsiteX72" fmla="*/ 316628 w 2445083"/>
              <a:gd name="connsiteY72" fmla="*/ 2608389 h 6858000"/>
              <a:gd name="connsiteX73" fmla="*/ 316628 w 2445083"/>
              <a:gd name="connsiteY73" fmla="*/ 2527311 h 6858000"/>
              <a:gd name="connsiteX74" fmla="*/ 311719 w 2445083"/>
              <a:gd name="connsiteY74" fmla="*/ 2443776 h 6858000"/>
              <a:gd name="connsiteX75" fmla="*/ 301901 w 2445083"/>
              <a:gd name="connsiteY75" fmla="*/ 2360240 h 6858000"/>
              <a:gd name="connsiteX76" fmla="*/ 289629 w 2445083"/>
              <a:gd name="connsiteY76" fmla="*/ 2276705 h 6858000"/>
              <a:gd name="connsiteX77" fmla="*/ 279811 w 2445083"/>
              <a:gd name="connsiteY77" fmla="*/ 2193169 h 6858000"/>
              <a:gd name="connsiteX78" fmla="*/ 272447 w 2445083"/>
              <a:gd name="connsiteY78" fmla="*/ 2109634 h 6858000"/>
              <a:gd name="connsiteX79" fmla="*/ 274902 w 2445083"/>
              <a:gd name="connsiteY79" fmla="*/ 2031013 h 6858000"/>
              <a:gd name="connsiteX80" fmla="*/ 284720 w 2445083"/>
              <a:gd name="connsiteY80" fmla="*/ 1954848 h 6858000"/>
              <a:gd name="connsiteX81" fmla="*/ 306810 w 2445083"/>
              <a:gd name="connsiteY81" fmla="*/ 1881141 h 6858000"/>
              <a:gd name="connsiteX82" fmla="*/ 338718 w 2445083"/>
              <a:gd name="connsiteY82" fmla="*/ 1819718 h 6858000"/>
              <a:gd name="connsiteX83" fmla="*/ 380444 w 2445083"/>
              <a:gd name="connsiteY83" fmla="*/ 1760752 h 6858000"/>
              <a:gd name="connsiteX84" fmla="*/ 429534 w 2445083"/>
              <a:gd name="connsiteY84" fmla="*/ 1709156 h 6858000"/>
              <a:gd name="connsiteX85" fmla="*/ 485987 w 2445083"/>
              <a:gd name="connsiteY85" fmla="*/ 1657561 h 6858000"/>
              <a:gd name="connsiteX86" fmla="*/ 544894 w 2445083"/>
              <a:gd name="connsiteY86" fmla="*/ 1610879 h 6858000"/>
              <a:gd name="connsiteX87" fmla="*/ 606256 w 2445083"/>
              <a:gd name="connsiteY87" fmla="*/ 1564198 h 6858000"/>
              <a:gd name="connsiteX88" fmla="*/ 667618 w 2445083"/>
              <a:gd name="connsiteY88" fmla="*/ 1517516 h 6858000"/>
              <a:gd name="connsiteX89" fmla="*/ 728980 w 2445083"/>
              <a:gd name="connsiteY89" fmla="*/ 1470835 h 6858000"/>
              <a:gd name="connsiteX90" fmla="*/ 785433 w 2445083"/>
              <a:gd name="connsiteY90" fmla="*/ 1421697 h 6858000"/>
              <a:gd name="connsiteX91" fmla="*/ 834522 w 2445083"/>
              <a:gd name="connsiteY91" fmla="*/ 1365188 h 6858000"/>
              <a:gd name="connsiteX92" fmla="*/ 878703 w 2445083"/>
              <a:gd name="connsiteY92" fmla="*/ 1311135 h 6858000"/>
              <a:gd name="connsiteX93" fmla="*/ 913066 w 2445083"/>
              <a:gd name="connsiteY93" fmla="*/ 1249712 h 6858000"/>
              <a:gd name="connsiteX94" fmla="*/ 942519 w 2445083"/>
              <a:gd name="connsiteY94" fmla="*/ 1183375 h 6858000"/>
              <a:gd name="connsiteX95" fmla="*/ 967064 w 2445083"/>
              <a:gd name="connsiteY95" fmla="*/ 1112125 h 6858000"/>
              <a:gd name="connsiteX96" fmla="*/ 989155 w 2445083"/>
              <a:gd name="connsiteY96" fmla="*/ 1038417 h 6858000"/>
              <a:gd name="connsiteX97" fmla="*/ 1008790 w 2445083"/>
              <a:gd name="connsiteY97" fmla="*/ 964710 h 6858000"/>
              <a:gd name="connsiteX98" fmla="*/ 1028426 w 2445083"/>
              <a:gd name="connsiteY98" fmla="*/ 888545 h 6858000"/>
              <a:gd name="connsiteX99" fmla="*/ 1050516 w 2445083"/>
              <a:gd name="connsiteY99" fmla="*/ 817294 h 6858000"/>
              <a:gd name="connsiteX100" fmla="*/ 1075061 w 2445083"/>
              <a:gd name="connsiteY100" fmla="*/ 746044 h 6858000"/>
              <a:gd name="connsiteX101" fmla="*/ 1104515 w 2445083"/>
              <a:gd name="connsiteY101" fmla="*/ 679707 h 6858000"/>
              <a:gd name="connsiteX102" fmla="*/ 1141332 w 2445083"/>
              <a:gd name="connsiteY102" fmla="*/ 620741 h 6858000"/>
              <a:gd name="connsiteX103" fmla="*/ 1185513 w 2445083"/>
              <a:gd name="connsiteY103" fmla="*/ 566689 h 6858000"/>
              <a:gd name="connsiteX104" fmla="*/ 1239511 w 2445083"/>
              <a:gd name="connsiteY104" fmla="*/ 522464 h 6858000"/>
              <a:gd name="connsiteX105" fmla="*/ 1298419 w 2445083"/>
              <a:gd name="connsiteY105" fmla="*/ 485610 h 6858000"/>
              <a:gd name="connsiteX106" fmla="*/ 1364690 w 2445083"/>
              <a:gd name="connsiteY106" fmla="*/ 456127 h 6858000"/>
              <a:gd name="connsiteX107" fmla="*/ 1435869 w 2445083"/>
              <a:gd name="connsiteY107" fmla="*/ 431558 h 6858000"/>
              <a:gd name="connsiteX108" fmla="*/ 1507049 w 2445083"/>
              <a:gd name="connsiteY108" fmla="*/ 409446 h 6858000"/>
              <a:gd name="connsiteX109" fmla="*/ 1583138 w 2445083"/>
              <a:gd name="connsiteY109" fmla="*/ 389790 h 6858000"/>
              <a:gd name="connsiteX110" fmla="*/ 1656772 w 2445083"/>
              <a:gd name="connsiteY110" fmla="*/ 370135 h 6858000"/>
              <a:gd name="connsiteX111" fmla="*/ 1730406 w 2445083"/>
              <a:gd name="connsiteY111" fmla="*/ 348023 h 6858000"/>
              <a:gd name="connsiteX112" fmla="*/ 1801586 w 2445083"/>
              <a:gd name="connsiteY112" fmla="*/ 323453 h 6858000"/>
              <a:gd name="connsiteX113" fmla="*/ 1867857 w 2445083"/>
              <a:gd name="connsiteY113" fmla="*/ 293970 h 6858000"/>
              <a:gd name="connsiteX114" fmla="*/ 1929219 w 2445083"/>
              <a:gd name="connsiteY114" fmla="*/ 259573 h 6858000"/>
              <a:gd name="connsiteX115" fmla="*/ 1983218 w 2445083"/>
              <a:gd name="connsiteY115" fmla="*/ 215349 h 6858000"/>
              <a:gd name="connsiteX116" fmla="*/ 2039671 w 2445083"/>
              <a:gd name="connsiteY116" fmla="*/ 166211 h 6858000"/>
              <a:gd name="connsiteX117" fmla="*/ 2088760 w 2445083"/>
              <a:gd name="connsiteY117" fmla="*/ 109701 h 6858000"/>
              <a:gd name="connsiteX118" fmla="*/ 2135395 w 2445083"/>
              <a:gd name="connsiteY118" fmla="*/ 507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445083" h="6858000">
                <a:moveTo>
                  <a:pt x="2173915" y="0"/>
                </a:moveTo>
                <a:lnTo>
                  <a:pt x="2445083" y="0"/>
                </a:lnTo>
                <a:lnTo>
                  <a:pt x="2445083" y="6858000"/>
                </a:lnTo>
                <a:lnTo>
                  <a:pt x="2173915" y="6858000"/>
                </a:lnTo>
                <a:lnTo>
                  <a:pt x="2135395" y="6807265"/>
                </a:lnTo>
                <a:lnTo>
                  <a:pt x="2088760" y="6748299"/>
                </a:lnTo>
                <a:lnTo>
                  <a:pt x="2039671" y="6691790"/>
                </a:lnTo>
                <a:lnTo>
                  <a:pt x="1983218" y="6642651"/>
                </a:lnTo>
                <a:lnTo>
                  <a:pt x="1929219" y="6598427"/>
                </a:lnTo>
                <a:lnTo>
                  <a:pt x="1867857" y="6564030"/>
                </a:lnTo>
                <a:lnTo>
                  <a:pt x="1801586" y="6534547"/>
                </a:lnTo>
                <a:lnTo>
                  <a:pt x="1730406" y="6509978"/>
                </a:lnTo>
                <a:lnTo>
                  <a:pt x="1656772" y="6487865"/>
                </a:lnTo>
                <a:lnTo>
                  <a:pt x="1583138" y="6468210"/>
                </a:lnTo>
                <a:lnTo>
                  <a:pt x="1507049" y="6448555"/>
                </a:lnTo>
                <a:lnTo>
                  <a:pt x="1435869" y="6426442"/>
                </a:lnTo>
                <a:lnTo>
                  <a:pt x="1364690" y="6401873"/>
                </a:lnTo>
                <a:lnTo>
                  <a:pt x="1298419" y="6372390"/>
                </a:lnTo>
                <a:lnTo>
                  <a:pt x="1239511" y="6335536"/>
                </a:lnTo>
                <a:lnTo>
                  <a:pt x="1185513" y="6291312"/>
                </a:lnTo>
                <a:lnTo>
                  <a:pt x="1141332" y="6237260"/>
                </a:lnTo>
                <a:lnTo>
                  <a:pt x="1104515" y="6178294"/>
                </a:lnTo>
                <a:lnTo>
                  <a:pt x="1075061" y="6111957"/>
                </a:lnTo>
                <a:lnTo>
                  <a:pt x="1050516" y="6040706"/>
                </a:lnTo>
                <a:lnTo>
                  <a:pt x="1028426" y="5969455"/>
                </a:lnTo>
                <a:lnTo>
                  <a:pt x="1008790" y="5893291"/>
                </a:lnTo>
                <a:lnTo>
                  <a:pt x="989155" y="5819583"/>
                </a:lnTo>
                <a:lnTo>
                  <a:pt x="967064" y="5745876"/>
                </a:lnTo>
                <a:lnTo>
                  <a:pt x="942519" y="5674625"/>
                </a:lnTo>
                <a:lnTo>
                  <a:pt x="913066" y="5608288"/>
                </a:lnTo>
                <a:lnTo>
                  <a:pt x="878703" y="5546865"/>
                </a:lnTo>
                <a:lnTo>
                  <a:pt x="834522" y="5492813"/>
                </a:lnTo>
                <a:lnTo>
                  <a:pt x="785433" y="5436304"/>
                </a:lnTo>
                <a:lnTo>
                  <a:pt x="728980" y="5387165"/>
                </a:lnTo>
                <a:lnTo>
                  <a:pt x="667618" y="5340484"/>
                </a:lnTo>
                <a:lnTo>
                  <a:pt x="606256" y="5293802"/>
                </a:lnTo>
                <a:lnTo>
                  <a:pt x="544894" y="5247121"/>
                </a:lnTo>
                <a:lnTo>
                  <a:pt x="485987" y="5200439"/>
                </a:lnTo>
                <a:lnTo>
                  <a:pt x="429534" y="5148844"/>
                </a:lnTo>
                <a:lnTo>
                  <a:pt x="380444" y="5097249"/>
                </a:lnTo>
                <a:lnTo>
                  <a:pt x="338718" y="5038283"/>
                </a:lnTo>
                <a:lnTo>
                  <a:pt x="306810" y="4976860"/>
                </a:lnTo>
                <a:lnTo>
                  <a:pt x="284720" y="4903152"/>
                </a:lnTo>
                <a:lnTo>
                  <a:pt x="274902" y="4826988"/>
                </a:lnTo>
                <a:lnTo>
                  <a:pt x="272447" y="4748366"/>
                </a:lnTo>
                <a:lnTo>
                  <a:pt x="279811" y="4664831"/>
                </a:lnTo>
                <a:lnTo>
                  <a:pt x="289629" y="4581296"/>
                </a:lnTo>
                <a:lnTo>
                  <a:pt x="301901" y="4497760"/>
                </a:lnTo>
                <a:lnTo>
                  <a:pt x="311719" y="4414225"/>
                </a:lnTo>
                <a:lnTo>
                  <a:pt x="316628" y="4330690"/>
                </a:lnTo>
                <a:lnTo>
                  <a:pt x="316628" y="4249611"/>
                </a:lnTo>
                <a:lnTo>
                  <a:pt x="306810" y="4173447"/>
                </a:lnTo>
                <a:lnTo>
                  <a:pt x="287174" y="4097282"/>
                </a:lnTo>
                <a:lnTo>
                  <a:pt x="257720" y="4026032"/>
                </a:lnTo>
                <a:lnTo>
                  <a:pt x="220903" y="3952324"/>
                </a:lnTo>
                <a:lnTo>
                  <a:pt x="179177" y="3878617"/>
                </a:lnTo>
                <a:lnTo>
                  <a:pt x="134996" y="3804909"/>
                </a:lnTo>
                <a:lnTo>
                  <a:pt x="93270" y="3733658"/>
                </a:lnTo>
                <a:lnTo>
                  <a:pt x="56453" y="3657494"/>
                </a:lnTo>
                <a:lnTo>
                  <a:pt x="26999" y="3583786"/>
                </a:lnTo>
                <a:lnTo>
                  <a:pt x="7364" y="3507622"/>
                </a:lnTo>
                <a:lnTo>
                  <a:pt x="0" y="3429000"/>
                </a:lnTo>
                <a:lnTo>
                  <a:pt x="7364" y="3350379"/>
                </a:lnTo>
                <a:lnTo>
                  <a:pt x="26999" y="3274214"/>
                </a:lnTo>
                <a:lnTo>
                  <a:pt x="56453" y="3200507"/>
                </a:lnTo>
                <a:lnTo>
                  <a:pt x="93270" y="3124342"/>
                </a:lnTo>
                <a:lnTo>
                  <a:pt x="134996" y="3053092"/>
                </a:lnTo>
                <a:lnTo>
                  <a:pt x="179177" y="2979384"/>
                </a:lnTo>
                <a:lnTo>
                  <a:pt x="220903" y="2905676"/>
                </a:lnTo>
                <a:lnTo>
                  <a:pt x="257720" y="2831969"/>
                </a:lnTo>
                <a:lnTo>
                  <a:pt x="287174" y="2760718"/>
                </a:lnTo>
                <a:lnTo>
                  <a:pt x="306810" y="2684554"/>
                </a:lnTo>
                <a:lnTo>
                  <a:pt x="316628" y="2608389"/>
                </a:lnTo>
                <a:lnTo>
                  <a:pt x="316628" y="2527311"/>
                </a:lnTo>
                <a:lnTo>
                  <a:pt x="311719" y="2443776"/>
                </a:lnTo>
                <a:lnTo>
                  <a:pt x="301901" y="2360240"/>
                </a:lnTo>
                <a:lnTo>
                  <a:pt x="289629" y="2276705"/>
                </a:lnTo>
                <a:lnTo>
                  <a:pt x="279811" y="2193169"/>
                </a:lnTo>
                <a:lnTo>
                  <a:pt x="272447" y="2109634"/>
                </a:lnTo>
                <a:lnTo>
                  <a:pt x="274902" y="2031013"/>
                </a:lnTo>
                <a:lnTo>
                  <a:pt x="284720" y="1954848"/>
                </a:lnTo>
                <a:lnTo>
                  <a:pt x="306810" y="1881141"/>
                </a:lnTo>
                <a:lnTo>
                  <a:pt x="338718" y="1819718"/>
                </a:lnTo>
                <a:lnTo>
                  <a:pt x="380444" y="1760752"/>
                </a:lnTo>
                <a:lnTo>
                  <a:pt x="429534" y="1709156"/>
                </a:lnTo>
                <a:lnTo>
                  <a:pt x="485987" y="1657561"/>
                </a:lnTo>
                <a:lnTo>
                  <a:pt x="544894" y="1610879"/>
                </a:lnTo>
                <a:lnTo>
                  <a:pt x="606256" y="1564198"/>
                </a:lnTo>
                <a:lnTo>
                  <a:pt x="667618" y="1517516"/>
                </a:lnTo>
                <a:lnTo>
                  <a:pt x="728980" y="1470835"/>
                </a:lnTo>
                <a:lnTo>
                  <a:pt x="785433" y="1421697"/>
                </a:lnTo>
                <a:lnTo>
                  <a:pt x="834522" y="1365188"/>
                </a:lnTo>
                <a:lnTo>
                  <a:pt x="878703" y="1311135"/>
                </a:lnTo>
                <a:lnTo>
                  <a:pt x="913066" y="1249712"/>
                </a:lnTo>
                <a:lnTo>
                  <a:pt x="942519" y="1183375"/>
                </a:lnTo>
                <a:lnTo>
                  <a:pt x="967064" y="1112125"/>
                </a:lnTo>
                <a:lnTo>
                  <a:pt x="989155" y="1038417"/>
                </a:lnTo>
                <a:lnTo>
                  <a:pt x="1008790" y="964710"/>
                </a:lnTo>
                <a:lnTo>
                  <a:pt x="1028426" y="888545"/>
                </a:lnTo>
                <a:lnTo>
                  <a:pt x="1050516" y="817294"/>
                </a:lnTo>
                <a:lnTo>
                  <a:pt x="1075061" y="746044"/>
                </a:lnTo>
                <a:lnTo>
                  <a:pt x="1104515" y="679707"/>
                </a:lnTo>
                <a:lnTo>
                  <a:pt x="1141332" y="620741"/>
                </a:lnTo>
                <a:lnTo>
                  <a:pt x="1185513" y="566689"/>
                </a:lnTo>
                <a:lnTo>
                  <a:pt x="1239511" y="522464"/>
                </a:lnTo>
                <a:lnTo>
                  <a:pt x="1298419" y="485610"/>
                </a:lnTo>
                <a:lnTo>
                  <a:pt x="1364690" y="456127"/>
                </a:lnTo>
                <a:lnTo>
                  <a:pt x="1435869" y="431558"/>
                </a:lnTo>
                <a:lnTo>
                  <a:pt x="1507049" y="409446"/>
                </a:lnTo>
                <a:lnTo>
                  <a:pt x="1583138" y="389790"/>
                </a:lnTo>
                <a:lnTo>
                  <a:pt x="1656772" y="370135"/>
                </a:lnTo>
                <a:lnTo>
                  <a:pt x="1730406" y="348023"/>
                </a:lnTo>
                <a:lnTo>
                  <a:pt x="1801586" y="323453"/>
                </a:lnTo>
                <a:lnTo>
                  <a:pt x="1867857" y="293970"/>
                </a:lnTo>
                <a:lnTo>
                  <a:pt x="1929219" y="259573"/>
                </a:lnTo>
                <a:lnTo>
                  <a:pt x="1983218" y="215349"/>
                </a:lnTo>
                <a:lnTo>
                  <a:pt x="2039671" y="166211"/>
                </a:lnTo>
                <a:lnTo>
                  <a:pt x="2088760" y="109701"/>
                </a:lnTo>
                <a:lnTo>
                  <a:pt x="2135395" y="507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96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38758" y="2286001"/>
            <a:ext cx="7633742" cy="4238623"/>
          </a:xfrm>
        </p:spPr>
        <p:txBody>
          <a:bodyPr anchor="ctr"/>
          <a:lstStyle>
            <a:lvl1pPr algn="just">
              <a:lnSpc>
                <a:spcPct val="100000"/>
              </a:lnSpc>
              <a:spcBef>
                <a:spcPts val="900"/>
              </a:spcBef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algn="just">
              <a:lnSpc>
                <a:spcPct val="100000"/>
              </a:lnSpc>
              <a:spcBef>
                <a:spcPts val="600"/>
              </a:spcBef>
              <a:defRPr/>
            </a:lvl2pPr>
            <a:lvl3pPr algn="just">
              <a:lnSpc>
                <a:spcPct val="100000"/>
              </a:lnSpc>
              <a:spcBef>
                <a:spcPts val="500"/>
              </a:spcBef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 algn="just">
              <a:lnSpc>
                <a:spcPct val="100000"/>
              </a:lnSpc>
              <a:spcBef>
                <a:spcPts val="400"/>
              </a:spcBef>
              <a:defRPr/>
            </a:lvl4pPr>
            <a:lvl5pPr marL="715963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28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6140302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 cap="all" spc="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922396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949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198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00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5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5453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imagem</a:t>
            </a:r>
            <a:endParaRPr lang="en-US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878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08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34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5F8B9BB-1911-8E45-A92D-1F6D2E484F6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A90B47C-1A33-F24A-8EAF-9F37A1E42DA0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44AA11-B1AA-7747-97EE-84C269D167E6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Rectangle 11"/>
          <p:cNvSpPr/>
          <p:nvPr userDrawn="1"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 userDrawn="1"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 userDrawn="1"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8366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8" pos="594" userDrawn="1">
          <p15:clr>
            <a:srgbClr val="F26B43"/>
          </p15:clr>
        </p15:guide>
        <p15:guide id="9" pos="5400" userDrawn="1">
          <p15:clr>
            <a:srgbClr val="F26B43"/>
          </p15:clr>
        </p15:guide>
        <p15:guide id="10" orient="horz" pos="4110" userDrawn="1">
          <p15:clr>
            <a:srgbClr val="F26B43"/>
          </p15:clr>
        </p15:guide>
        <p15:guide id="11" orient="horz" pos="1440" userDrawn="1">
          <p15:clr>
            <a:srgbClr val="F26B43"/>
          </p15:clr>
        </p15:guide>
        <p15:guide id="12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>
            <a:extLst>
              <a:ext uri="{FF2B5EF4-FFF2-40B4-BE49-F238E27FC236}">
                <a16:creationId xmlns:a16="http://schemas.microsoft.com/office/drawing/2014/main" id="{09A6E83F-1B11-6946-B538-C86019E38C1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89098" y="381000"/>
            <a:ext cx="6460919" cy="3664998"/>
          </a:xfrm>
        </p:spPr>
        <p:txBody>
          <a:bodyPr anchor="b"/>
          <a:lstStyle/>
          <a:p>
            <a:pPr algn="l"/>
            <a:r>
              <a:rPr lang="es-UY" altLang="pt-BR" dirty="0"/>
              <a:t>Tua contribuição</a:t>
            </a:r>
            <a:endParaRPr lang="es-ES" alt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79FC07-F036-824C-94F6-DE0A2F3DB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097" y="4198553"/>
            <a:ext cx="6460919" cy="742279"/>
          </a:xfrm>
        </p:spPr>
        <p:txBody>
          <a:bodyPr/>
          <a:lstStyle/>
          <a:p>
            <a:pPr algn="l"/>
            <a:r>
              <a:rPr lang="pt-BR" dirty="0"/>
              <a:t>Ilumina-te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193665B6-0E93-074E-A564-E9C4921470DE}"/>
              </a:ext>
            </a:extLst>
          </p:cNvPr>
          <p:cNvSpPr txBox="1">
            <a:spLocks/>
          </p:cNvSpPr>
          <p:nvPr/>
        </p:nvSpPr>
        <p:spPr>
          <a:xfrm>
            <a:off x="489097" y="5877843"/>
            <a:ext cx="6460919" cy="7422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pt-BR" sz="1400" b="0" cap="none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pt-BR" sz="1400" b="0" cap="none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400" b="0" cap="none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400" b="0" cap="none">
                <a:solidFill>
                  <a:schemeClr val="accent1">
                    <a:lumMod val="40000"/>
                    <a:lumOff val="6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217091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01D9061-0C64-2E47-ACF3-40D266771D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Dificuldades</a:t>
            </a:r>
            <a:r>
              <a:rPr lang="en-US" altLang="pt-BR" dirty="0"/>
              <a:t> 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DD09020D-0C56-5646-8EC3-EB1457BB3D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097789"/>
              </p:ext>
            </p:extLst>
          </p:nvPr>
        </p:nvGraphicFramePr>
        <p:xfrm>
          <a:off x="942975" y="1900793"/>
          <a:ext cx="7634288" cy="407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507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607B902-1DB9-6140-A6B5-DF5BD5D0E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pt-BR"/>
              <a:t>Qual é o comportamento das pessoas?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A534A4-B72E-514B-A463-87D176A8D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1597230"/>
          </a:xfrm>
        </p:spPr>
        <p:txBody>
          <a:bodyPr/>
          <a:lstStyle/>
          <a:p>
            <a:r>
              <a:rPr lang="pt-BR" dirty="0"/>
              <a:t>“Distúrbios de toda ordem tomam conta do planeta, arrebanhando as multidões desequipadas de valores morais elevados, que se permitem anestesiar pelas influências doentias, intoxicando-se, alucinando-se”.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16.)</a:t>
            </a:r>
          </a:p>
        </p:txBody>
      </p:sp>
      <p:pic>
        <p:nvPicPr>
          <p:cNvPr id="28674" name="Picture 2" descr="http://4.bp.blogspot.com/-IsndMzUGOHU/TZ9znbJxc8I/AAAAAAAAAlI/cRaa6N-kKG4/s320/tumblr_lct54t0Awu1qekb3zo1_r1_500.jpg">
            <a:extLst>
              <a:ext uri="{FF2B5EF4-FFF2-40B4-BE49-F238E27FC236}">
                <a16:creationId xmlns:a16="http://schemas.microsoft.com/office/drawing/2014/main" id="{03021A84-443E-7349-9FD4-24480F023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61264" y="3911600"/>
            <a:ext cx="3987007" cy="261302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769404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A4F03DF-102E-9B42-8592-05BA701DB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Consequência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29BB02-ECDE-8D49-BC9E-1E5DC1923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2286002"/>
            <a:ext cx="3975865" cy="4203698"/>
          </a:xfrm>
        </p:spPr>
        <p:txBody>
          <a:bodyPr/>
          <a:lstStyle/>
          <a:p>
            <a:r>
              <a:rPr lang="pt-BR" altLang="pt-BR"/>
              <a:t>“</a:t>
            </a:r>
            <a:r>
              <a:rPr lang="pt-BR" altLang="pt-BR" b="1"/>
              <a:t>Desânimo</a:t>
            </a:r>
            <a:r>
              <a:rPr lang="pt-BR" altLang="pt-BR"/>
              <a:t> é fruto envenenado da ilusão que alimentamos a nosso respeito.”</a:t>
            </a:r>
          </a:p>
          <a:p>
            <a:pPr lvl="4"/>
            <a:r>
              <a:rPr lang="pt-BR" altLang="pt-BR"/>
              <a:t>(EMMANUEL. </a:t>
            </a:r>
            <a:r>
              <a:rPr lang="pt-BR" altLang="pt-BR" i="1"/>
              <a:t>Rumo certo</a:t>
            </a:r>
            <a:r>
              <a:rPr lang="pt-BR" altLang="pt-BR"/>
              <a:t>, cap. 16.)</a:t>
            </a:r>
          </a:p>
        </p:txBody>
      </p:sp>
      <p:pic>
        <p:nvPicPr>
          <p:cNvPr id="27650" name="Picture 2" descr="http://imagem.band.com.br/f_139565.jpg">
            <a:extLst>
              <a:ext uri="{FF2B5EF4-FFF2-40B4-BE49-F238E27FC236}">
                <a16:creationId xmlns:a16="http://schemas.microsoft.com/office/drawing/2014/main" id="{5931381C-E0F4-874F-9BC4-6095057A0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0041" y="3236277"/>
            <a:ext cx="3452459" cy="2303148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677663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4D46209-E0E5-7C42-86B6-2D66D6CDB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/>
          <a:lstStyle/>
          <a:p>
            <a:r>
              <a:rPr lang="en-US" altLang="pt-BR"/>
              <a:t>Consequência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E68A7D-5DE4-964D-914A-6C03AB9D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1"/>
            <a:ext cx="7633742" cy="4238623"/>
          </a:xfrm>
        </p:spPr>
        <p:txBody>
          <a:bodyPr>
            <a:normAutofit/>
          </a:bodyPr>
          <a:lstStyle/>
          <a:p>
            <a:r>
              <a:rPr lang="pt-BR" altLang="pt-BR"/>
              <a:t>“Belas edificações do amor, de um para outro momento ruem, reduzindo-se a escombros ameaçadores. </a:t>
            </a:r>
          </a:p>
          <a:p>
            <a:pPr marL="3771900"/>
            <a:r>
              <a:rPr lang="pt-BR" altLang="pt-BR"/>
              <a:t>“Pessoas idealistas que, por um instante, abraçavam os labores do bem com entusiasmo, repentinamente mudam de comportamento, apresentando-se  perturbadas ou deprimidas, agressivas e queixosas de todas as demais.”</a:t>
            </a:r>
          </a:p>
          <a:p>
            <a:pPr lvl="4"/>
            <a:r>
              <a:rPr lang="pt-BR" altLang="pt-BR"/>
              <a:t>(JOANNA DE </a:t>
            </a:r>
            <a:r>
              <a:rPr lang="pt-BR" altLang="pt-BR" err="1"/>
              <a:t>ÂNGELIS</a:t>
            </a:r>
            <a:r>
              <a:rPr lang="pt-BR" altLang="pt-BR"/>
              <a:t>. </a:t>
            </a:r>
            <a:r>
              <a:rPr lang="pt-BR" altLang="pt-BR" i="1"/>
              <a:t>Ilumina-te</a:t>
            </a:r>
            <a:r>
              <a:rPr lang="pt-BR" altLang="pt-BR"/>
              <a:t>, cap. 16.)</a:t>
            </a:r>
          </a:p>
        </p:txBody>
      </p:sp>
      <p:pic>
        <p:nvPicPr>
          <p:cNvPr id="26626" name="Picture 2" descr="http://t1.gstatic.com/images?q=tbn:ANd9GcS8gw6h_Nu8W4jzhTHo5awxNPLHTP6zyOruyFL86afYP3OhbJr5iQ">
            <a:extLst>
              <a:ext uri="{FF2B5EF4-FFF2-40B4-BE49-F238E27FC236}">
                <a16:creationId xmlns:a16="http://schemas.microsoft.com/office/drawing/2014/main" id="{DDA32176-E9BE-4446-BFC4-8C47DC255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284" y="3552168"/>
            <a:ext cx="2777687" cy="2777687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31502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0B26F10-33D3-9845-A9A0-CA6461B4A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Para fazer o bem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5C6BF4-ABC8-034B-AD1A-E13FEEE42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1505394"/>
          </a:xfrm>
        </p:spPr>
        <p:txBody>
          <a:bodyPr/>
          <a:lstStyle/>
          <a:p>
            <a:r>
              <a:rPr lang="pt-BR" altLang="pt-BR"/>
              <a:t>“O bem não reclama escravos em sua ação e, sim, servidores livres, contentes e otimistas.”</a:t>
            </a:r>
          </a:p>
          <a:p>
            <a:pPr lvl="4"/>
            <a:r>
              <a:rPr lang="pt-BR" altLang="pt-BR"/>
              <a:t>(ANDRÉ LUIZ. </a:t>
            </a:r>
            <a:r>
              <a:rPr lang="pt-BR" altLang="pt-BR" i="1"/>
              <a:t>Libertação</a:t>
            </a:r>
            <a:r>
              <a:rPr lang="pt-BR" altLang="pt-BR"/>
              <a:t>.)</a:t>
            </a:r>
          </a:p>
        </p:txBody>
      </p:sp>
      <p:pic>
        <p:nvPicPr>
          <p:cNvPr id="25601" name="Picture 1">
            <a:extLst>
              <a:ext uri="{FF2B5EF4-FFF2-40B4-BE49-F238E27FC236}">
                <a16:creationId xmlns:a16="http://schemas.microsoft.com/office/drawing/2014/main" id="{A703F3D0-046F-364A-9CD6-FE2349BC3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7793" y="3791395"/>
            <a:ext cx="3839888" cy="2543926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759235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CD51132-8B98-6A4A-9C76-2EC6D0A6B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Investidas contra o bem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8931BF-37E7-ED4C-9687-C50F076DD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“Núcleos de iluminação espiritual multiplicam-se e surgem líderes carismáticos atraindo expressivo número de interessados, que logo se desencantam com as suas façanhas verbais ante os exemplos infelizes que se permitem no comportamento individual.</a:t>
            </a:r>
          </a:p>
          <a:p>
            <a:r>
              <a:rPr lang="pt-BR"/>
              <a:t>Acompanhas a saga dos triunfadores de um dia, logo atirados ao olvido, substituídos por outros mais audaciosos e impudicos...”</a:t>
            </a:r>
          </a:p>
          <a:p>
            <a:pPr lvl="4"/>
            <a:r>
              <a:rPr lang="pt-BR"/>
              <a:t>(JOANNA DE </a:t>
            </a:r>
            <a:r>
              <a:rPr lang="pt-BR" err="1"/>
              <a:t>ÂNGELIS</a:t>
            </a:r>
            <a:r>
              <a:rPr lang="pt-BR"/>
              <a:t>. </a:t>
            </a:r>
            <a:r>
              <a:rPr lang="pt-BR" i="1"/>
              <a:t>Ilumina-te</a:t>
            </a:r>
            <a:r>
              <a:rPr lang="pt-BR"/>
              <a:t>, cap. 16.)</a:t>
            </a:r>
          </a:p>
          <a:p>
            <a:r>
              <a:rPr lang="pt-BR"/>
              <a:t>Surgem diversos ataques àqueles que querem servir no bem.</a:t>
            </a:r>
          </a:p>
        </p:txBody>
      </p:sp>
    </p:spTree>
    <p:extLst>
      <p:ext uri="{BB962C8B-B14F-4D97-AF65-F5344CB8AC3E}">
        <p14:creationId xmlns:p14="http://schemas.microsoft.com/office/powerpoint/2010/main" val="376234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5AE05ED-783A-CB40-90C8-EABDA1DBB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Predominância do mal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7036E6-6ABA-B649-A1A6-9F58371BE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1"/>
            <a:ext cx="7633742" cy="1652645"/>
          </a:xfrm>
        </p:spPr>
        <p:txBody>
          <a:bodyPr/>
          <a:lstStyle/>
          <a:p>
            <a:r>
              <a:rPr lang="pt-BR" altLang="pt-BR"/>
              <a:t>“Na Terra, a influência dos maus sobrepuja a dos bons, por fraqueza destes. Os maus são intrigantes e audaciosos, os bons são tímidos. Quando estes o quiserem, preponderarão.” </a:t>
            </a:r>
          </a:p>
          <a:p>
            <a:pPr lvl="4"/>
            <a:r>
              <a:rPr lang="pt-BR" altLang="pt-BR"/>
              <a:t>(ALLAN KARDEC. </a:t>
            </a:r>
            <a:r>
              <a:rPr lang="pt-BR" altLang="pt-BR" i="1"/>
              <a:t>O Livro dos Espíritos</a:t>
            </a:r>
            <a:r>
              <a:rPr lang="pt-BR" altLang="pt-BR"/>
              <a:t>, </a:t>
            </a:r>
            <a:r>
              <a:rPr lang="pt-BR" altLang="pt-BR" err="1"/>
              <a:t>perg</a:t>
            </a:r>
            <a:r>
              <a:rPr lang="pt-BR" altLang="pt-BR"/>
              <a:t>. 932.)</a:t>
            </a:r>
          </a:p>
        </p:txBody>
      </p:sp>
      <p:pic>
        <p:nvPicPr>
          <p:cNvPr id="23553" name="Picture 1">
            <a:extLst>
              <a:ext uri="{FF2B5EF4-FFF2-40B4-BE49-F238E27FC236}">
                <a16:creationId xmlns:a16="http://schemas.microsoft.com/office/drawing/2014/main" id="{DBC68BBF-E5E3-8441-8F3E-5890A387C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37" y="3938646"/>
            <a:ext cx="2967307" cy="255105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940761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2EB974A-5229-4D47-9297-845A6F8F6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pt-BR"/>
              <a:t>O que se enfrenta quando se quer fazer o bem?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0FE59F-FB76-D245-82F1-4F87D38EF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600" y="2286001"/>
            <a:ext cx="6565900" cy="4238623"/>
          </a:xfrm>
        </p:spPr>
        <p:txBody>
          <a:bodyPr>
            <a:normAutofit lnSpcReduction="10000"/>
          </a:bodyPr>
          <a:lstStyle/>
          <a:p>
            <a:r>
              <a:rPr lang="pt-BR" sz="2800"/>
              <a:t>Críticas;</a:t>
            </a:r>
          </a:p>
          <a:p>
            <a:r>
              <a:rPr lang="pt-BR" sz="2800"/>
              <a:t>Ataques;</a:t>
            </a:r>
          </a:p>
          <a:p>
            <a:r>
              <a:rPr lang="pt-BR" sz="2800"/>
              <a:t>Censuras;</a:t>
            </a:r>
          </a:p>
          <a:p>
            <a:r>
              <a:rPr lang="pt-BR" sz="2800"/>
              <a:t>Hipocrisias;</a:t>
            </a:r>
          </a:p>
          <a:p>
            <a:r>
              <a:rPr lang="pt-BR" sz="2800"/>
              <a:t>Espera-se desistência da luta;</a:t>
            </a:r>
          </a:p>
          <a:p>
            <a:r>
              <a:rPr lang="pt-BR" sz="2800"/>
              <a:t>Obstáculos de toda ordem;</a:t>
            </a:r>
          </a:p>
          <a:p>
            <a:r>
              <a:rPr lang="pt-BR" sz="2800"/>
              <a:t>Tratamento com desdém;</a:t>
            </a:r>
          </a:p>
          <a:p>
            <a:r>
              <a:rPr lang="pt-BR" sz="2800"/>
              <a:t>Inveja.</a:t>
            </a:r>
          </a:p>
        </p:txBody>
      </p:sp>
    </p:spTree>
    <p:extLst>
      <p:ext uri="{BB962C8B-B14F-4D97-AF65-F5344CB8AC3E}">
        <p14:creationId xmlns:p14="http://schemas.microsoft.com/office/powerpoint/2010/main" val="3151604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6FDB85D-92A2-5144-8037-D51C90338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Exemplo</a:t>
            </a:r>
            <a:r>
              <a:rPr lang="en-US" altLang="pt-BR" dirty="0"/>
              <a:t> de Jesus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32E789-9F50-444F-A1AC-7F0D8DAA9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1960178"/>
          </a:xfrm>
        </p:spPr>
        <p:txBody>
          <a:bodyPr/>
          <a:lstStyle/>
          <a:p>
            <a:r>
              <a:rPr lang="pt-BR" altLang="pt-BR"/>
              <a:t>“Jesus não passou indene a esses fariseus que, no Seu tempo, eram igualmente pusilânimes, travestidos de honoráveis e preservadores da fé herdada de Moisés...”</a:t>
            </a:r>
          </a:p>
          <a:p>
            <a:pPr lvl="4"/>
            <a:r>
              <a:rPr lang="pt-BR" altLang="pt-BR"/>
              <a:t>(JOANNA DE </a:t>
            </a:r>
            <a:r>
              <a:rPr lang="pt-BR" altLang="pt-BR" err="1"/>
              <a:t>ÂNGELIS</a:t>
            </a:r>
            <a:r>
              <a:rPr lang="pt-BR" altLang="pt-BR"/>
              <a:t>. </a:t>
            </a:r>
            <a:r>
              <a:rPr lang="pt-BR" altLang="pt-BR" i="1"/>
              <a:t>Ilumina-te</a:t>
            </a:r>
            <a:r>
              <a:rPr lang="pt-BR" altLang="pt-BR"/>
              <a:t>, cap. 16.)</a:t>
            </a:r>
          </a:p>
        </p:txBody>
      </p:sp>
      <p:pic>
        <p:nvPicPr>
          <p:cNvPr id="21505" name="Picture 1">
            <a:extLst>
              <a:ext uri="{FF2B5EF4-FFF2-40B4-BE49-F238E27FC236}">
                <a16:creationId xmlns:a16="http://schemas.microsoft.com/office/drawing/2014/main" id="{329A67C4-85B1-4F4A-BEA7-E28C39D80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8472" y="4246179"/>
            <a:ext cx="5358529" cy="2243521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34582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53F5B23-934D-8843-8706-347AEA1CA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Nossa contribuição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28411B-85C3-8C44-9055-ADD0BC47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792" y="2286002"/>
            <a:ext cx="4210707" cy="4203698"/>
          </a:xfrm>
        </p:spPr>
        <p:txBody>
          <a:bodyPr/>
          <a:lstStyle/>
          <a:p>
            <a:r>
              <a:rPr lang="pt-BR" altLang="pt-BR"/>
              <a:t>“A tua contribuição é o exemplo de coragem e de compaixão para com eles, que deves oferecer em qualquer circunstância.”</a:t>
            </a:r>
          </a:p>
          <a:p>
            <a:pPr lvl="4"/>
            <a:r>
              <a:rPr lang="pt-BR" altLang="pt-BR"/>
              <a:t>(JOANNA DE </a:t>
            </a:r>
            <a:r>
              <a:rPr lang="pt-BR" altLang="pt-BR" err="1"/>
              <a:t>ÂNGELIS</a:t>
            </a:r>
            <a:r>
              <a:rPr lang="pt-BR" altLang="pt-BR"/>
              <a:t>. </a:t>
            </a:r>
            <a:r>
              <a:rPr lang="pt-BR" altLang="pt-BR" i="1"/>
              <a:t>Ilumina-te</a:t>
            </a:r>
            <a:r>
              <a:rPr lang="pt-BR" altLang="pt-BR"/>
              <a:t>, cap. 16.)</a:t>
            </a:r>
          </a:p>
        </p:txBody>
      </p:sp>
      <p:pic>
        <p:nvPicPr>
          <p:cNvPr id="20481" name="Picture 1">
            <a:extLst>
              <a:ext uri="{FF2B5EF4-FFF2-40B4-BE49-F238E27FC236}">
                <a16:creationId xmlns:a16="http://schemas.microsoft.com/office/drawing/2014/main" id="{2841FB0D-3901-3648-B0C8-AAD68BBE3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975" y="3354476"/>
            <a:ext cx="3145549" cy="2066750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768476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569477B-BD72-2740-BB9B-D042D3CBB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É preciso…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B1A524-2E8B-C04E-9265-492D73878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6" y="2286002"/>
            <a:ext cx="4690569" cy="4203698"/>
          </a:xfrm>
        </p:spPr>
        <p:txBody>
          <a:bodyPr/>
          <a:lstStyle/>
          <a:p>
            <a:r>
              <a:rPr lang="pt-BR" altLang="pt-BR"/>
              <a:t>“Trabalha com afã, com equilíbrio e sem aflição nenhuma, certo de que ao Senhor cabe a tarefa que não podes realizar, mantendo-te nos limites das tuas forças e possibilidades.”</a:t>
            </a:r>
          </a:p>
          <a:p>
            <a:pPr lvl="4"/>
            <a:r>
              <a:rPr lang="pt-BR" altLang="pt-BR"/>
              <a:t>(JOANNA DE </a:t>
            </a:r>
            <a:r>
              <a:rPr lang="pt-BR" altLang="pt-BR" err="1"/>
              <a:t>ÂNGELIS</a:t>
            </a:r>
            <a:r>
              <a:rPr lang="pt-BR" altLang="pt-BR"/>
              <a:t>. </a:t>
            </a:r>
            <a:r>
              <a:rPr lang="pt-BR" altLang="pt-BR" i="1"/>
              <a:t>Ilumina-te</a:t>
            </a:r>
            <a:r>
              <a:rPr lang="pt-BR" altLang="pt-BR"/>
              <a:t>, cap. 16.)</a:t>
            </a:r>
          </a:p>
        </p:txBody>
      </p:sp>
      <p:pic>
        <p:nvPicPr>
          <p:cNvPr id="19457" name="Picture 1">
            <a:extLst>
              <a:ext uri="{FF2B5EF4-FFF2-40B4-BE49-F238E27FC236}">
                <a16:creationId xmlns:a16="http://schemas.microsoft.com/office/drawing/2014/main" id="{4989E24A-04CD-C24C-B7D5-02D193D82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7278" y="2812561"/>
            <a:ext cx="2695222" cy="3150579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44766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B7FBE37-C6FB-A943-A51F-7DB14BACB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É preciso…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97F44-F760-784F-8A4A-2BD0632C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6" y="2286002"/>
            <a:ext cx="4564445" cy="4203698"/>
          </a:xfrm>
        </p:spPr>
        <p:txBody>
          <a:bodyPr/>
          <a:lstStyle/>
          <a:p>
            <a:r>
              <a:rPr lang="pt-BR" altLang="pt-BR"/>
              <a:t>“Não esqueças, porém, da </a:t>
            </a:r>
            <a:r>
              <a:rPr lang="pt-BR" altLang="pt-BR" err="1"/>
              <a:t>autoilumi</a:t>
            </a:r>
            <a:r>
              <a:rPr lang="pt-BR" altLang="pt-BR"/>
              <a:t>-nação, durante o esforço de auxiliar o próximo e de construir uma nova e feliz mentalidade entre as criaturas humanas.” </a:t>
            </a:r>
          </a:p>
          <a:p>
            <a:pPr lvl="4"/>
            <a:r>
              <a:rPr lang="pt-BR" altLang="pt-BR"/>
              <a:t>(JOANNA DE </a:t>
            </a:r>
            <a:r>
              <a:rPr lang="pt-BR" altLang="pt-BR" err="1"/>
              <a:t>ÂNGELIS</a:t>
            </a:r>
            <a:r>
              <a:rPr lang="pt-BR" altLang="pt-BR"/>
              <a:t>. </a:t>
            </a:r>
            <a:r>
              <a:rPr lang="pt-BR" altLang="pt-BR" i="1"/>
              <a:t>Ilumina-te</a:t>
            </a:r>
            <a:r>
              <a:rPr lang="pt-BR" altLang="pt-BR"/>
              <a:t>, cap. 16.)</a:t>
            </a:r>
          </a:p>
        </p:txBody>
      </p:sp>
      <p:pic>
        <p:nvPicPr>
          <p:cNvPr id="18433" name="Picture 1">
            <a:extLst>
              <a:ext uri="{FF2B5EF4-FFF2-40B4-BE49-F238E27FC236}">
                <a16:creationId xmlns:a16="http://schemas.microsoft.com/office/drawing/2014/main" id="{F6D72A94-BFD2-BD45-AC74-B77275B2B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9159" y="2976180"/>
            <a:ext cx="2823341" cy="2823341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4592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6BB3FF3-81F7-2E47-BB74-DF20B42E01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Perseverança no bem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105088-B7FE-3841-83A8-547B10D96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8244" y="2286001"/>
            <a:ext cx="4214256" cy="4238623"/>
          </a:xfrm>
        </p:spPr>
        <p:txBody>
          <a:bodyPr/>
          <a:lstStyle/>
          <a:p>
            <a:r>
              <a:rPr lang="pt-BR" dirty="0"/>
              <a:t>“É muito fácil abraçar-se uma causa meritória por breve período de tempo. Permanecer, no entanto, com fidelidade através dos anos até o fim da existência é mais difícil, constituindo um desafio ser o mesmo na invernia dos testemunhos, na primavera dos sorrisos, no verão das realizações, assim como no outono dos desencantos...”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16.)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F3E9C71-7E96-A948-A261-A902FBE56F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" y="2724005"/>
            <a:ext cx="3088115" cy="336261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15082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64E4CB9-DC41-2048-9C0E-773722672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/>
              <a:t>Servidores do Evangelho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A6DCF1-1035-7447-BDA8-56667F529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1588958"/>
          </a:xfrm>
        </p:spPr>
        <p:txBody>
          <a:bodyPr/>
          <a:lstStyle/>
          <a:p>
            <a:r>
              <a:rPr lang="pt-BR" dirty="0"/>
              <a:t>“Se cada servidor do evangelho se preocupasse em fazer bem a parte que lhe cabe, mais facilmente seria instalado o reino dos céus na Terra sofrida.”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16.)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FE78124-E550-AB47-A38A-945807E0E4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6242" y="3874959"/>
            <a:ext cx="3968941" cy="2651253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568893298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Selo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Sel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15642</TotalTime>
  <Words>1510</Words>
  <Application>Microsoft Macintosh PowerPoint</Application>
  <PresentationFormat>Apresentação na tela (4:3)</PresentationFormat>
  <Paragraphs>89</Paragraphs>
  <Slides>15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Gill Sans MT</vt:lpstr>
      <vt:lpstr>Impact</vt:lpstr>
      <vt:lpstr>Selo</vt:lpstr>
      <vt:lpstr>Tua contribuição</vt:lpstr>
      <vt:lpstr>Dificuldades </vt:lpstr>
      <vt:lpstr>Qual é o comportamento das pessoas?</vt:lpstr>
      <vt:lpstr>Consequência</vt:lpstr>
      <vt:lpstr>Consequência</vt:lpstr>
      <vt:lpstr>Para fazer o bem</vt:lpstr>
      <vt:lpstr>Investidas contra o bem</vt:lpstr>
      <vt:lpstr>Predominância do mal</vt:lpstr>
      <vt:lpstr>O que se enfrenta quando se quer fazer o bem?</vt:lpstr>
      <vt:lpstr>Exemplo de Jesus</vt:lpstr>
      <vt:lpstr>Nossa contribuição</vt:lpstr>
      <vt:lpstr>É preciso…</vt:lpstr>
      <vt:lpstr>É preciso…</vt:lpstr>
      <vt:lpstr>Perseverança no bem</vt:lpstr>
      <vt:lpstr>Servidores do Evangelho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38</cp:revision>
  <dcterms:created xsi:type="dcterms:W3CDTF">2018-05-26T19:08:14Z</dcterms:created>
  <dcterms:modified xsi:type="dcterms:W3CDTF">2020-10-19T22:12:57Z</dcterms:modified>
</cp:coreProperties>
</file>