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0" r:id="rId3"/>
    <p:sldId id="268" r:id="rId4"/>
    <p:sldId id="267" r:id="rId5"/>
    <p:sldId id="269" r:id="rId6"/>
    <p:sldId id="258" r:id="rId7"/>
    <p:sldId id="259" r:id="rId8"/>
    <p:sldId id="270" r:id="rId9"/>
    <p:sldId id="271" r:id="rId10"/>
    <p:sldId id="279" r:id="rId11"/>
    <p:sldId id="280" r:id="rId12"/>
    <p:sldId id="283" r:id="rId13"/>
    <p:sldId id="272" r:id="rId14"/>
    <p:sldId id="281" r:id="rId15"/>
    <p:sldId id="282" r:id="rId16"/>
    <p:sldId id="278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520B"/>
    <a:srgbClr val="996633"/>
    <a:srgbClr val="422C16"/>
    <a:srgbClr val="0C788E"/>
    <a:srgbClr val="025198"/>
    <a:srgbClr val="000099"/>
    <a:srgbClr val="1C1C1C"/>
    <a:srgbClr val="660066"/>
    <a:srgbClr val="0000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09" autoAdjust="0"/>
    <p:restoredTop sz="88904" autoAdjust="0"/>
  </p:normalViewPr>
  <p:slideViewPr>
    <p:cSldViewPr showGuides="1">
      <p:cViewPr varScale="1">
        <p:scale>
          <a:sx n="105" d="100"/>
          <a:sy n="105" d="100"/>
        </p:scale>
        <p:origin x="135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6D683A-BF40-314A-A032-FF189B8CD432}" type="doc">
      <dgm:prSet loTypeId="urn:microsoft.com/office/officeart/2005/8/layout/vProcess5" loCatId="" qsTypeId="urn:microsoft.com/office/officeart/2005/8/quickstyle/simple4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9C29E0FD-58C1-E141-9DDC-47CEB42D8930}">
      <dgm:prSet phldrT="[Texto]"/>
      <dgm:spPr/>
      <dgm:t>
        <a:bodyPr/>
        <a:lstStyle/>
        <a:p>
          <a:r>
            <a:rPr lang="pt-BR" dirty="0"/>
            <a:t>Há balbúrdia e correria.</a:t>
          </a:r>
        </a:p>
      </dgm:t>
    </dgm:pt>
    <dgm:pt modelId="{016BBB8D-5EB6-264C-BFB2-F6508E6A6D97}" type="parTrans" cxnId="{3F8503E1-DA96-E741-9922-5882E4F06F08}">
      <dgm:prSet/>
      <dgm:spPr/>
      <dgm:t>
        <a:bodyPr/>
        <a:lstStyle/>
        <a:p>
          <a:endParaRPr lang="pt-BR"/>
        </a:p>
      </dgm:t>
    </dgm:pt>
    <dgm:pt modelId="{2483F068-5168-B349-8559-47D503D24D36}" type="sibTrans" cxnId="{3F8503E1-DA96-E741-9922-5882E4F06F08}">
      <dgm:prSet/>
      <dgm:spPr/>
      <dgm:t>
        <a:bodyPr/>
        <a:lstStyle/>
        <a:p>
          <a:endParaRPr lang="pt-BR"/>
        </a:p>
      </dgm:t>
    </dgm:pt>
    <dgm:pt modelId="{BE8D93DE-0C34-C145-AA90-E3A379A3828B}">
      <dgm:prSet/>
      <dgm:spPr/>
      <dgm:t>
        <a:bodyPr/>
        <a:lstStyle/>
        <a:p>
          <a:r>
            <a:rPr lang="pt-BR" dirty="0"/>
            <a:t>Mais distrações como fuga da realidade, desviando as criaturas  do foco da evolução e do pensamento nobre.</a:t>
          </a:r>
        </a:p>
      </dgm:t>
    </dgm:pt>
    <dgm:pt modelId="{D6BCFD0A-89D8-C546-B5E6-A524E4C4CE7B}" type="parTrans" cxnId="{0DE8F34E-306C-DF4B-B7E6-579E00A5D455}">
      <dgm:prSet/>
      <dgm:spPr/>
      <dgm:t>
        <a:bodyPr/>
        <a:lstStyle/>
        <a:p>
          <a:endParaRPr lang="pt-BR"/>
        </a:p>
      </dgm:t>
    </dgm:pt>
    <dgm:pt modelId="{AC17007A-EA71-A24B-B7B8-0463C1FBE04A}" type="sibTrans" cxnId="{0DE8F34E-306C-DF4B-B7E6-579E00A5D455}">
      <dgm:prSet/>
      <dgm:spPr/>
      <dgm:t>
        <a:bodyPr/>
        <a:lstStyle/>
        <a:p>
          <a:endParaRPr lang="pt-BR"/>
        </a:p>
      </dgm:t>
    </dgm:pt>
    <dgm:pt modelId="{6BD16139-CDEF-224A-8712-3FAF916799C5}">
      <dgm:prSet/>
      <dgm:spPr/>
      <dgm:t>
        <a:bodyPr/>
        <a:lstStyle/>
        <a:p>
          <a:r>
            <a:rPr lang="pt-BR" dirty="0"/>
            <a:t>A tecnologia da inutilidade ao alcance de todos, desvia os seus aficionados  dos compromissos graves e das responsabilidades severas, que substituem pelo vazio existencial.</a:t>
          </a:r>
        </a:p>
      </dgm:t>
    </dgm:pt>
    <dgm:pt modelId="{A87F6E34-556E-BE49-AA73-3894CA7B7DA0}" type="parTrans" cxnId="{0224DE73-E1E1-4148-AC59-D08FB860DF04}">
      <dgm:prSet/>
      <dgm:spPr/>
      <dgm:t>
        <a:bodyPr/>
        <a:lstStyle/>
        <a:p>
          <a:endParaRPr lang="pt-BR"/>
        </a:p>
      </dgm:t>
    </dgm:pt>
    <dgm:pt modelId="{2C50DC7E-9310-6949-B39F-8A113CD8BE61}" type="sibTrans" cxnId="{0224DE73-E1E1-4148-AC59-D08FB860DF04}">
      <dgm:prSet/>
      <dgm:spPr/>
      <dgm:t>
        <a:bodyPr/>
        <a:lstStyle/>
        <a:p>
          <a:endParaRPr lang="pt-BR"/>
        </a:p>
      </dgm:t>
    </dgm:pt>
    <dgm:pt modelId="{1D08A214-05D1-B14B-BE9F-2BB5663FA8CB}" type="pres">
      <dgm:prSet presAssocID="{706D683A-BF40-314A-A032-FF189B8CD432}" presName="outerComposite" presStyleCnt="0">
        <dgm:presLayoutVars>
          <dgm:chMax val="5"/>
          <dgm:dir/>
          <dgm:resizeHandles val="exact"/>
        </dgm:presLayoutVars>
      </dgm:prSet>
      <dgm:spPr/>
    </dgm:pt>
    <dgm:pt modelId="{A75BC175-09AE-2040-A93B-0791944DCD32}" type="pres">
      <dgm:prSet presAssocID="{706D683A-BF40-314A-A032-FF189B8CD432}" presName="dummyMaxCanvas" presStyleCnt="0">
        <dgm:presLayoutVars/>
      </dgm:prSet>
      <dgm:spPr/>
    </dgm:pt>
    <dgm:pt modelId="{42DB55D5-F0D2-6845-856A-1AE0D0B4D222}" type="pres">
      <dgm:prSet presAssocID="{706D683A-BF40-314A-A032-FF189B8CD432}" presName="ThreeNodes_1" presStyleLbl="node1" presStyleIdx="0" presStyleCnt="3">
        <dgm:presLayoutVars>
          <dgm:bulletEnabled val="1"/>
        </dgm:presLayoutVars>
      </dgm:prSet>
      <dgm:spPr/>
    </dgm:pt>
    <dgm:pt modelId="{807F86A0-AE03-414A-8F37-F7004FA8EF46}" type="pres">
      <dgm:prSet presAssocID="{706D683A-BF40-314A-A032-FF189B8CD432}" presName="ThreeNodes_2" presStyleLbl="node1" presStyleIdx="1" presStyleCnt="3">
        <dgm:presLayoutVars>
          <dgm:bulletEnabled val="1"/>
        </dgm:presLayoutVars>
      </dgm:prSet>
      <dgm:spPr/>
    </dgm:pt>
    <dgm:pt modelId="{2840C206-2EBE-9043-89F2-C88B2FF93E27}" type="pres">
      <dgm:prSet presAssocID="{706D683A-BF40-314A-A032-FF189B8CD432}" presName="ThreeNodes_3" presStyleLbl="node1" presStyleIdx="2" presStyleCnt="3">
        <dgm:presLayoutVars>
          <dgm:bulletEnabled val="1"/>
        </dgm:presLayoutVars>
      </dgm:prSet>
      <dgm:spPr/>
    </dgm:pt>
    <dgm:pt modelId="{10F1473E-3C2B-8A42-801B-480087D4B91E}" type="pres">
      <dgm:prSet presAssocID="{706D683A-BF40-314A-A032-FF189B8CD432}" presName="ThreeConn_1-2" presStyleLbl="fgAccFollowNode1" presStyleIdx="0" presStyleCnt="2">
        <dgm:presLayoutVars>
          <dgm:bulletEnabled val="1"/>
        </dgm:presLayoutVars>
      </dgm:prSet>
      <dgm:spPr/>
    </dgm:pt>
    <dgm:pt modelId="{1B8C836E-570E-2943-8C94-9B1669CE93F0}" type="pres">
      <dgm:prSet presAssocID="{706D683A-BF40-314A-A032-FF189B8CD432}" presName="ThreeConn_2-3" presStyleLbl="fgAccFollowNode1" presStyleIdx="1" presStyleCnt="2">
        <dgm:presLayoutVars>
          <dgm:bulletEnabled val="1"/>
        </dgm:presLayoutVars>
      </dgm:prSet>
      <dgm:spPr/>
    </dgm:pt>
    <dgm:pt modelId="{D847999F-6ED2-0B43-80E4-E6173A587842}" type="pres">
      <dgm:prSet presAssocID="{706D683A-BF40-314A-A032-FF189B8CD432}" presName="ThreeNodes_1_text" presStyleLbl="node1" presStyleIdx="2" presStyleCnt="3">
        <dgm:presLayoutVars>
          <dgm:bulletEnabled val="1"/>
        </dgm:presLayoutVars>
      </dgm:prSet>
      <dgm:spPr/>
    </dgm:pt>
    <dgm:pt modelId="{FED2F0F1-36FE-764F-B9C6-1BDD954EFE73}" type="pres">
      <dgm:prSet presAssocID="{706D683A-BF40-314A-A032-FF189B8CD432}" presName="ThreeNodes_2_text" presStyleLbl="node1" presStyleIdx="2" presStyleCnt="3">
        <dgm:presLayoutVars>
          <dgm:bulletEnabled val="1"/>
        </dgm:presLayoutVars>
      </dgm:prSet>
      <dgm:spPr/>
    </dgm:pt>
    <dgm:pt modelId="{7FDDC884-CDAE-AE4F-B5EC-CF41182B4D6F}" type="pres">
      <dgm:prSet presAssocID="{706D683A-BF40-314A-A032-FF189B8CD43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9F18901-4C9D-DC4A-A86B-B538D65D2BD4}" type="presOf" srcId="{706D683A-BF40-314A-A032-FF189B8CD432}" destId="{1D08A214-05D1-B14B-BE9F-2BB5663FA8CB}" srcOrd="0" destOrd="0" presId="urn:microsoft.com/office/officeart/2005/8/layout/vProcess5"/>
    <dgm:cxn modelId="{FCF97813-6EDA-B243-AF9A-309DC52730FE}" type="presOf" srcId="{9C29E0FD-58C1-E141-9DDC-47CEB42D8930}" destId="{42DB55D5-F0D2-6845-856A-1AE0D0B4D222}" srcOrd="0" destOrd="0" presId="urn:microsoft.com/office/officeart/2005/8/layout/vProcess5"/>
    <dgm:cxn modelId="{06FDFC1F-3485-F24D-8C9E-BDA8CDD7835D}" type="presOf" srcId="{6BD16139-CDEF-224A-8712-3FAF916799C5}" destId="{2840C206-2EBE-9043-89F2-C88B2FF93E27}" srcOrd="0" destOrd="0" presId="urn:microsoft.com/office/officeart/2005/8/layout/vProcess5"/>
    <dgm:cxn modelId="{33E68A33-E4EF-584D-A307-27DA8ECB7B16}" type="presOf" srcId="{BE8D93DE-0C34-C145-AA90-E3A379A3828B}" destId="{807F86A0-AE03-414A-8F37-F7004FA8EF46}" srcOrd="0" destOrd="0" presId="urn:microsoft.com/office/officeart/2005/8/layout/vProcess5"/>
    <dgm:cxn modelId="{0DE8F34E-306C-DF4B-B7E6-579E00A5D455}" srcId="{706D683A-BF40-314A-A032-FF189B8CD432}" destId="{BE8D93DE-0C34-C145-AA90-E3A379A3828B}" srcOrd="1" destOrd="0" parTransId="{D6BCFD0A-89D8-C546-B5E6-A524E4C4CE7B}" sibTransId="{AC17007A-EA71-A24B-B7B8-0463C1FBE04A}"/>
    <dgm:cxn modelId="{541F0950-3DD1-8046-A4C7-8CA53E890C7B}" type="presOf" srcId="{AC17007A-EA71-A24B-B7B8-0463C1FBE04A}" destId="{1B8C836E-570E-2943-8C94-9B1669CE93F0}" srcOrd="0" destOrd="0" presId="urn:microsoft.com/office/officeart/2005/8/layout/vProcess5"/>
    <dgm:cxn modelId="{0224DE73-E1E1-4148-AC59-D08FB860DF04}" srcId="{706D683A-BF40-314A-A032-FF189B8CD432}" destId="{6BD16139-CDEF-224A-8712-3FAF916799C5}" srcOrd="2" destOrd="0" parTransId="{A87F6E34-556E-BE49-AA73-3894CA7B7DA0}" sibTransId="{2C50DC7E-9310-6949-B39F-8A113CD8BE61}"/>
    <dgm:cxn modelId="{E1702674-FB1F-F24B-BF3F-2E99DA5D5738}" type="presOf" srcId="{6BD16139-CDEF-224A-8712-3FAF916799C5}" destId="{7FDDC884-CDAE-AE4F-B5EC-CF41182B4D6F}" srcOrd="1" destOrd="0" presId="urn:microsoft.com/office/officeart/2005/8/layout/vProcess5"/>
    <dgm:cxn modelId="{77847877-2FBD-A34E-822F-5F878E898569}" type="presOf" srcId="{2483F068-5168-B349-8559-47D503D24D36}" destId="{10F1473E-3C2B-8A42-801B-480087D4B91E}" srcOrd="0" destOrd="0" presId="urn:microsoft.com/office/officeart/2005/8/layout/vProcess5"/>
    <dgm:cxn modelId="{9FF525BD-88EC-E34E-9589-BA1A9CA2F818}" type="presOf" srcId="{9C29E0FD-58C1-E141-9DDC-47CEB42D8930}" destId="{D847999F-6ED2-0B43-80E4-E6173A587842}" srcOrd="1" destOrd="0" presId="urn:microsoft.com/office/officeart/2005/8/layout/vProcess5"/>
    <dgm:cxn modelId="{D01141BE-3AAC-8A42-8B00-A2AF74EB0F3E}" type="presOf" srcId="{BE8D93DE-0C34-C145-AA90-E3A379A3828B}" destId="{FED2F0F1-36FE-764F-B9C6-1BDD954EFE73}" srcOrd="1" destOrd="0" presId="urn:microsoft.com/office/officeart/2005/8/layout/vProcess5"/>
    <dgm:cxn modelId="{3F8503E1-DA96-E741-9922-5882E4F06F08}" srcId="{706D683A-BF40-314A-A032-FF189B8CD432}" destId="{9C29E0FD-58C1-E141-9DDC-47CEB42D8930}" srcOrd="0" destOrd="0" parTransId="{016BBB8D-5EB6-264C-BFB2-F6508E6A6D97}" sibTransId="{2483F068-5168-B349-8559-47D503D24D36}"/>
    <dgm:cxn modelId="{802FC2E4-44D7-8E4B-9300-5A71207C6D27}" type="presParOf" srcId="{1D08A214-05D1-B14B-BE9F-2BB5663FA8CB}" destId="{A75BC175-09AE-2040-A93B-0791944DCD32}" srcOrd="0" destOrd="0" presId="urn:microsoft.com/office/officeart/2005/8/layout/vProcess5"/>
    <dgm:cxn modelId="{7CCDCC99-12D4-0246-B0B8-B1BF74C97808}" type="presParOf" srcId="{1D08A214-05D1-B14B-BE9F-2BB5663FA8CB}" destId="{42DB55D5-F0D2-6845-856A-1AE0D0B4D222}" srcOrd="1" destOrd="0" presId="urn:microsoft.com/office/officeart/2005/8/layout/vProcess5"/>
    <dgm:cxn modelId="{5CEDF940-83A7-C54B-B44E-495F430589B4}" type="presParOf" srcId="{1D08A214-05D1-B14B-BE9F-2BB5663FA8CB}" destId="{807F86A0-AE03-414A-8F37-F7004FA8EF46}" srcOrd="2" destOrd="0" presId="urn:microsoft.com/office/officeart/2005/8/layout/vProcess5"/>
    <dgm:cxn modelId="{972ADF74-C08A-1248-89A4-3BC38B49F6DC}" type="presParOf" srcId="{1D08A214-05D1-B14B-BE9F-2BB5663FA8CB}" destId="{2840C206-2EBE-9043-89F2-C88B2FF93E27}" srcOrd="3" destOrd="0" presId="urn:microsoft.com/office/officeart/2005/8/layout/vProcess5"/>
    <dgm:cxn modelId="{42F0BEF2-77DF-8443-9C90-89D81E5B1982}" type="presParOf" srcId="{1D08A214-05D1-B14B-BE9F-2BB5663FA8CB}" destId="{10F1473E-3C2B-8A42-801B-480087D4B91E}" srcOrd="4" destOrd="0" presId="urn:microsoft.com/office/officeart/2005/8/layout/vProcess5"/>
    <dgm:cxn modelId="{807AEE4B-3E47-334C-8622-F222C518E9EF}" type="presParOf" srcId="{1D08A214-05D1-B14B-BE9F-2BB5663FA8CB}" destId="{1B8C836E-570E-2943-8C94-9B1669CE93F0}" srcOrd="5" destOrd="0" presId="urn:microsoft.com/office/officeart/2005/8/layout/vProcess5"/>
    <dgm:cxn modelId="{96DE3871-3366-E54E-85D4-96B164C81316}" type="presParOf" srcId="{1D08A214-05D1-B14B-BE9F-2BB5663FA8CB}" destId="{D847999F-6ED2-0B43-80E4-E6173A587842}" srcOrd="6" destOrd="0" presId="urn:microsoft.com/office/officeart/2005/8/layout/vProcess5"/>
    <dgm:cxn modelId="{476866C6-36AB-0D49-B556-63870288C35A}" type="presParOf" srcId="{1D08A214-05D1-B14B-BE9F-2BB5663FA8CB}" destId="{FED2F0F1-36FE-764F-B9C6-1BDD954EFE73}" srcOrd="7" destOrd="0" presId="urn:microsoft.com/office/officeart/2005/8/layout/vProcess5"/>
    <dgm:cxn modelId="{8D240CFF-84A1-D442-AC8F-FF63E341954D}" type="presParOf" srcId="{1D08A214-05D1-B14B-BE9F-2BB5663FA8CB}" destId="{7FDDC884-CDAE-AE4F-B5EC-CF41182B4D6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FEDF97-6D36-0046-8044-C38401B6F6C4}" type="doc">
      <dgm:prSet loTypeId="urn:microsoft.com/office/officeart/2005/8/layout/vProcess5" loCatId="" qsTypeId="urn:microsoft.com/office/officeart/2005/8/quickstyle/simple4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45BE6293-26E6-9143-B77B-9885D78D5603}">
      <dgm:prSet phldrT="[Texto]"/>
      <dgm:spPr/>
      <dgm:t>
        <a:bodyPr/>
        <a:lstStyle/>
        <a:p>
          <a:r>
            <a:rPr lang="pt-BR"/>
            <a:t>Como consequência, falecem as resistências morais, quando testados na vivência dos postulados dignificadores e sacrificiais, indispensáveis à existência feliz.</a:t>
          </a:r>
          <a:endParaRPr lang="pt-BR" dirty="0"/>
        </a:p>
      </dgm:t>
    </dgm:pt>
    <dgm:pt modelId="{A2D8C173-67A8-1946-8401-BB5D87DAB2C6}" type="parTrans" cxnId="{7AF24638-1A9A-6140-9322-5007D8D86484}">
      <dgm:prSet/>
      <dgm:spPr/>
      <dgm:t>
        <a:bodyPr/>
        <a:lstStyle/>
        <a:p>
          <a:endParaRPr lang="pt-BR"/>
        </a:p>
      </dgm:t>
    </dgm:pt>
    <dgm:pt modelId="{D062088F-2660-6646-AF39-FA9806C1C9C2}" type="sibTrans" cxnId="{7AF24638-1A9A-6140-9322-5007D8D86484}">
      <dgm:prSet/>
      <dgm:spPr/>
      <dgm:t>
        <a:bodyPr/>
        <a:lstStyle/>
        <a:p>
          <a:endParaRPr lang="pt-BR"/>
        </a:p>
      </dgm:t>
    </dgm:pt>
    <dgm:pt modelId="{9F726358-F8E7-0F4C-9C18-20CB8CFCB22C}">
      <dgm:prSet/>
      <dgm:spPr/>
      <dgm:t>
        <a:bodyPr/>
        <a:lstStyle/>
        <a:p>
          <a:r>
            <a:rPr lang="pt-BR" dirty="0"/>
            <a:t>Falta de fé e coragem e tombamento nas armadilhas do prazer.</a:t>
          </a:r>
        </a:p>
      </dgm:t>
    </dgm:pt>
    <dgm:pt modelId="{B780785D-1CC4-FD46-BD81-1643B1AB8EE5}" type="parTrans" cxnId="{7519509D-AB2F-8D45-B9D0-6F41609FF27F}">
      <dgm:prSet/>
      <dgm:spPr/>
      <dgm:t>
        <a:bodyPr/>
        <a:lstStyle/>
        <a:p>
          <a:endParaRPr lang="pt-BR"/>
        </a:p>
      </dgm:t>
    </dgm:pt>
    <dgm:pt modelId="{1ADCE6A6-7FEC-4848-9F78-C19D38D9ECBA}" type="sibTrans" cxnId="{7519509D-AB2F-8D45-B9D0-6F41609FF27F}">
      <dgm:prSet/>
      <dgm:spPr/>
      <dgm:t>
        <a:bodyPr/>
        <a:lstStyle/>
        <a:p>
          <a:endParaRPr lang="pt-BR"/>
        </a:p>
      </dgm:t>
    </dgm:pt>
    <dgm:pt modelId="{19638B21-2CAE-604A-A411-1151F7B09E1D}">
      <dgm:prSet/>
      <dgm:spPr/>
      <dgm:t>
        <a:bodyPr/>
        <a:lstStyle/>
        <a:p>
          <a:r>
            <a:rPr lang="pt-BR" dirty="0"/>
            <a:t>Desvio dos objetivos mais significativos da existência.</a:t>
          </a:r>
        </a:p>
      </dgm:t>
    </dgm:pt>
    <dgm:pt modelId="{C5EA2E6C-90B8-8A45-92BB-DED6DA9EC1A1}" type="parTrans" cxnId="{C726D040-47B2-4F47-969C-4347440FB46C}">
      <dgm:prSet/>
      <dgm:spPr/>
      <dgm:t>
        <a:bodyPr/>
        <a:lstStyle/>
        <a:p>
          <a:endParaRPr lang="pt-BR"/>
        </a:p>
      </dgm:t>
    </dgm:pt>
    <dgm:pt modelId="{213CBE46-C167-574F-80D0-32712364AAC2}" type="sibTrans" cxnId="{C726D040-47B2-4F47-969C-4347440FB46C}">
      <dgm:prSet/>
      <dgm:spPr/>
      <dgm:t>
        <a:bodyPr/>
        <a:lstStyle/>
        <a:p>
          <a:endParaRPr lang="pt-BR"/>
        </a:p>
      </dgm:t>
    </dgm:pt>
    <dgm:pt modelId="{F9B66FBF-7515-404F-BB8D-A7D914DC61BC}" type="pres">
      <dgm:prSet presAssocID="{04FEDF97-6D36-0046-8044-C38401B6F6C4}" presName="outerComposite" presStyleCnt="0">
        <dgm:presLayoutVars>
          <dgm:chMax val="5"/>
          <dgm:dir/>
          <dgm:resizeHandles val="exact"/>
        </dgm:presLayoutVars>
      </dgm:prSet>
      <dgm:spPr/>
    </dgm:pt>
    <dgm:pt modelId="{B484D821-563E-2844-A8CE-DF6FE014F445}" type="pres">
      <dgm:prSet presAssocID="{04FEDF97-6D36-0046-8044-C38401B6F6C4}" presName="dummyMaxCanvas" presStyleCnt="0">
        <dgm:presLayoutVars/>
      </dgm:prSet>
      <dgm:spPr/>
    </dgm:pt>
    <dgm:pt modelId="{84E34BEC-BE34-6E4C-B8D2-48696FCC07A4}" type="pres">
      <dgm:prSet presAssocID="{04FEDF97-6D36-0046-8044-C38401B6F6C4}" presName="ThreeNodes_1" presStyleLbl="node1" presStyleIdx="0" presStyleCnt="3">
        <dgm:presLayoutVars>
          <dgm:bulletEnabled val="1"/>
        </dgm:presLayoutVars>
      </dgm:prSet>
      <dgm:spPr/>
    </dgm:pt>
    <dgm:pt modelId="{C450F831-F7B6-1240-B5C4-CF1D729DE932}" type="pres">
      <dgm:prSet presAssocID="{04FEDF97-6D36-0046-8044-C38401B6F6C4}" presName="ThreeNodes_2" presStyleLbl="node1" presStyleIdx="1" presStyleCnt="3">
        <dgm:presLayoutVars>
          <dgm:bulletEnabled val="1"/>
        </dgm:presLayoutVars>
      </dgm:prSet>
      <dgm:spPr/>
    </dgm:pt>
    <dgm:pt modelId="{B325A944-974C-AB41-B90E-9E67E1D20BFC}" type="pres">
      <dgm:prSet presAssocID="{04FEDF97-6D36-0046-8044-C38401B6F6C4}" presName="ThreeNodes_3" presStyleLbl="node1" presStyleIdx="2" presStyleCnt="3">
        <dgm:presLayoutVars>
          <dgm:bulletEnabled val="1"/>
        </dgm:presLayoutVars>
      </dgm:prSet>
      <dgm:spPr/>
    </dgm:pt>
    <dgm:pt modelId="{1502896D-8954-2F41-968B-3D6F7D7C00F9}" type="pres">
      <dgm:prSet presAssocID="{04FEDF97-6D36-0046-8044-C38401B6F6C4}" presName="ThreeConn_1-2" presStyleLbl="fgAccFollowNode1" presStyleIdx="0" presStyleCnt="2">
        <dgm:presLayoutVars>
          <dgm:bulletEnabled val="1"/>
        </dgm:presLayoutVars>
      </dgm:prSet>
      <dgm:spPr/>
    </dgm:pt>
    <dgm:pt modelId="{7599DB61-79FB-CF4D-82A8-D558B1CD5F17}" type="pres">
      <dgm:prSet presAssocID="{04FEDF97-6D36-0046-8044-C38401B6F6C4}" presName="ThreeConn_2-3" presStyleLbl="fgAccFollowNode1" presStyleIdx="1" presStyleCnt="2">
        <dgm:presLayoutVars>
          <dgm:bulletEnabled val="1"/>
        </dgm:presLayoutVars>
      </dgm:prSet>
      <dgm:spPr/>
    </dgm:pt>
    <dgm:pt modelId="{7209B6A0-8D90-4841-AA62-D07FC317AD75}" type="pres">
      <dgm:prSet presAssocID="{04FEDF97-6D36-0046-8044-C38401B6F6C4}" presName="ThreeNodes_1_text" presStyleLbl="node1" presStyleIdx="2" presStyleCnt="3">
        <dgm:presLayoutVars>
          <dgm:bulletEnabled val="1"/>
        </dgm:presLayoutVars>
      </dgm:prSet>
      <dgm:spPr/>
    </dgm:pt>
    <dgm:pt modelId="{57C6AE9E-CE4B-3A4D-AB40-29A4CC837CF2}" type="pres">
      <dgm:prSet presAssocID="{04FEDF97-6D36-0046-8044-C38401B6F6C4}" presName="ThreeNodes_2_text" presStyleLbl="node1" presStyleIdx="2" presStyleCnt="3">
        <dgm:presLayoutVars>
          <dgm:bulletEnabled val="1"/>
        </dgm:presLayoutVars>
      </dgm:prSet>
      <dgm:spPr/>
    </dgm:pt>
    <dgm:pt modelId="{02FC69F4-051E-B742-97F1-7350A87DCF63}" type="pres">
      <dgm:prSet presAssocID="{04FEDF97-6D36-0046-8044-C38401B6F6C4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71DBD212-E141-DF4B-B32B-8BC292CA148F}" type="presOf" srcId="{9F726358-F8E7-0F4C-9C18-20CB8CFCB22C}" destId="{C450F831-F7B6-1240-B5C4-CF1D729DE932}" srcOrd="0" destOrd="0" presId="urn:microsoft.com/office/officeart/2005/8/layout/vProcess5"/>
    <dgm:cxn modelId="{73ED1420-1B28-054B-80C6-21694329C3A3}" type="presOf" srcId="{45BE6293-26E6-9143-B77B-9885D78D5603}" destId="{84E34BEC-BE34-6E4C-B8D2-48696FCC07A4}" srcOrd="0" destOrd="0" presId="urn:microsoft.com/office/officeart/2005/8/layout/vProcess5"/>
    <dgm:cxn modelId="{EA10C928-7406-8C45-933C-B353C1E029AD}" type="presOf" srcId="{9F726358-F8E7-0F4C-9C18-20CB8CFCB22C}" destId="{57C6AE9E-CE4B-3A4D-AB40-29A4CC837CF2}" srcOrd="1" destOrd="0" presId="urn:microsoft.com/office/officeart/2005/8/layout/vProcess5"/>
    <dgm:cxn modelId="{04497B35-24F9-134C-873C-EFE1BA0784E1}" type="presOf" srcId="{19638B21-2CAE-604A-A411-1151F7B09E1D}" destId="{02FC69F4-051E-B742-97F1-7350A87DCF63}" srcOrd="1" destOrd="0" presId="urn:microsoft.com/office/officeart/2005/8/layout/vProcess5"/>
    <dgm:cxn modelId="{7AF24638-1A9A-6140-9322-5007D8D86484}" srcId="{04FEDF97-6D36-0046-8044-C38401B6F6C4}" destId="{45BE6293-26E6-9143-B77B-9885D78D5603}" srcOrd="0" destOrd="0" parTransId="{A2D8C173-67A8-1946-8401-BB5D87DAB2C6}" sibTransId="{D062088F-2660-6646-AF39-FA9806C1C9C2}"/>
    <dgm:cxn modelId="{C726D040-47B2-4F47-969C-4347440FB46C}" srcId="{04FEDF97-6D36-0046-8044-C38401B6F6C4}" destId="{19638B21-2CAE-604A-A411-1151F7B09E1D}" srcOrd="2" destOrd="0" parTransId="{C5EA2E6C-90B8-8A45-92BB-DED6DA9EC1A1}" sibTransId="{213CBE46-C167-574F-80D0-32712364AAC2}"/>
    <dgm:cxn modelId="{7519509D-AB2F-8D45-B9D0-6F41609FF27F}" srcId="{04FEDF97-6D36-0046-8044-C38401B6F6C4}" destId="{9F726358-F8E7-0F4C-9C18-20CB8CFCB22C}" srcOrd="1" destOrd="0" parTransId="{B780785D-1CC4-FD46-BD81-1643B1AB8EE5}" sibTransId="{1ADCE6A6-7FEC-4848-9F78-C19D38D9ECBA}"/>
    <dgm:cxn modelId="{87E92AB9-05B5-924C-9104-ADF0F93D46F4}" type="presOf" srcId="{1ADCE6A6-7FEC-4848-9F78-C19D38D9ECBA}" destId="{7599DB61-79FB-CF4D-82A8-D558B1CD5F17}" srcOrd="0" destOrd="0" presId="urn:microsoft.com/office/officeart/2005/8/layout/vProcess5"/>
    <dgm:cxn modelId="{05AFEABF-B07B-8643-9E31-FAA09EC06FF9}" type="presOf" srcId="{19638B21-2CAE-604A-A411-1151F7B09E1D}" destId="{B325A944-974C-AB41-B90E-9E67E1D20BFC}" srcOrd="0" destOrd="0" presId="urn:microsoft.com/office/officeart/2005/8/layout/vProcess5"/>
    <dgm:cxn modelId="{DE046ECA-47DC-BC42-8899-93C84346274E}" type="presOf" srcId="{45BE6293-26E6-9143-B77B-9885D78D5603}" destId="{7209B6A0-8D90-4841-AA62-D07FC317AD75}" srcOrd="1" destOrd="0" presId="urn:microsoft.com/office/officeart/2005/8/layout/vProcess5"/>
    <dgm:cxn modelId="{12F0D5E3-7723-FB4F-9DD0-44D5B025CA05}" type="presOf" srcId="{D062088F-2660-6646-AF39-FA9806C1C9C2}" destId="{1502896D-8954-2F41-968B-3D6F7D7C00F9}" srcOrd="0" destOrd="0" presId="urn:microsoft.com/office/officeart/2005/8/layout/vProcess5"/>
    <dgm:cxn modelId="{4BA07AE5-FA6E-C74B-A646-CF8E70B73364}" type="presOf" srcId="{04FEDF97-6D36-0046-8044-C38401B6F6C4}" destId="{F9B66FBF-7515-404F-BB8D-A7D914DC61BC}" srcOrd="0" destOrd="0" presId="urn:microsoft.com/office/officeart/2005/8/layout/vProcess5"/>
    <dgm:cxn modelId="{254AC356-2C74-9B45-9670-4DF8011499DC}" type="presParOf" srcId="{F9B66FBF-7515-404F-BB8D-A7D914DC61BC}" destId="{B484D821-563E-2844-A8CE-DF6FE014F445}" srcOrd="0" destOrd="0" presId="urn:microsoft.com/office/officeart/2005/8/layout/vProcess5"/>
    <dgm:cxn modelId="{8AFE834D-EB0E-A44A-94A7-DA76681D4877}" type="presParOf" srcId="{F9B66FBF-7515-404F-BB8D-A7D914DC61BC}" destId="{84E34BEC-BE34-6E4C-B8D2-48696FCC07A4}" srcOrd="1" destOrd="0" presId="urn:microsoft.com/office/officeart/2005/8/layout/vProcess5"/>
    <dgm:cxn modelId="{0414D5B5-C697-0646-BBB7-F7800792BBA6}" type="presParOf" srcId="{F9B66FBF-7515-404F-BB8D-A7D914DC61BC}" destId="{C450F831-F7B6-1240-B5C4-CF1D729DE932}" srcOrd="2" destOrd="0" presId="urn:microsoft.com/office/officeart/2005/8/layout/vProcess5"/>
    <dgm:cxn modelId="{75A4649D-A8E8-EE4D-B906-493A33A1A8FF}" type="presParOf" srcId="{F9B66FBF-7515-404F-BB8D-A7D914DC61BC}" destId="{B325A944-974C-AB41-B90E-9E67E1D20BFC}" srcOrd="3" destOrd="0" presId="urn:microsoft.com/office/officeart/2005/8/layout/vProcess5"/>
    <dgm:cxn modelId="{36D56514-3100-7049-86B4-510556BCBE24}" type="presParOf" srcId="{F9B66FBF-7515-404F-BB8D-A7D914DC61BC}" destId="{1502896D-8954-2F41-968B-3D6F7D7C00F9}" srcOrd="4" destOrd="0" presId="urn:microsoft.com/office/officeart/2005/8/layout/vProcess5"/>
    <dgm:cxn modelId="{C12495F6-ABDE-5B48-8769-85292E75EC06}" type="presParOf" srcId="{F9B66FBF-7515-404F-BB8D-A7D914DC61BC}" destId="{7599DB61-79FB-CF4D-82A8-D558B1CD5F17}" srcOrd="5" destOrd="0" presId="urn:microsoft.com/office/officeart/2005/8/layout/vProcess5"/>
    <dgm:cxn modelId="{B2E1AF3D-2DE2-BD40-AF28-4906EAE55AF0}" type="presParOf" srcId="{F9B66FBF-7515-404F-BB8D-A7D914DC61BC}" destId="{7209B6A0-8D90-4841-AA62-D07FC317AD75}" srcOrd="6" destOrd="0" presId="urn:microsoft.com/office/officeart/2005/8/layout/vProcess5"/>
    <dgm:cxn modelId="{FBA9696C-D817-7947-A4E2-CDCAB9B53D79}" type="presParOf" srcId="{F9B66FBF-7515-404F-BB8D-A7D914DC61BC}" destId="{57C6AE9E-CE4B-3A4D-AB40-29A4CC837CF2}" srcOrd="7" destOrd="0" presId="urn:microsoft.com/office/officeart/2005/8/layout/vProcess5"/>
    <dgm:cxn modelId="{F13B9949-622B-A24F-A138-9C74495BDA59}" type="presParOf" srcId="{F9B66FBF-7515-404F-BB8D-A7D914DC61BC}" destId="{02FC69F4-051E-B742-97F1-7350A87DCF6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B55D5-F0D2-6845-856A-1AE0D0B4D222}">
      <dsp:nvSpPr>
        <dsp:cNvPr id="0" name=""/>
        <dsp:cNvSpPr/>
      </dsp:nvSpPr>
      <dsp:spPr>
        <a:xfrm>
          <a:off x="0" y="0"/>
          <a:ext cx="6763067" cy="1287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alpha val="9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Há balbúrdia e correria.</a:t>
          </a:r>
        </a:p>
      </dsp:txBody>
      <dsp:txXfrm>
        <a:off x="37718" y="37718"/>
        <a:ext cx="5373452" cy="1212344"/>
      </dsp:txXfrm>
    </dsp:sp>
    <dsp:sp modelId="{807F86A0-AE03-414A-8F37-F7004FA8EF46}">
      <dsp:nvSpPr>
        <dsp:cNvPr id="0" name=""/>
        <dsp:cNvSpPr/>
      </dsp:nvSpPr>
      <dsp:spPr>
        <a:xfrm>
          <a:off x="596741" y="1502410"/>
          <a:ext cx="6763067" cy="1287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tint val="96000"/>
                <a:satMod val="100000"/>
                <a:lumMod val="104000"/>
              </a:schemeClr>
            </a:gs>
            <a:gs pos="78000">
              <a:schemeClr val="accent2">
                <a:alpha val="90000"/>
                <a:hueOff val="0"/>
                <a:satOff val="0"/>
                <a:lumOff val="0"/>
                <a:alphaOff val="-20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Mais distrações como fuga da realidade, desviando as criaturas  do foco da evolução e do pensamento nobre.</a:t>
          </a:r>
        </a:p>
      </dsp:txBody>
      <dsp:txXfrm>
        <a:off x="634459" y="1540128"/>
        <a:ext cx="5253833" cy="1212344"/>
      </dsp:txXfrm>
    </dsp:sp>
    <dsp:sp modelId="{2840C206-2EBE-9043-89F2-C88B2FF93E27}">
      <dsp:nvSpPr>
        <dsp:cNvPr id="0" name=""/>
        <dsp:cNvSpPr/>
      </dsp:nvSpPr>
      <dsp:spPr>
        <a:xfrm>
          <a:off x="1193482" y="3004820"/>
          <a:ext cx="6763067" cy="1287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tint val="96000"/>
                <a:satMod val="100000"/>
                <a:lumMod val="104000"/>
              </a:schemeClr>
            </a:gs>
            <a:gs pos="78000">
              <a:schemeClr val="accent2">
                <a:alpha val="90000"/>
                <a:hueOff val="0"/>
                <a:satOff val="0"/>
                <a:lumOff val="0"/>
                <a:alphaOff val="-40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A tecnologia da inutilidade ao alcance de todos, desvia os seus aficionados  dos compromissos graves e das responsabilidades severas, que substituem pelo vazio existencial.</a:t>
          </a:r>
        </a:p>
      </dsp:txBody>
      <dsp:txXfrm>
        <a:off x="1231200" y="3042538"/>
        <a:ext cx="5253833" cy="1212344"/>
      </dsp:txXfrm>
    </dsp:sp>
    <dsp:sp modelId="{10F1473E-3C2B-8A42-801B-480087D4B91E}">
      <dsp:nvSpPr>
        <dsp:cNvPr id="0" name=""/>
        <dsp:cNvSpPr/>
      </dsp:nvSpPr>
      <dsp:spPr>
        <a:xfrm>
          <a:off x="5926010" y="976566"/>
          <a:ext cx="837057" cy="8370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6114348" y="976566"/>
        <a:ext cx="460381" cy="629885"/>
      </dsp:txXfrm>
    </dsp:sp>
    <dsp:sp modelId="{1B8C836E-570E-2943-8C94-9B1669CE93F0}">
      <dsp:nvSpPr>
        <dsp:cNvPr id="0" name=""/>
        <dsp:cNvSpPr/>
      </dsp:nvSpPr>
      <dsp:spPr>
        <a:xfrm>
          <a:off x="6522751" y="2470391"/>
          <a:ext cx="837057" cy="8370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-4000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6711089" y="2470391"/>
        <a:ext cx="460381" cy="6298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34BEC-BE34-6E4C-B8D2-48696FCC07A4}">
      <dsp:nvSpPr>
        <dsp:cNvPr id="0" name=""/>
        <dsp:cNvSpPr/>
      </dsp:nvSpPr>
      <dsp:spPr>
        <a:xfrm>
          <a:off x="0" y="0"/>
          <a:ext cx="6763067" cy="1287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alpha val="9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Como consequência, falecem as resistências morais, quando testados na vivência dos postulados dignificadores e sacrificiais, indispensáveis à existência feliz.</a:t>
          </a:r>
          <a:endParaRPr lang="pt-BR" sz="1900" kern="1200" dirty="0"/>
        </a:p>
      </dsp:txBody>
      <dsp:txXfrm>
        <a:off x="37718" y="37718"/>
        <a:ext cx="5373452" cy="1212344"/>
      </dsp:txXfrm>
    </dsp:sp>
    <dsp:sp modelId="{C450F831-F7B6-1240-B5C4-CF1D729DE932}">
      <dsp:nvSpPr>
        <dsp:cNvPr id="0" name=""/>
        <dsp:cNvSpPr/>
      </dsp:nvSpPr>
      <dsp:spPr>
        <a:xfrm>
          <a:off x="596741" y="1502410"/>
          <a:ext cx="6763067" cy="1287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tint val="96000"/>
                <a:satMod val="100000"/>
                <a:lumMod val="104000"/>
              </a:schemeClr>
            </a:gs>
            <a:gs pos="78000">
              <a:schemeClr val="accent2">
                <a:alpha val="90000"/>
                <a:hueOff val="0"/>
                <a:satOff val="0"/>
                <a:lumOff val="0"/>
                <a:alphaOff val="-20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Falta de fé e coragem e tombamento nas armadilhas do prazer.</a:t>
          </a:r>
        </a:p>
      </dsp:txBody>
      <dsp:txXfrm>
        <a:off x="634459" y="1540128"/>
        <a:ext cx="5253833" cy="1212344"/>
      </dsp:txXfrm>
    </dsp:sp>
    <dsp:sp modelId="{B325A944-974C-AB41-B90E-9E67E1D20BFC}">
      <dsp:nvSpPr>
        <dsp:cNvPr id="0" name=""/>
        <dsp:cNvSpPr/>
      </dsp:nvSpPr>
      <dsp:spPr>
        <a:xfrm>
          <a:off x="1193482" y="3004820"/>
          <a:ext cx="6763067" cy="1287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tint val="96000"/>
                <a:satMod val="100000"/>
                <a:lumMod val="104000"/>
              </a:schemeClr>
            </a:gs>
            <a:gs pos="78000">
              <a:schemeClr val="accent2">
                <a:alpha val="90000"/>
                <a:hueOff val="0"/>
                <a:satOff val="0"/>
                <a:lumOff val="0"/>
                <a:alphaOff val="-40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Desvio dos objetivos mais significativos da existência.</a:t>
          </a:r>
        </a:p>
      </dsp:txBody>
      <dsp:txXfrm>
        <a:off x="1231200" y="3042538"/>
        <a:ext cx="5253833" cy="1212344"/>
      </dsp:txXfrm>
    </dsp:sp>
    <dsp:sp modelId="{1502896D-8954-2F41-968B-3D6F7D7C00F9}">
      <dsp:nvSpPr>
        <dsp:cNvPr id="0" name=""/>
        <dsp:cNvSpPr/>
      </dsp:nvSpPr>
      <dsp:spPr>
        <a:xfrm>
          <a:off x="5926010" y="976566"/>
          <a:ext cx="837057" cy="8370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6114348" y="976566"/>
        <a:ext cx="460381" cy="629885"/>
      </dsp:txXfrm>
    </dsp:sp>
    <dsp:sp modelId="{7599DB61-79FB-CF4D-82A8-D558B1CD5F17}">
      <dsp:nvSpPr>
        <dsp:cNvPr id="0" name=""/>
        <dsp:cNvSpPr/>
      </dsp:nvSpPr>
      <dsp:spPr>
        <a:xfrm>
          <a:off x="6522751" y="2470391"/>
          <a:ext cx="837057" cy="8370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-4000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6711089" y="2470391"/>
        <a:ext cx="460381" cy="6298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9344F-CC2D-E044-98AC-8F8CFF9EABC8}" type="datetimeFigureOut">
              <a:rPr lang="pt-BR" smtClean="0"/>
              <a:t>19/10/2020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B2AE7-A3ED-A64A-B744-7C7F30958D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189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Colher dos presentes suas opiniões. É possível que alguns associem a imagem do deserto ao</a:t>
            </a:r>
            <a:r>
              <a:rPr lang="pt-BR" baseline="0" dirty="0"/>
              <a:t> vazio, à esterilidade, ao perigo, à impossibilidade de oferecer algo de bom. Guardar essas contribuições para contrapô-las adiante.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2AE7-A3ED-A64A-B744-7C7F30958DA8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7335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As condições extremas que se abatem sobre quem viaja pelo deserto (temperaturas elevadas durante o dia e baixíssimas à noite,</a:t>
            </a:r>
            <a:r>
              <a:rPr lang="pt-BR" baseline="0" dirty="0"/>
              <a:t> aridez, escassez de fontes de água e alimento, topografia, etc.) exigem deste o aproveitamento inteligente das pausas, estratégicas ou compulsórias, para contínua revisão do plano de viagem, com vistas a alcançar o destino.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2AE7-A3ED-A64A-B744-7C7F30958DA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3779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Esses missionários buscavam na solidão e no silêncio do deserto o ambiente propício ao refazimento</a:t>
            </a:r>
            <a:r>
              <a:rPr lang="pt-BR" baseline="0" dirty="0"/>
              <a:t> e</a:t>
            </a:r>
            <a:r>
              <a:rPr lang="pt-BR" dirty="0"/>
              <a:t> à reflexão, para fortalecimento da fé.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2AE7-A3ED-A64A-B744-7C7F30958DA8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872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Primeiramente, desfazer a ideia de que no deserto </a:t>
            </a:r>
            <a:r>
              <a:rPr lang="pt-BR" baseline="0" dirty="0"/>
              <a:t>não há fertilidade, que só representa perigo, e que dele não se pode extrair nada de bom.</a:t>
            </a:r>
          </a:p>
          <a:p>
            <a:r>
              <a:rPr lang="pt-BR" baseline="0" dirty="0"/>
              <a:t>Acrescentar que, simbolicamente, ele representa um momento muito profícuo para o indivíduo.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2AE7-A3ED-A64A-B744-7C7F30958DA8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4550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As redes sociais são um bom exemplo.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2AE7-A3ED-A64A-B744-7C7F30958DA8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9654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superficialidade das relações e a visão estreita da vida – considerando apenas as questões materiais – se convertem em imaturidade espiritual, em fragilidade moral, que impede a criatura de enfrentar com segurança, coragem</a:t>
            </a:r>
            <a:r>
              <a:rPr lang="pt-BR" baseline="0" dirty="0"/>
              <a:t> e fé as lutas da vida e não a permitem enxergar o propósito evolutivo do espírito.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2AE7-A3ED-A64A-B744-7C7F30958DA8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5848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Para enfrentar esses embates da vida e renovar-lhe as forças para o</a:t>
            </a:r>
            <a:r>
              <a:rPr lang="pt-BR" baseline="0" dirty="0"/>
              <a:t> cumprimento dos deveres </a:t>
            </a:r>
            <a:r>
              <a:rPr lang="pt-BR" baseline="0" dirty="0" err="1"/>
              <a:t>reencarnatórios</a:t>
            </a:r>
            <a:r>
              <a:rPr lang="pt-BR" baseline="0" dirty="0"/>
              <a:t>, são imprescindíveis os momentos de interiorização, reflexão e meditação.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2AE7-A3ED-A64A-B744-7C7F30958DA8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4772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Destacar a importância da prece conjugada à meditação, ressaltando que com aquela esta se eleva.</a:t>
            </a:r>
          </a:p>
          <a:p>
            <a:r>
              <a:rPr lang="pt-BR" dirty="0"/>
              <a:t>Salientar,</a:t>
            </a:r>
            <a:r>
              <a:rPr lang="pt-BR" baseline="0" dirty="0"/>
              <a:t> também, o roteiro prático proposto por Joanna, quando propõe se questione o espírito a si próprio O QUE, COMO e por QUANTO TEMPO (podemos acrescentar ainda POR QUE) deseja o que busca em sua vida.</a:t>
            </a:r>
          </a:p>
          <a:p>
            <a:r>
              <a:rPr lang="pt-BR" baseline="0" dirty="0"/>
              <a:t>Observar que ela conclui sua proposta com a submissão à fé, obviamente a fé raciocinada, pois sem o crivo da razão seria incapaz de estudar os pontos da reflexão.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2AE7-A3ED-A64A-B744-7C7F30958DA8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0758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Ressaltar</a:t>
            </a:r>
            <a:r>
              <a:rPr lang="pt-BR" baseline="0" dirty="0"/>
              <a:t> que só aprenderemos a realizar esses momentos de reflexão se os exercitarmos, sistematicamente, antes e depois agirmos.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2AE7-A3ED-A64A-B744-7C7F30958DA8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3615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Saúde espiritual: fonte da saúde física;</a:t>
            </a:r>
          </a:p>
          <a:p>
            <a:r>
              <a:rPr lang="pt-BR" dirty="0"/>
              <a:t>Sabedoria</a:t>
            </a:r>
            <a:r>
              <a:rPr lang="pt-BR" baseline="0" dirty="0"/>
              <a:t> para os diálogos edificantes e produtivos;</a:t>
            </a:r>
          </a:p>
          <a:p>
            <a:r>
              <a:rPr lang="pt-BR" baseline="0" dirty="0"/>
              <a:t>Predisposição para a harmonia;</a:t>
            </a:r>
          </a:p>
          <a:p>
            <a:r>
              <a:rPr lang="pt-BR" baseline="0" dirty="0"/>
              <a:t>Prevenção da depressão;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Êxito da reencarnação: dever cumprido.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2AE7-A3ED-A64A-B744-7C7F30958DA8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847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As “paisagens interiores que aguardam ser conhecidas” são os aspectos da nossa personalidade descobertos a partir do autoconhecimento (chave para a auto-iluminação). O</a:t>
            </a:r>
            <a:r>
              <a:rPr lang="pt-BR" baseline="0" dirty="0"/>
              <a:t> </a:t>
            </a:r>
            <a:r>
              <a:rPr lang="pt-BR" i="1" baseline="0" dirty="0"/>
              <a:t>deserto</a:t>
            </a:r>
            <a:r>
              <a:rPr lang="pt-BR" baseline="0" dirty="0"/>
              <a:t>, portanto, potencializa o trabalho da transformação pessoal.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2AE7-A3ED-A64A-B744-7C7F30958DA8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2731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Ou seja, sem a meditação/reflexão o espírito se enfraquece e adoece.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2AE7-A3ED-A64A-B744-7C7F30958DA8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026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Devemos buscar o silêncio do </a:t>
            </a:r>
            <a:r>
              <a:rPr lang="pt-BR" i="1" dirty="0"/>
              <a:t>deserto</a:t>
            </a:r>
            <a:r>
              <a:rPr lang="pt-BR" dirty="0"/>
              <a:t> para analisarmos, periodicamente, nossa própria existência, tal qual o gerente de projetos revisa seu planejamento para diagnosticar</a:t>
            </a:r>
            <a:r>
              <a:rPr lang="pt-BR" baseline="0" dirty="0"/>
              <a:t> com efetividade se a meta está sendo alcançada.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2AE7-A3ED-A64A-B744-7C7F30958DA8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9885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959858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788654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46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996633"/>
                </a:solidFill>
              </a:defRPr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2194559"/>
            <a:ext cx="7955280" cy="4292389"/>
          </a:xfrm>
        </p:spPr>
        <p:txBody>
          <a:bodyPr anchor="ctr"/>
          <a:lstStyle>
            <a:lvl1pPr marL="317500" indent="-317500" algn="just">
              <a:lnSpc>
                <a:spcPct val="100000"/>
              </a:lnSpc>
              <a:spcBef>
                <a:spcPts val="800"/>
              </a:spcBef>
              <a:buClr>
                <a:schemeClr val="accent2">
                  <a:lumMod val="60000"/>
                  <a:lumOff val="40000"/>
                </a:schemeClr>
              </a:buClr>
              <a:buFont typeface="AppleSymbols" charset="0"/>
              <a:buChar char="⌖"/>
              <a:tabLst/>
              <a:defRPr/>
            </a:lvl1pPr>
            <a:lvl2pPr marL="755650" indent="-298450" algn="just">
              <a:lnSpc>
                <a:spcPct val="100000"/>
              </a:lnSpc>
              <a:spcBef>
                <a:spcPts val="600"/>
              </a:spcBef>
              <a:buClr>
                <a:schemeClr val="accent2">
                  <a:lumMod val="40000"/>
                  <a:lumOff val="60000"/>
                </a:schemeClr>
              </a:buClr>
              <a:buFont typeface="AppleSymbols" charset="0"/>
              <a:buChar char="⌖"/>
              <a:tabLst/>
              <a:defRPr sz="2100"/>
            </a:lvl2pPr>
            <a:lvl3pPr marL="1158875" indent="-244475" algn="just">
              <a:lnSpc>
                <a:spcPct val="100000"/>
              </a:lnSpc>
              <a:buClr>
                <a:schemeClr val="accent2">
                  <a:lumMod val="60000"/>
                  <a:lumOff val="40000"/>
                </a:schemeClr>
              </a:buClr>
              <a:buFont typeface="AppleSymbols" charset="0"/>
              <a:buChar char="⌖"/>
              <a:tabLst/>
              <a:defRPr sz="1900"/>
            </a:lvl3pPr>
            <a:lvl4pPr marL="1600200" indent="-228600" algn="just">
              <a:lnSpc>
                <a:spcPct val="100000"/>
              </a:lnSpc>
              <a:spcBef>
                <a:spcPts val="400"/>
              </a:spcBef>
              <a:buClr>
                <a:schemeClr val="accent2"/>
              </a:buClr>
              <a:buFont typeface="AppleSymbols" charset="0"/>
              <a:buChar char="⌖"/>
              <a:defRPr sz="1700"/>
            </a:lvl4pPr>
            <a:lvl5pPr marL="1828800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5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79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3903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F7EFC-2474-B640-8926-02678AF1C746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88466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8292-75EC-C74D-AA44-F406BDA4F3B6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60590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8D16C-7491-C549-9077-A5C2E87D8C74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35057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7640-2954-A946-A7F0-2D3DA115F907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7606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BD66-0A67-7041-91DD-64791FAFBE85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60589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9687-838A-0C4F-9AE4-3367C298BD6F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78936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CB2F4-3EF1-A047-B9C2-7AF1438FC23E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98723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63CB2F4-3EF1-A047-B9C2-7AF1438FC23E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87533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63CB2F4-3EF1-A047-B9C2-7AF1438FC23E}" type="slidenum">
              <a:rPr lang="es-ES" altLang="pt-BR" smtClean="0"/>
              <a:pPr/>
              <a:t>‹nº›</a:t>
            </a:fld>
            <a:endParaRPr lang="es-ES" altLang="pt-BR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463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63CB2F4-3EF1-A047-B9C2-7AF1438FC23E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210331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CB2F4-3EF1-A047-B9C2-7AF1438FC23E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59732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CB2F4-3EF1-A047-B9C2-7AF1438FC23E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93996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195C5-0430-C94A-9E08-B67B8E10895E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211225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BD5A5A80-496B-E04E-B304-42861382E677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43211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tif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CB2F4-3EF1-A047-B9C2-7AF1438FC23E}" type="slidenum">
              <a:rPr lang="es-ES" altLang="pt-BR" smtClean="0"/>
              <a:pPr/>
              <a:t>‹nº›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6262761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10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UY" altLang="pt-BR" dirty="0"/>
              <a:t>Em pleno deserto</a:t>
            </a:r>
            <a:endParaRPr lang="es-ES" altLang="pt-BR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2339752" y="404664"/>
            <a:ext cx="6048671" cy="685800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Escola de Evangelização de Pacientes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pt-BR" sz="1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Grupo Espírita </a:t>
            </a:r>
            <a:r>
              <a:rPr lang="pt-BR" sz="1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Guillon</a:t>
            </a:r>
            <a:r>
              <a:rPr lang="pt-BR" sz="1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Ribeiro</a:t>
            </a:r>
          </a:p>
        </p:txBody>
      </p:sp>
      <p:sp>
        <p:nvSpPr>
          <p:cNvPr id="7" name="Subtítulo 3"/>
          <p:cNvSpPr txBox="1">
            <a:spLocks/>
          </p:cNvSpPr>
          <p:nvPr/>
        </p:nvSpPr>
        <p:spPr>
          <a:xfrm>
            <a:off x="898277" y="5788654"/>
            <a:ext cx="7315200" cy="685800"/>
          </a:xfrm>
          <a:prstGeom prst="rect">
            <a:avLst/>
          </a:prstGeom>
        </p:spPr>
        <p:txBody>
          <a:bodyPr vert="horz" lIns="16200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dirty="0"/>
              <a:t>Ilumina-te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94360" y="2132856"/>
            <a:ext cx="7955280" cy="2801935"/>
          </a:xfrm>
        </p:spPr>
        <p:txBody>
          <a:bodyPr/>
          <a:lstStyle/>
          <a:p>
            <a:pPr algn="ctr"/>
            <a:r>
              <a:rPr lang="pt-BR" altLang="pt-BR" dirty="0"/>
              <a:t>Quando você pensa em deserto, o que lhe </a:t>
            </a:r>
            <a:r>
              <a:rPr lang="pt-BR" altLang="pt-BR"/>
              <a:t>vem à mente</a:t>
            </a:r>
            <a:r>
              <a:rPr lang="pt-BR" altLang="pt-BR" dirty="0"/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Simbolismo do deserto</a:t>
            </a:r>
          </a:p>
        </p:txBody>
      </p:sp>
      <p:sp>
        <p:nvSpPr>
          <p:cNvPr id="5123" name="Espaço Reservado para Conteúdo 2"/>
          <p:cNvSpPr>
            <a:spLocks noGrp="1"/>
          </p:cNvSpPr>
          <p:nvPr>
            <p:ph idx="1"/>
          </p:nvPr>
        </p:nvSpPr>
        <p:spPr>
          <a:xfrm>
            <a:off x="3289162" y="2194559"/>
            <a:ext cx="5260477" cy="4292389"/>
          </a:xfrm>
        </p:spPr>
        <p:txBody>
          <a:bodyPr/>
          <a:lstStyle/>
          <a:p>
            <a:r>
              <a:rPr lang="pt-BR" altLang="pt-BR" dirty="0"/>
              <a:t>“No misterioso silêncio do deserto, interrompido pelas frequentes tempestades de areia, a reflexão, a interiorização tornam-se </a:t>
            </a:r>
            <a:r>
              <a:rPr lang="pt-BR" altLang="pt-BR" dirty="0" err="1"/>
              <a:t>inevitá-veis</a:t>
            </a:r>
            <a:r>
              <a:rPr lang="pt-BR" altLang="pt-BR" dirty="0"/>
              <a:t>, e o indivíduo mergulha no insondável, descobrindo as incógnitas da vida e encontrando respostas hábeis para o </a:t>
            </a:r>
            <a:r>
              <a:rPr lang="pt-BR" altLang="pt-BR" dirty="0" err="1"/>
              <a:t>prossegui-mento</a:t>
            </a:r>
            <a:r>
              <a:rPr lang="pt-BR" altLang="pt-BR" dirty="0"/>
              <a:t> da jornada [...].”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Ilumina-te, cap. 1)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3863" y="2647095"/>
            <a:ext cx="2533282" cy="33777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Exemplos 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altLang="pt-BR" b="1" dirty="0"/>
              <a:t>Moisés</a:t>
            </a:r>
          </a:p>
          <a:p>
            <a:pPr lvl="1"/>
            <a:r>
              <a:rPr lang="pt-BR" altLang="pt-BR" dirty="0"/>
              <a:t>o encontramos com o povo libertado da escravidão no Egito, vagando no deserto até encontrar a terra prometida, quarenta anos depois...</a:t>
            </a:r>
          </a:p>
          <a:p>
            <a:r>
              <a:rPr lang="pt-BR" altLang="pt-BR" b="1" dirty="0"/>
              <a:t>João Batista</a:t>
            </a:r>
          </a:p>
          <a:p>
            <a:pPr lvl="1"/>
            <a:r>
              <a:rPr lang="pt-BR" altLang="pt-BR" dirty="0"/>
              <a:t>antecipando o ministério de Jesus, buscou a solidão do deserto para impregnar-se  da mensagem precursora da Boa-Nova, adquirindo resistência física e moral para os grandes enfrentamentos que o aguardavam...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Exemplos 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altLang="pt-BR" b="1" dirty="0"/>
              <a:t>Jesus</a:t>
            </a:r>
          </a:p>
          <a:p>
            <a:pPr lvl="1"/>
            <a:r>
              <a:rPr lang="pt-BR" altLang="pt-BR" dirty="0"/>
              <a:t>enfrentando as multidões esfaimadas de amor e paz, demandou ao deserto por quarenta dias e noites em jejum e em comunhão com Deus... E sempre [...] buscava a solidão do deserto para refazer-se e impregnar-se de Deus...</a:t>
            </a:r>
          </a:p>
          <a:p>
            <a:r>
              <a:rPr lang="pt-BR" b="1" dirty="0"/>
              <a:t>Saulo de Tarso</a:t>
            </a:r>
          </a:p>
          <a:p>
            <a:pPr lvl="1"/>
            <a:r>
              <a:rPr lang="pt-BR" dirty="0"/>
              <a:t>depois de haver recebido o convite de Jesus às portas de Damasco, o jovem rabino seguiu ao deserto [...], onde reflexionou por três longos anos, a fim de conseguir as forças morais para as lutas que deveria travar em favor da divulgação do evangelho...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Ilumina-te</a:t>
            </a:r>
            <a:r>
              <a:rPr lang="pt-BR" dirty="0"/>
              <a:t>, cap. 1)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94360" y="1340768"/>
            <a:ext cx="7955280" cy="2801935"/>
          </a:xfrm>
        </p:spPr>
        <p:txBody>
          <a:bodyPr>
            <a:normAutofit/>
          </a:bodyPr>
          <a:lstStyle/>
          <a:p>
            <a:r>
              <a:rPr lang="pt-BR" altLang="pt-BR" dirty="0"/>
              <a:t>O que podemos EXTRAIR desses exemplos?</a:t>
            </a:r>
          </a:p>
        </p:txBody>
      </p:sp>
      <p:sp>
        <p:nvSpPr>
          <p:cNvPr id="8195" name="Espaço Reservado para Conteúdo 2"/>
          <p:cNvSpPr>
            <a:spLocks noGrp="1"/>
          </p:cNvSpPr>
          <p:nvPr>
            <p:ph type="body" idx="1"/>
          </p:nvPr>
        </p:nvSpPr>
        <p:spPr>
          <a:xfrm>
            <a:off x="594360" y="4228960"/>
            <a:ext cx="7955281" cy="1354134"/>
          </a:xfrm>
        </p:spPr>
        <p:txBody>
          <a:bodyPr/>
          <a:lstStyle/>
          <a:p>
            <a:r>
              <a:rPr lang="pt-BR" altLang="pt-BR" dirty="0"/>
              <a:t>O que o deserto pode simbolizar para cada um de nós?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Como vive o homem na atualidade?</a:t>
            </a:r>
          </a:p>
        </p:txBody>
      </p:sp>
      <p:graphicFrame>
        <p:nvGraphicFramePr>
          <p:cNvPr id="9" name="Espaço Reservado para Conteú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4158973"/>
              </p:ext>
            </p:extLst>
          </p:nvPr>
        </p:nvGraphicFramePr>
        <p:xfrm>
          <a:off x="593725" y="2193925"/>
          <a:ext cx="7956550" cy="429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Como vive o homem na atualidade?</a:t>
            </a: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7233475"/>
              </p:ext>
            </p:extLst>
          </p:nvPr>
        </p:nvGraphicFramePr>
        <p:xfrm>
          <a:off x="593725" y="2193925"/>
          <a:ext cx="7956550" cy="429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Do que precisa o ser humano?</a:t>
            </a:r>
          </a:p>
        </p:txBody>
      </p:sp>
      <p:sp>
        <p:nvSpPr>
          <p:cNvPr id="1126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altLang="pt-BR" dirty="0"/>
              <a:t>“A fim de abastecer-se de energias, necessita, porém, de silêncio, de meditação, de algum tempo no </a:t>
            </a:r>
            <a:r>
              <a:rPr lang="pt-BR" altLang="pt-BR" i="1" dirty="0"/>
              <a:t>deserto</a:t>
            </a:r>
            <a:r>
              <a:rPr lang="pt-BR" altLang="pt-BR" dirty="0"/>
              <a:t>...”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1)</a:t>
            </a:r>
          </a:p>
          <a:p>
            <a:r>
              <a:rPr lang="pt-BR" dirty="0"/>
              <a:t>“O homem que busca a </a:t>
            </a:r>
            <a:r>
              <a:rPr lang="pt-BR" b="1" dirty="0"/>
              <a:t>realização pessoal</a:t>
            </a:r>
            <a:r>
              <a:rPr lang="pt-BR" dirty="0"/>
              <a:t>, inevitavelmente é impelido à </a:t>
            </a:r>
            <a:r>
              <a:rPr lang="pt-BR" b="1" dirty="0"/>
              <a:t>interiorização</a:t>
            </a:r>
            <a:r>
              <a:rPr lang="pt-BR" dirty="0"/>
              <a:t>.”</a:t>
            </a:r>
          </a:p>
          <a:p>
            <a:pPr lvl="4"/>
            <a:r>
              <a:rPr lang="pt-BR" altLang="pt-BR" dirty="0"/>
              <a:t>(IDEM. </a:t>
            </a:r>
            <a:r>
              <a:rPr lang="pt-BR" altLang="pt-BR" i="1" dirty="0"/>
              <a:t>Momentos de Meditação</a:t>
            </a:r>
            <a:r>
              <a:rPr lang="pt-BR" altLang="pt-BR" dirty="0"/>
              <a:t>, cap. 1)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Exame da realidade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“Apaga, no mergulho da </a:t>
            </a:r>
            <a:r>
              <a:rPr lang="pt-BR" b="1" dirty="0"/>
              <a:t>prece</a:t>
            </a:r>
            <a:r>
              <a:rPr lang="pt-BR" dirty="0"/>
              <a:t> e da </a:t>
            </a:r>
            <a:r>
              <a:rPr lang="pt-BR" b="1" dirty="0"/>
              <a:t>meditação</a:t>
            </a:r>
            <a:r>
              <a:rPr lang="pt-BR" dirty="0"/>
              <a:t>, em </a:t>
            </a:r>
            <a:r>
              <a:rPr lang="pt-BR" dirty="0" err="1"/>
              <a:t>ensimesmamentos</a:t>
            </a:r>
            <a:r>
              <a:rPr lang="pt-BR" dirty="0"/>
              <a:t> espirituais, as chamas da inquietude e faze bastante silêncio no espírito aturdido.</a:t>
            </a:r>
          </a:p>
          <a:p>
            <a:r>
              <a:rPr lang="pt-BR" dirty="0"/>
              <a:t>Examina em profundidade </a:t>
            </a:r>
            <a:r>
              <a:rPr lang="pt-BR" b="1" dirty="0"/>
              <a:t>o que </a:t>
            </a:r>
            <a:r>
              <a:rPr lang="pt-BR" dirty="0"/>
              <a:t>desejas realmente, </a:t>
            </a:r>
            <a:r>
              <a:rPr lang="pt-BR" b="1" dirty="0"/>
              <a:t>como</a:t>
            </a:r>
            <a:r>
              <a:rPr lang="pt-BR" dirty="0"/>
              <a:t> o pretendes, para </a:t>
            </a:r>
            <a:r>
              <a:rPr lang="pt-BR" b="1" dirty="0"/>
              <a:t>quanto tempo </a:t>
            </a:r>
            <a:r>
              <a:rPr lang="pt-BR" dirty="0"/>
              <a:t>o queres.</a:t>
            </a:r>
          </a:p>
          <a:p>
            <a:r>
              <a:rPr lang="pt-BR" dirty="0"/>
              <a:t>Depois busca a renovação na fé viva e avança pelos rumos difíceis.”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Espírito e Vida</a:t>
            </a:r>
            <a:r>
              <a:rPr lang="pt-BR" dirty="0"/>
              <a:t>, cap. 51)</a:t>
            </a:r>
          </a:p>
        </p:txBody>
      </p:sp>
    </p:spTree>
    <p:extLst>
      <p:ext uri="{BB962C8B-B14F-4D97-AF65-F5344CB8AC3E}">
        <p14:creationId xmlns:p14="http://schemas.microsoft.com/office/powerpoint/2010/main" val="155767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EM QUE CIRCUNSTÂNCIAS DEVEMOS FAZER ISSO?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63888" y="2194559"/>
            <a:ext cx="4985752" cy="4292389"/>
          </a:xfrm>
        </p:spPr>
        <p:txBody>
          <a:bodyPr/>
          <a:lstStyle/>
          <a:p>
            <a:r>
              <a:rPr lang="pt-BR" dirty="0"/>
              <a:t>“No dia-a-dia aprenderás a te encontrares, se o intentares sempre.”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Episódios Diários</a:t>
            </a:r>
            <a:r>
              <a:rPr lang="pt-BR" dirty="0"/>
              <a:t>, cap. 31)</a:t>
            </a:r>
          </a:p>
          <a:p>
            <a:r>
              <a:rPr lang="pt-BR" dirty="0"/>
              <a:t>“Antes, portanto, de agir, reflete; após atuar, reflexiona.”</a:t>
            </a:r>
          </a:p>
          <a:p>
            <a:pPr lvl="4"/>
            <a:r>
              <a:rPr lang="pt-BR" dirty="0"/>
              <a:t>(IDEM. </a:t>
            </a:r>
            <a:r>
              <a:rPr lang="pt-BR" i="1" dirty="0"/>
              <a:t>Convites da Vida</a:t>
            </a:r>
            <a:r>
              <a:rPr lang="pt-BR" dirty="0"/>
              <a:t>, cap. 47)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4360" y="3256445"/>
            <a:ext cx="2771183" cy="21602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902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 benefícios podemos colher?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“Educar-se a mente, disciplinando-se o pensamento, constitui recurso valioso para a saúde espiritual, para o êxito da reencarnação. [...]</a:t>
            </a:r>
          </a:p>
          <a:p>
            <a:r>
              <a:rPr lang="pt-BR" dirty="0"/>
              <a:t>... constrói a sabedoria para os diálogos edificantes e produtivos, gerando os conhecimentos que levam às ações enobrecedoras. [...]</a:t>
            </a:r>
          </a:p>
          <a:p>
            <a:r>
              <a:rPr lang="pt-BR" dirty="0"/>
              <a:t>Quando não se consegue esse silêncio que predispõe à harmonia, o acúmulo de problemas não resolvidos empurra a sua vítima para a depressão.”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1)</a:t>
            </a:r>
          </a:p>
        </p:txBody>
      </p:sp>
    </p:spTree>
    <p:extLst>
      <p:ext uri="{BB962C8B-B14F-4D97-AF65-F5344CB8AC3E}">
        <p14:creationId xmlns:p14="http://schemas.microsoft.com/office/powerpoint/2010/main" val="36544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O que significa esse </a:t>
            </a:r>
            <a:r>
              <a:rPr lang="pt-BR" altLang="pt-BR" i="1" dirty="0"/>
              <a:t>deserto</a:t>
            </a:r>
            <a:r>
              <a:rPr lang="pt-BR" altLang="pt-BR" dirty="0"/>
              <a:t>, afinal?</a:t>
            </a:r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>
          <a:xfrm>
            <a:off x="3923928" y="2194559"/>
            <a:ext cx="4625712" cy="4292389"/>
          </a:xfrm>
        </p:spPr>
        <p:txBody>
          <a:bodyPr/>
          <a:lstStyle/>
          <a:p>
            <a:r>
              <a:rPr lang="pt-BR" altLang="pt-BR" dirty="0"/>
              <a:t>É a busca “... às paisagens interiores que </a:t>
            </a:r>
            <a:r>
              <a:rPr lang="pt-BR" altLang="pt-BR" b="1" dirty="0"/>
              <a:t>aguardam ser conhecidas</a:t>
            </a:r>
            <a:r>
              <a:rPr lang="pt-BR" altLang="pt-BR" dirty="0"/>
              <a:t> pela reflexão profunda, penetradas pela busca do silêncio iluminativo.”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1)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" y="2752921"/>
            <a:ext cx="3010694" cy="31756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O silêncio</a:t>
            </a:r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>
          <a:xfrm>
            <a:off x="4092342" y="2194559"/>
            <a:ext cx="4457298" cy="4292389"/>
          </a:xfrm>
        </p:spPr>
        <p:txBody>
          <a:bodyPr/>
          <a:lstStyle/>
          <a:p>
            <a:r>
              <a:rPr lang="pt-BR" altLang="pt-BR" dirty="0"/>
              <a:t>“... é tão importante para o Espírito, quanto o são o pão e a água para o corpo.”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1)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" y="3109479"/>
            <a:ext cx="3497982" cy="24738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0619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Análise da existência</a:t>
            </a:r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altLang="pt-BR" dirty="0"/>
              <a:t>“Analisa a existência que desfrutas e busca, vez que outra, o </a:t>
            </a:r>
            <a:r>
              <a:rPr lang="pt-BR" altLang="pt-BR" i="1" dirty="0"/>
              <a:t>deserto</a:t>
            </a:r>
            <a:r>
              <a:rPr lang="pt-BR" altLang="pt-BR" dirty="0"/>
              <a:t>... </a:t>
            </a:r>
          </a:p>
          <a:p>
            <a:r>
              <a:rPr lang="pt-BR" altLang="pt-BR" dirty="0"/>
              <a:t>Silencia as ansiedades e tormentos, equilibrando as emoções, a fim de seres penetrado pelas lúcidas vibrações do bem.”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</a:t>
            </a:r>
            <a:r>
              <a:rPr lang="pt-BR" altLang="pt-BR" i="1" dirty="0"/>
              <a:t>Ilumina-te</a:t>
            </a:r>
            <a:r>
              <a:rPr lang="pt-BR" altLang="pt-BR" dirty="0"/>
              <a:t>, cap. 1)</a:t>
            </a:r>
          </a:p>
        </p:txBody>
      </p:sp>
    </p:spTree>
    <p:extLst>
      <p:ext uri="{BB962C8B-B14F-4D97-AF65-F5344CB8AC3E}">
        <p14:creationId xmlns:p14="http://schemas.microsoft.com/office/powerpoint/2010/main" val="199204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Síntese da lição</a:t>
            </a:r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altLang="pt-BR" dirty="0"/>
              <a:t>“Quando te sentires, porém, na encruzilhada dos conflitos e das angústias, sem saber como proceder, busca o deserto, e, no silêncio, Jesus se te acercará, orientando-te com segurança.”</a:t>
            </a:r>
          </a:p>
          <a:p>
            <a:pPr lvl="4"/>
            <a:r>
              <a:rPr lang="pt-BR" altLang="pt-BR" dirty="0"/>
              <a:t>(JOANNA DE </a:t>
            </a:r>
            <a:r>
              <a:rPr lang="pt-BR" altLang="pt-BR" dirty="0" err="1"/>
              <a:t>ÂNGELIS</a:t>
            </a:r>
            <a:r>
              <a:rPr lang="pt-BR" altLang="pt-BR" dirty="0"/>
              <a:t>. Ilumina-te, cap. 1)</a:t>
            </a:r>
          </a:p>
          <a:p>
            <a:pPr marL="3549650" indent="-282575"/>
            <a:r>
              <a:rPr lang="pt-BR" dirty="0"/>
              <a:t>“Ele te lavará a mente eivada de aflições.</a:t>
            </a:r>
          </a:p>
          <a:p>
            <a:pPr marL="3549650" indent="-282575"/>
            <a:r>
              <a:rPr lang="pt-BR" dirty="0"/>
              <a:t>Balsamizará tuas úlceras.</a:t>
            </a:r>
          </a:p>
          <a:p>
            <a:pPr marL="3549650" indent="-282575"/>
            <a:r>
              <a:rPr lang="pt-BR" dirty="0"/>
              <a:t>Dar-te-á salutares alvitres.</a:t>
            </a:r>
          </a:p>
          <a:p>
            <a:pPr marL="3549650" indent="-282575"/>
            <a:r>
              <a:rPr lang="pt-BR" dirty="0"/>
              <a:t>Basta que te cales e Sua voz falará no sublime silêncio.”</a:t>
            </a:r>
          </a:p>
          <a:p>
            <a:pPr lvl="4"/>
            <a:r>
              <a:rPr lang="pt-BR" altLang="pt-BR" dirty="0"/>
              <a:t>(EMMANUEL. </a:t>
            </a:r>
            <a:r>
              <a:rPr lang="pt-BR" altLang="pt-BR" i="1" dirty="0"/>
              <a:t>Caminho, Verdade </a:t>
            </a:r>
            <a:br>
              <a:rPr lang="pt-BR" altLang="pt-BR" i="1" dirty="0"/>
            </a:br>
            <a:r>
              <a:rPr lang="pt-BR" altLang="pt-BR" i="1" dirty="0"/>
              <a:t>e Vida</a:t>
            </a:r>
            <a:r>
              <a:rPr lang="pt-BR" altLang="pt-BR" dirty="0"/>
              <a:t>, cap. 168)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4360" y="3933056"/>
            <a:ext cx="2889618" cy="23647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rilha de Vapor">
  <a:themeElements>
    <a:clrScheme name="Trilha de Vapor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Trilha de Vapor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ilha de Vapor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1307</TotalTime>
  <Words>1387</Words>
  <Application>Microsoft Macintosh PowerPoint</Application>
  <PresentationFormat>Apresentação na tela (4:3)</PresentationFormat>
  <Paragraphs>100</Paragraphs>
  <Slides>16</Slides>
  <Notes>13</Notes>
  <HiddenSlides>1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AppleSymbols</vt:lpstr>
      <vt:lpstr>Arial</vt:lpstr>
      <vt:lpstr>Calibri</vt:lpstr>
      <vt:lpstr>Century Gothic</vt:lpstr>
      <vt:lpstr>Trilha de Vapor</vt:lpstr>
      <vt:lpstr>Em pleno deserto</vt:lpstr>
      <vt:lpstr>Quando você pensa em deserto, o que lhe vem à mente?</vt:lpstr>
      <vt:lpstr>Simbolismo do deserto</vt:lpstr>
      <vt:lpstr>Exemplos </vt:lpstr>
      <vt:lpstr>Exemplos </vt:lpstr>
      <vt:lpstr>O que podemos EXTRAIR desses exemplos?</vt:lpstr>
      <vt:lpstr>Como vive o homem na atualidade?</vt:lpstr>
      <vt:lpstr>Como vive o homem na atualidade?</vt:lpstr>
      <vt:lpstr>Do que precisa o ser humano?</vt:lpstr>
      <vt:lpstr>Exame da realidade</vt:lpstr>
      <vt:lpstr>EM QUE CIRCUNSTÂNCIAS DEVEMOS FAZER ISSO?</vt:lpstr>
      <vt:lpstr>Que benefícios podemos colher?</vt:lpstr>
      <vt:lpstr>O que significa esse deserto, afinal?</vt:lpstr>
      <vt:lpstr>O silêncio</vt:lpstr>
      <vt:lpstr>Análise da existência</vt:lpstr>
      <vt:lpstr>Síntese da lição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 1 – Em pleno deserto</dc:title>
  <dc:creator>Adriano Alves</dc:creator>
  <cp:lastModifiedBy>Adriano Alves</cp:lastModifiedBy>
  <cp:revision>49</cp:revision>
  <dcterms:created xsi:type="dcterms:W3CDTF">2016-03-09T01:03:40Z</dcterms:created>
  <dcterms:modified xsi:type="dcterms:W3CDTF">2020-10-19T21:58:04Z</dcterms:modified>
</cp:coreProperties>
</file>