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1" r:id="rId1"/>
  </p:sldMasterIdLst>
  <p:notesMasterIdLst>
    <p:notesMasterId r:id="rId12"/>
  </p:notesMasterIdLst>
  <p:handoutMasterIdLst>
    <p:handoutMasterId r:id="rId13"/>
  </p:handoutMasterIdLst>
  <p:sldIdLst>
    <p:sldId id="287" r:id="rId2"/>
    <p:sldId id="296" r:id="rId3"/>
    <p:sldId id="294" r:id="rId4"/>
    <p:sldId id="297" r:id="rId5"/>
    <p:sldId id="282" r:id="rId6"/>
    <p:sldId id="295" r:id="rId7"/>
    <p:sldId id="299" r:id="rId8"/>
    <p:sldId id="298" r:id="rId9"/>
    <p:sldId id="291" r:id="rId10"/>
    <p:sldId id="293" r:id="rId11"/>
  </p:sldIdLst>
  <p:sldSz cx="9144000" cy="6858000" type="screen4x3"/>
  <p:notesSz cx="6851650" cy="9747250"/>
  <p:defaultTextStyle>
    <a:defPPr>
      <a:defRPr lang="pt-BR"/>
    </a:defPPr>
    <a:lvl1pPr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1B48"/>
    <a:srgbClr val="43641C"/>
    <a:srgbClr val="33CCCC"/>
    <a:srgbClr val="292929"/>
    <a:srgbClr val="969696"/>
    <a:srgbClr val="B2B2B2"/>
    <a:srgbClr val="B0B6C8"/>
    <a:srgbClr val="313643"/>
    <a:srgbClr val="BFC4D2"/>
    <a:srgbClr val="C0C5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81" autoAdjust="0"/>
    <p:restoredTop sz="85776" autoAdjust="0"/>
  </p:normalViewPr>
  <p:slideViewPr>
    <p:cSldViewPr snapToObjects="1">
      <p:cViewPr varScale="1">
        <p:scale>
          <a:sx n="100" d="100"/>
          <a:sy n="100" d="100"/>
        </p:scale>
        <p:origin x="-1984" y="-104"/>
      </p:cViewPr>
      <p:guideLst>
        <p:guide orient="horz" pos="4319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8" d="100"/>
          <a:sy n="58" d="100"/>
        </p:scale>
        <p:origin x="-1764" y="-72"/>
      </p:cViewPr>
      <p:guideLst>
        <p:guide orient="horz" pos="3070"/>
        <p:guide pos="215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endParaRPr lang="pt-B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fld id="{A6A5C4B9-081B-40FD-B149-E4B06FDE2E56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8610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endParaRPr lang="pt-B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9013" y="731838"/>
            <a:ext cx="4875212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630738"/>
            <a:ext cx="5026025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fld id="{61CDEAF5-78B5-46DA-ADAC-696CA4F1CDDD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22915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Destacar o que a imagem, em conjunto com a assertiva de </a:t>
            </a:r>
            <a:r>
              <a:rPr lang="pt-BR" dirty="0" err="1" smtClean="0"/>
              <a:t>Hammed</a:t>
            </a:r>
            <a:r>
              <a:rPr lang="pt-BR" dirty="0" smtClean="0"/>
              <a:t>, ilustra: a quest</a:t>
            </a:r>
            <a:r>
              <a:rPr lang="pt-BR" dirty="0" smtClean="0"/>
              <a:t>ão do ponto</a:t>
            </a:r>
            <a:r>
              <a:rPr lang="pt-BR" baseline="0" dirty="0" smtClean="0"/>
              <a:t> de vista. Cada um tem o seu, pois muito particulares e diversas são as experiências. Do mesmo modo, cada um vê os problemas, cada um compreende as situações da vida e a realidade espiritual conforme sua capacidade, de acordo com as faculdades que já adquiriu e ainda limitados às dificuldades que lhe são próprias.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181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</a:t>
            </a:r>
            <a:r>
              <a:rPr lang="pt-BR" dirty="0" smtClean="0"/>
              <a:t>ão podemos negar o perdão qualquer que seja a circunstância, pois se o negamos a outrem não temos o direito de o reivindicar a nós mesmos incondicionalmente. Mas, como aprendizes que somos, se ainda não agregamos à nossa natureza o ato de perdoar, necessário se faz que nos dediquemos diariamente a esse exercício.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130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Deixar de revidar t</a:t>
            </a:r>
            <a:r>
              <a:rPr lang="pt-BR" dirty="0" smtClean="0"/>
              <a:t>ão-somente ou dizer,</a:t>
            </a:r>
            <a:r>
              <a:rPr lang="pt-BR" baseline="0" dirty="0" smtClean="0"/>
              <a:t> da boca pra fora que esqueceu, não configura o verdadeiro perdão. Esquecimento atrelado ao perdão sincero não apaga as marcas do mal feito (como o papel que fica marcado mesmo após apagado o traço), mas liberta o ofendido para seguir em frente e realizar coisas novas (fazer outros desenhos).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21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Complementando </a:t>
            </a:r>
            <a:r>
              <a:rPr lang="pt-BR" baseline="0" dirty="0" smtClean="0"/>
              <a:t>o slide anterior, vemos nas palavras de Andr</a:t>
            </a:r>
            <a:r>
              <a:rPr lang="pt-BR" baseline="0" dirty="0" smtClean="0"/>
              <a:t>é Luiz e Kardec que a expressão máxima do perdão é a misericórdia.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noProof="0" dirty="0" smtClean="0"/>
              <a:t>Nessa quest</a:t>
            </a:r>
            <a:r>
              <a:rPr lang="pt-BR" noProof="0" dirty="0" smtClean="0"/>
              <a:t>ão</a:t>
            </a:r>
            <a:r>
              <a:rPr lang="pt-BR" baseline="0" noProof="0" dirty="0" smtClean="0"/>
              <a:t> (661), o Espírito de Verdade deixa-nos claro que, assim como a falha que cometemos, a reparação (perdão por parte do irmão ofendido) também passa por nossas mãos, com a mudança de atitudes e a transformação pessoal.</a:t>
            </a:r>
            <a:endParaRPr lang="pt-BR" noProof="0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“As vicissitudes que experimenta são, por sua vez, uma correção temporária e uma advertência quanto às imperfeições que lhe cumpre eliminar de si, a fim de evitar males e progredir para o bem.”</a:t>
            </a:r>
          </a:p>
          <a:p>
            <a:r>
              <a:rPr lang="pt-BR" dirty="0" smtClean="0"/>
              <a:t>(ALLAN KARDEC. </a:t>
            </a:r>
            <a:r>
              <a:rPr lang="pt-BR" i="1" dirty="0" smtClean="0"/>
              <a:t>O Céu e o Inferno</a:t>
            </a:r>
            <a:r>
              <a:rPr lang="pt-BR" dirty="0" smtClean="0"/>
              <a:t>, Primeira Parte, cap. 5, item 3)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1413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noProof="0" dirty="0" smtClean="0"/>
              <a:t>Ressaltar que t</a:t>
            </a:r>
            <a:r>
              <a:rPr lang="pt-BR" noProof="0" dirty="0" smtClean="0"/>
              <a:t>ão importante quanto oferecer o perdão ao próximo que erra conosco é perdoar a si próprio. Não ser excessivamente rigoroso com as próprias imperfeições, sem se descuidar,</a:t>
            </a:r>
            <a:r>
              <a:rPr lang="pt-BR" baseline="0" noProof="0" dirty="0" smtClean="0"/>
              <a:t> porém da tarefa do auto-aprimoramento constante.</a:t>
            </a:r>
            <a:endParaRPr lang="pt-BR" noProof="0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perd</a:t>
            </a:r>
            <a:r>
              <a:rPr lang="pt-BR" dirty="0" smtClean="0"/>
              <a:t>ão é,</a:t>
            </a:r>
            <a:r>
              <a:rPr lang="pt-BR" baseline="0" dirty="0" smtClean="0"/>
              <a:t> portanto, o medicamento eficaz para restabelecer o equilíbrio </a:t>
            </a:r>
            <a:r>
              <a:rPr lang="pt-BR" baseline="0" smtClean="0"/>
              <a:t>espiritual.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97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rgbClr val="43641C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376" y="3721473"/>
            <a:ext cx="3096344" cy="1581150"/>
          </a:xfrm>
        </p:spPr>
        <p:txBody>
          <a:bodyPr>
            <a:normAutofit/>
          </a:bodyPr>
          <a:lstStyle>
            <a:lvl1pPr marL="0" indent="0" algn="r">
              <a:buNone/>
              <a:defRPr sz="2400" b="0" i="0" cap="none" spc="120" baseline="0">
                <a:solidFill>
                  <a:schemeClr val="bg1"/>
                </a:solidFill>
                <a:latin typeface="Helvetica Neue Thin"/>
                <a:cs typeface="Helvetica Neue Thi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3949" y="1417320"/>
            <a:ext cx="3096344" cy="2304288"/>
          </a:xfrm>
        </p:spPr>
        <p:txBody>
          <a:bodyPr>
            <a:normAutofit/>
          </a:bodyPr>
          <a:lstStyle>
            <a:lvl1pPr algn="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rgbClr val="FFFFFF">
                  <a:alpha val="7000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6225" y="6565900"/>
            <a:ext cx="2133600" cy="292100"/>
          </a:xfrm>
        </p:spPr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3324" y="6565900"/>
            <a:ext cx="4086225" cy="292100"/>
          </a:xfrm>
        </p:spPr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565900"/>
            <a:ext cx="876300" cy="292100"/>
          </a:xfrm>
        </p:spPr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cap="small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412776"/>
            <a:ext cx="8595360" cy="5153124"/>
          </a:xfrm>
        </p:spPr>
        <p:txBody>
          <a:bodyPr anchor="ctr"/>
          <a:lstStyle>
            <a:lvl1pPr algn="just">
              <a:spcAft>
                <a:spcPts val="800"/>
              </a:spcAft>
              <a:defRPr/>
            </a:lvl1pPr>
            <a:lvl2pPr algn="just">
              <a:spcBef>
                <a:spcPts val="0"/>
              </a:spcBef>
              <a:spcAft>
                <a:spcPts val="600"/>
              </a:spcAft>
              <a:defRPr/>
            </a:lvl2pPr>
            <a:lvl3pPr algn="just">
              <a:spcBef>
                <a:spcPts val="0"/>
              </a:spcBef>
              <a:spcAft>
                <a:spcPts val="500"/>
              </a:spcAft>
              <a:defRPr/>
            </a:lvl3pPr>
            <a:lvl4pPr algn="just">
              <a:spcBef>
                <a:spcPts val="0"/>
              </a:spcBef>
              <a:spcAft>
                <a:spcPts val="400"/>
              </a:spcAft>
              <a:defRPr sz="1400">
                <a:solidFill>
                  <a:schemeClr val="tx2"/>
                </a:solidFill>
              </a:defRPr>
            </a:lvl4pPr>
            <a:lvl5pPr marL="685800" indent="0" algn="r">
              <a:spcBef>
                <a:spcPts val="600"/>
              </a:spcBef>
              <a:spcAft>
                <a:spcPts val="1200"/>
              </a:spcAft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76225" y="1290992"/>
            <a:ext cx="8591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744887" y="0"/>
            <a:ext cx="3409950" cy="6858000"/>
          </a:xfrm>
          <a:prstGeom prst="rect">
            <a:avLst/>
          </a:prstGeom>
          <a:solidFill>
            <a:srgbClr val="43641C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91456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932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x-none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606" y="155448"/>
            <a:ext cx="8237736" cy="1252728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3"/>
          </p:nvPr>
        </p:nvSpPr>
        <p:spPr>
          <a:xfrm>
            <a:off x="238606" y="1773237"/>
            <a:ext cx="8237735" cy="4703761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500"/>
              </a:spcAft>
              <a:defRPr/>
            </a:lvl2pPr>
            <a:lvl3pPr>
              <a:spcBef>
                <a:spcPts val="0"/>
              </a:spcBef>
              <a:spcAft>
                <a:spcPts val="400"/>
              </a:spcAft>
              <a:defRPr/>
            </a:lvl3pPr>
            <a:lvl4pPr>
              <a:spcBef>
                <a:spcPts val="0"/>
              </a:spcBef>
              <a:spcAft>
                <a:spcPts val="300"/>
              </a:spcAft>
              <a:defRPr/>
            </a:lvl4pPr>
            <a:lvl5pPr marL="0" indent="0" algn="r">
              <a:spcBef>
                <a:spcPts val="0"/>
              </a:spcBef>
              <a:spcAft>
                <a:spcPts val="1200"/>
              </a:spcAft>
              <a:buNone/>
              <a:defRPr sz="1600"/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>
            <a:alphaModFix amt="27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313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Avenir Light"/>
          <a:ea typeface="+mj-ea"/>
          <a:cs typeface="Avenir Light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Helvetica Neue"/>
          <a:ea typeface="+mn-ea"/>
          <a:cs typeface="Helvetica Neue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Helvetica Neue"/>
          <a:ea typeface="+mn-ea"/>
          <a:cs typeface="Helvetica Neue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Helvetica Neue"/>
          <a:ea typeface="+mn-ea"/>
          <a:cs typeface="Helvetica Neue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Helvetica Neue"/>
          <a:ea typeface="+mn-ea"/>
          <a:cs typeface="Helvetica Neue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Helvetica Neue"/>
          <a:ea typeface="+mn-ea"/>
          <a:cs typeface="Helvetica Neue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pt-BR" sz="1800" dirty="0" smtClean="0"/>
              <a:t>Escola de Evangelização de Pacientes</a:t>
            </a:r>
          </a:p>
          <a:p>
            <a:r>
              <a:rPr lang="pt-BR" sz="1400" dirty="0"/>
              <a:t>Grupo Espírita </a:t>
            </a:r>
            <a:r>
              <a:rPr lang="pt-BR" sz="1400" dirty="0" err="1"/>
              <a:t>Guillon</a:t>
            </a:r>
            <a:r>
              <a:rPr lang="pt-BR" sz="1400" dirty="0"/>
              <a:t> Ribeiro</a:t>
            </a:r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Perdão na FAMÍLIA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significa PERDOAR?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" y="1412776"/>
            <a:ext cx="4441696" cy="5153124"/>
          </a:xfrm>
        </p:spPr>
        <p:txBody>
          <a:bodyPr/>
          <a:lstStyle/>
          <a:p>
            <a:r>
              <a:rPr lang="pt-PT" dirty="0" smtClean="0"/>
              <a:t>“... perdoar é, acima de tudo, a habilidade de compreender dificuldades.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cap. “Perdão”)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7044"/>
          <a:stretch/>
        </p:blipFill>
        <p:spPr>
          <a:xfrm>
            <a:off x="5124512" y="2552700"/>
            <a:ext cx="3743263" cy="2865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6003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Perdão no cotidiano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" y="1412776"/>
            <a:ext cx="5593824" cy="5153124"/>
          </a:xfrm>
        </p:spPr>
        <p:txBody>
          <a:bodyPr/>
          <a:lstStyle/>
          <a:p>
            <a:r>
              <a:rPr lang="pt-BR" dirty="0"/>
              <a:t>“Todos somos suscetíveis de erro e, por isso mesmo, perdão é serviço de todo o instante, mas assim como o compositor não obtém a sinfonia sem passar pelo solfejo, o perdão não existe, de nossa parte, ante os agravos grandes, se não aprendemos a relevar as indelicadezas pequenas.”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Estude e Viva</a:t>
            </a:r>
            <a:r>
              <a:rPr lang="pt-BR" dirty="0"/>
              <a:t>, cap. “Perdão e nós”)</a:t>
            </a:r>
          </a:p>
          <a:p>
            <a:r>
              <a:rPr lang="pt-BR" dirty="0" smtClean="0"/>
              <a:t>“</a:t>
            </a:r>
            <a:r>
              <a:rPr lang="pt-BR" dirty="0"/>
              <a:t>Perdoar é impositivo para cada hora e todo instante.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Espírito e Vida</a:t>
            </a:r>
            <a:r>
              <a:rPr lang="pt-BR" dirty="0" smtClean="0"/>
              <a:t>, cap. 42)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725" y="2074044"/>
            <a:ext cx="2612739" cy="3830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8677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Perdoar e esquecer são a mesma coisa?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" y="1412776"/>
            <a:ext cx="8595360" cy="2160240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</a:t>
            </a:r>
            <a:r>
              <a:rPr lang="pt-BR" dirty="0"/>
              <a:t>Para a convenção do mundo, o perdão significa renunciar à vingança, sem que o ofendido precise olvidar plenamente a falta do seu irmão; entretanto, para o espírito evangelizado, perdão e esquecimento devem caminhar juntos, embora prevaleça para todos os instantes da existência a necessidade de oração e vigilância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340)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15600"/>
          <a:stretch/>
        </p:blipFill>
        <p:spPr>
          <a:xfrm>
            <a:off x="2597944" y="3703496"/>
            <a:ext cx="3960440" cy="2862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3179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misericórdia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A misericórdia vai além do perdão, criando o esquecimento do mal.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Respostas da Vida</a:t>
            </a:r>
            <a:r>
              <a:rPr lang="pt-BR" dirty="0" smtClean="0"/>
              <a:t>, cap. 22)</a:t>
            </a:r>
          </a:p>
          <a:p>
            <a:pPr marL="4121150" indent="-173038"/>
            <a:r>
              <a:rPr lang="pt-BR" dirty="0" smtClean="0"/>
              <a:t>“A misericórdia é o complemento da brandura, porquanto aquele que não for misericordioso não poderá ser brando e pacífico. Ela consiste no esquecimento e no perdão das ofensas.”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cap. 10, item 4)</a:t>
            </a:r>
            <a:endParaRPr lang="pt-BR" dirty="0"/>
          </a:p>
        </p:txBody>
      </p:sp>
      <p:pic>
        <p:nvPicPr>
          <p:cNvPr id="1026" name="Picture 2" descr="D:\Documentos\Imagens\Fotos\j02894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64" y="3309325"/>
            <a:ext cx="3419872" cy="2279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Como obter o perdão das próprias faltas?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1412776"/>
            <a:ext cx="8595360" cy="1944216"/>
          </a:xfrm>
        </p:spPr>
        <p:txBody>
          <a:bodyPr/>
          <a:lstStyle/>
          <a:p>
            <a:r>
              <a:rPr lang="pt-BR" dirty="0" smtClean="0"/>
              <a:t>“[...] Aquele que pede a Deus o perdão de suas faltas não o obtém senão </a:t>
            </a:r>
            <a:r>
              <a:rPr lang="pt-BR" dirty="0" smtClean="0">
                <a:solidFill>
                  <a:srgbClr val="E51B48"/>
                </a:solidFill>
              </a:rPr>
              <a:t>mudando de conduta</a:t>
            </a:r>
            <a:r>
              <a:rPr lang="pt-BR" dirty="0" smtClean="0"/>
              <a:t>. As boas ações são as melhores preces, porque os atos valem mais que as palavras.”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661)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600" y="3542472"/>
            <a:ext cx="5148808" cy="3023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278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Lei de reabilitação moral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" y="1412776"/>
            <a:ext cx="4657720" cy="5153124"/>
          </a:xfrm>
        </p:spPr>
        <p:txBody>
          <a:bodyPr>
            <a:normAutofit/>
          </a:bodyPr>
          <a:lstStyle/>
          <a:p>
            <a:r>
              <a:rPr lang="pt-BR" dirty="0"/>
              <a:t>“</a:t>
            </a:r>
            <a:r>
              <a:rPr lang="pt-BR" i="1" dirty="0">
                <a:solidFill>
                  <a:srgbClr val="E51B48"/>
                </a:solidFill>
              </a:rPr>
              <a:t>Arrependimento</a:t>
            </a:r>
            <a:r>
              <a:rPr lang="pt-BR" dirty="0">
                <a:solidFill>
                  <a:srgbClr val="E51B48"/>
                </a:solidFill>
              </a:rPr>
              <a:t>, </a:t>
            </a:r>
            <a:r>
              <a:rPr lang="pt-BR" i="1" dirty="0">
                <a:solidFill>
                  <a:srgbClr val="E51B48"/>
                </a:solidFill>
              </a:rPr>
              <a:t>expiação </a:t>
            </a:r>
            <a:r>
              <a:rPr lang="pt-BR" dirty="0">
                <a:solidFill>
                  <a:srgbClr val="E51B48"/>
                </a:solidFill>
              </a:rPr>
              <a:t>e </a:t>
            </a:r>
            <a:r>
              <a:rPr lang="pt-BR" i="1" dirty="0">
                <a:solidFill>
                  <a:srgbClr val="E51B48"/>
                </a:solidFill>
              </a:rPr>
              <a:t>reparação</a:t>
            </a:r>
            <a:r>
              <a:rPr lang="pt-BR" i="1" dirty="0"/>
              <a:t> </a:t>
            </a:r>
            <a:r>
              <a:rPr lang="pt-BR" dirty="0"/>
              <a:t>constituem, portanto, as três condições necessárias para apagar os traços de uma falta e suas consequências. O arrependimento suaviza os travos da expiação, abrindo pela esperança o caminho da reabilitação; só a reparação, contudo, pode anular o efeito destruindo-lhe a causa.”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Céu e o Inferno</a:t>
            </a:r>
            <a:r>
              <a:rPr lang="pt-BR" dirty="0"/>
              <a:t>, Primeira Parte, cap. 7, item “Código penal da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vida </a:t>
            </a:r>
            <a:r>
              <a:rPr lang="pt-BR" dirty="0"/>
              <a:t>futura”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741" y="2657996"/>
            <a:ext cx="3723033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22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auto-perdão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1412776"/>
            <a:ext cx="8595360" cy="2088232"/>
          </a:xfrm>
        </p:spPr>
        <p:txBody>
          <a:bodyPr/>
          <a:lstStyle/>
          <a:p>
            <a:r>
              <a:rPr lang="pt-BR" dirty="0" smtClean="0"/>
              <a:t>“O auto-perdão consiste em fazer o nosso melhor hoje, abandonar as mágoas do passado e curar as dores do presente e, ao mesmo tempo, legitimar nossos projetos de vida para o futuro.”</a:t>
            </a:r>
            <a:endParaRPr lang="pt-BR" dirty="0"/>
          </a:p>
          <a:p>
            <a:pPr lvl="4"/>
            <a:r>
              <a:rPr lang="pt-BR" dirty="0" smtClean="0"/>
              <a:t>(</a:t>
            </a:r>
            <a:r>
              <a:rPr lang="pt-BR" dirty="0"/>
              <a:t>HAMMED. </a:t>
            </a:r>
            <a:r>
              <a:rPr lang="pt-BR" i="1" dirty="0"/>
              <a:t>Os Prazeres da Alma</a:t>
            </a:r>
            <a:r>
              <a:rPr lang="pt-BR" dirty="0"/>
              <a:t>, cap. “Perdão”)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5069" y="3652664"/>
            <a:ext cx="4822660" cy="29132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6031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Os efeitos do perdão 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BR" dirty="0" smtClean="0"/>
              <a:t>“... há </a:t>
            </a:r>
            <a:r>
              <a:rPr lang="pt-BR" dirty="0"/>
              <a:t>pensamentos enfermiços de queixa e mágoa, de prevenção e antipatia, a te solicitarem adequada medicação para que se te restaure o equilíbrio.</a:t>
            </a:r>
          </a:p>
          <a:p>
            <a:r>
              <a:rPr lang="pt-BR" dirty="0" smtClean="0"/>
              <a:t>O perdão é, pois, remédio santo para a euforia da mente na luta cotidiana.</a:t>
            </a:r>
          </a:p>
          <a:p>
            <a:pPr marL="3676650" indent="-173038"/>
            <a:endParaRPr lang="pt-BR" dirty="0" smtClean="0"/>
          </a:p>
          <a:p>
            <a:pPr marL="3676650" indent="-173038"/>
            <a:r>
              <a:rPr lang="pt-BR" dirty="0" smtClean="0"/>
              <a:t>Tanto quanto não deves conservar detritos e infecções no vaso orgânico, não mantenhas aversão e rancor na própria alma.”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Palavras de Vida Eterna</a:t>
            </a:r>
            <a:r>
              <a:rPr lang="pt-BR" dirty="0" smtClean="0"/>
              <a:t>, cap. 61)</a:t>
            </a:r>
            <a:endParaRPr lang="pt-BR" dirty="0"/>
          </a:p>
        </p:txBody>
      </p:sp>
      <p:pic>
        <p:nvPicPr>
          <p:cNvPr id="2050" name="Picture 2" descr="D:\Documentos\Imagens\Fotos\0042257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0" r="15696"/>
          <a:stretch/>
        </p:blipFill>
        <p:spPr bwMode="auto">
          <a:xfrm>
            <a:off x="539552" y="4036323"/>
            <a:ext cx="2880568" cy="2525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881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Jesus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sz="quarter" idx="13"/>
          </p:nvPr>
        </p:nvSpPr>
        <p:spPr>
          <a:xfrm>
            <a:off x="274320" y="1412776"/>
            <a:ext cx="4441696" cy="5153124"/>
          </a:xfrm>
        </p:spPr>
        <p:txBody>
          <a:bodyPr/>
          <a:lstStyle/>
          <a:p>
            <a:r>
              <a:rPr lang="pt-BR" dirty="0" smtClean="0"/>
              <a:t>“Não </a:t>
            </a:r>
            <a:r>
              <a:rPr lang="pt-BR" dirty="0"/>
              <a:t>vos digo que perdoeis até sete vezes, mas até setenta vezes sete </a:t>
            </a:r>
            <a:r>
              <a:rPr lang="pt-BR" dirty="0" smtClean="0"/>
              <a:t>vezes.”</a:t>
            </a:r>
          </a:p>
          <a:p>
            <a:pPr lvl="4"/>
            <a:r>
              <a:rPr lang="pt-BR" dirty="0" smtClean="0"/>
              <a:t>(Mateus, 18:22)</a:t>
            </a:r>
            <a:endParaRPr lang="pt-BR" dirty="0"/>
          </a:p>
        </p:txBody>
      </p:sp>
      <p:pic>
        <p:nvPicPr>
          <p:cNvPr id="3074" name="Picture 2" descr="D:\Documentos\Centro Espírita\Escola de Evangelização de Pacientes\Imagens\atire-a-primeira-ped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92896"/>
            <a:ext cx="2641863" cy="3312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4788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SOHO.thmx</Template>
  <TotalTime>8900</TotalTime>
  <Words>1015</Words>
  <Application>Microsoft Macintosh PowerPoint</Application>
  <PresentationFormat>On-screen Show (4:3)</PresentationFormat>
  <Paragraphs>55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Soho</vt:lpstr>
      <vt:lpstr>Perdão na FAMÍLIA</vt:lpstr>
      <vt:lpstr>O que significa PERDOAR?</vt:lpstr>
      <vt:lpstr>Perdão no cotidiano</vt:lpstr>
      <vt:lpstr>Perdoar e esquecer são a mesma coisa?</vt:lpstr>
      <vt:lpstr>A misericórdia</vt:lpstr>
      <vt:lpstr>Como obter o perdão das próprias faltas? </vt:lpstr>
      <vt:lpstr>Lei de reabilitação moral</vt:lpstr>
      <vt:lpstr>O auto-perdão</vt:lpstr>
      <vt:lpstr>Os efeitos do perdão </vt:lpstr>
      <vt:lpstr>Jesus</vt:lpstr>
    </vt:vector>
  </TitlesOfParts>
  <Company>Pedro Aganian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Aganian</dc:creator>
  <cp:lastModifiedBy>Adriano Alves</cp:lastModifiedBy>
  <cp:revision>592</cp:revision>
  <cp:lastPrinted>2004-01-28T18:32:47Z</cp:lastPrinted>
  <dcterms:created xsi:type="dcterms:W3CDTF">2001-10-17T15:22:17Z</dcterms:created>
  <dcterms:modified xsi:type="dcterms:W3CDTF">2015-10-12T17:30:12Z</dcterms:modified>
</cp:coreProperties>
</file>