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2"/>
  </p:sldMasterIdLst>
  <p:notesMasterIdLst>
    <p:notesMasterId r:id="rId15"/>
  </p:notesMasterIdLst>
  <p:handoutMasterIdLst>
    <p:handoutMasterId r:id="rId16"/>
  </p:handoutMasterIdLst>
  <p:sldIdLst>
    <p:sldId id="256" r:id="rId3"/>
    <p:sldId id="273" r:id="rId4"/>
    <p:sldId id="264" r:id="rId5"/>
    <p:sldId id="265" r:id="rId6"/>
    <p:sldId id="266" r:id="rId7"/>
    <p:sldId id="267" r:id="rId8"/>
    <p:sldId id="274" r:id="rId9"/>
    <p:sldId id="275" r:id="rId10"/>
    <p:sldId id="268" r:id="rId11"/>
    <p:sldId id="270" r:id="rId12"/>
    <p:sldId id="271" r:id="rId13"/>
    <p:sldId id="272" r:id="rId14"/>
  </p:sldIdLst>
  <p:sldSz cx="10945813" cy="68389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636363"/>
    <a:srgbClr val="828282"/>
    <a:srgbClr val="F9E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020" autoAdjust="0"/>
  </p:normalViewPr>
  <p:slideViewPr>
    <p:cSldViewPr>
      <p:cViewPr varScale="1">
        <p:scale>
          <a:sx n="89" d="100"/>
          <a:sy n="89" d="100"/>
        </p:scale>
        <p:origin x="-1616" y="-112"/>
      </p:cViewPr>
      <p:guideLst>
        <p:guide orient="horz" pos="4195"/>
        <p:guide pos="11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279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30170-A2CE-418C-A3E6-BFF65C17C5BE}" type="datetimeFigureOut">
              <a:rPr lang="pt-BR" smtClean="0"/>
              <a:t>30/08/15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93FB7-1B09-417F-905E-EDF6DF6B8F2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107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498DB960-2B76-49A4-B4DC-4E752D1B98C4}" type="datetimeFigureOut">
              <a:rPr lang="pt-BR"/>
              <a:pPr/>
              <a:t>30/08/15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BFC0730A-D9D0-4B64-B15A-CC5DED520116}" type="slidenum">
              <a:rPr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787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Definir</a:t>
            </a:r>
            <a:r>
              <a:rPr lang="pt-BR" baseline="0" dirty="0" smtClean="0"/>
              <a:t> o que é o culto do Evangelho no lar.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6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Enfatizar</a:t>
            </a:r>
            <a:r>
              <a:rPr lang="pt-BR" baseline="0" dirty="0" smtClean="0"/>
              <a:t> que o CEL é direcionado para cada um de nós. É a presença de Jesus em nossos corações.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89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Esclarecer que quando</a:t>
            </a:r>
            <a:r>
              <a:rPr lang="pt-BR" baseline="0" dirty="0" smtClean="0"/>
              <a:t> nosso lar está em desarmonia, nos desajustamos e, consequentemente, atraímos para perto de nós e para perto de nossos familiares, companhias espirituais desajustadas. Ao recorrermos ao CEL, trazemos benefícios espirituais para dentro do nosso lar, sendo para nós e para nossos familiares antídoto e cura para nossas dificuldades.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310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Esclarecer que o</a:t>
            </a:r>
            <a:r>
              <a:rPr lang="pt-BR" baseline="0" dirty="0" smtClean="0"/>
              <a:t> CEL é inspirado na tradição que já existia entre Jesus e seus apóstolos de se reunirem para tratarem de assuntos de elevada relevância espiritual. Jesus reunia os apóstolos em torno de si e os esclarecia e os fortificava para as dificuldades que enfrentariam no dia-a-dia.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81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Esclarecer que durante o CEL</a:t>
            </a:r>
            <a:r>
              <a:rPr lang="pt-BR" baseline="0" dirty="0" smtClean="0"/>
              <a:t> os mentores espirituais aproveitam o momento de preces e recolhimento interior para tratar toda a família. É nesse momento que os amigos espirituais auxiliam irmãos desencarnados necessitados ligados aos membros da família, recolhendo-os e levando-os para tratamentos em postos de socorro ou colônias espirituais. Aproveitam também para intuir membros da família para que consigam resolver suas dificuldades, fluidificam a água e criam barreiras de proteção contra vibrações de irmãos que querem desequilibrar o lar.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053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Desta forma,</a:t>
            </a:r>
            <a:r>
              <a:rPr lang="pt-BR" baseline="0" dirty="0" smtClean="0"/>
              <a:t> o CEL </a:t>
            </a:r>
            <a:r>
              <a:rPr lang="pt-BR" baseline="0" dirty="0" smtClean="0"/>
              <a:t>traz </a:t>
            </a:r>
            <a:r>
              <a:rPr lang="pt-BR" baseline="0" dirty="0" smtClean="0"/>
              <a:t>diversos benefícios para a família, auxiliando no reequilíbrio de todos.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022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Desta forma,</a:t>
            </a:r>
            <a:r>
              <a:rPr lang="pt-BR" baseline="0" dirty="0" smtClean="0"/>
              <a:t> o CEL traz diversos benefícios para a família, auxiliando no reequilíbrio de todos.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530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Deve-se entender que</a:t>
            </a:r>
            <a:r>
              <a:rPr lang="pt-BR" baseline="0" dirty="0" smtClean="0"/>
              <a:t> a família equilibrada refletirá em toda a sociedade.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969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Enfatizar para os ouvintes, que no momento do CEL,</a:t>
            </a:r>
            <a:r>
              <a:rPr lang="pt-BR" baseline="0" dirty="0" smtClean="0"/>
              <a:t> deve-se ter uma jarra de água ou copos individuais para cada familiar. É nesse instante que os mentores espirituais fluidificam a água, colocando o remédio salutar para cada um.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4924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baseline="0" dirty="0" smtClean="0"/>
              <a:t>Para que o CEL seja eficiente, é necessário seguirmos um roteiro para sua realização. Tal roteiro nos </a:t>
            </a:r>
            <a:r>
              <a:rPr lang="pt-BR" baseline="0" dirty="0" smtClean="0"/>
              <a:t>auxilia </a:t>
            </a:r>
            <a:r>
              <a:rPr lang="pt-BR" baseline="0" dirty="0" smtClean="0"/>
              <a:t>a </a:t>
            </a:r>
            <a:r>
              <a:rPr lang="pt-BR" baseline="0" dirty="0" smtClean="0"/>
              <a:t>criar </a:t>
            </a:r>
            <a:r>
              <a:rPr lang="pt-BR" baseline="0" dirty="0" smtClean="0"/>
              <a:t>uma disciplina para sua realização semanal e facilita a presença dos amigos espirituais que previamente se preparam para o socorro necessário no lar que se reúne em prece.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84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416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942320" cy="6838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749"/>
            <a:ext cx="10672168" cy="1581742"/>
          </a:xfrm>
          <a:solidFill>
            <a:schemeClr val="tx2">
              <a:alpha val="7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612775" indent="0">
              <a:defRPr sz="4400"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465" y="0"/>
            <a:ext cx="9159701" cy="1979315"/>
          </a:xfrm>
          <a:solidFill>
            <a:schemeClr val="bg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0331" y="6299795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01/09/15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12466" y="6299795"/>
            <a:ext cx="3466174" cy="364111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53426" y="6306361"/>
            <a:ext cx="547291" cy="364111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12466" y="6659835"/>
            <a:ext cx="9157805" cy="179115"/>
          </a:xfrm>
          <a:prstGeom prst="rect">
            <a:avLst/>
          </a:prstGeom>
          <a:solidFill>
            <a:schemeClr val="bg2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539155"/>
            <a:ext cx="10674833" cy="1152128"/>
          </a:xfrm>
          <a:solidFill>
            <a:schemeClr val="tx2">
              <a:alpha val="75000"/>
            </a:schemeClr>
          </a:solidFill>
          <a:ln>
            <a:noFill/>
          </a:ln>
        </p:spPr>
        <p:txBody>
          <a:bodyPr vert="horz" lIns="288000" tIns="45720" rIns="274320" bIns="45720" rtlCol="0" anchor="ctr">
            <a:normAutofit/>
          </a:bodyPr>
          <a:lstStyle>
            <a:lvl1pPr marL="361950" indent="0" algn="l">
              <a:defRPr sz="4400"/>
            </a:lvl1pPr>
          </a:lstStyle>
          <a:p>
            <a:pPr marL="612775" lvl="0"/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427" y="1979315"/>
            <a:ext cx="10127409" cy="4491479"/>
          </a:xfrm>
        </p:spPr>
        <p:txBody>
          <a:bodyPr anchor="ctr"/>
          <a:lstStyle>
            <a:lvl1pPr marL="342900" indent="-342900" algn="just"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Wingdings" charset="2"/>
              <a:buChar char="◉"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336550" algn="just">
              <a:buClr>
                <a:schemeClr val="accent4">
                  <a:lumMod val="75000"/>
                </a:schemeClr>
              </a:buClr>
              <a:buFont typeface="Wingdings" charset="2"/>
              <a:buChar char="◉"/>
              <a:defRPr sz="2000"/>
            </a:lvl2pPr>
            <a:lvl3pPr marL="1035050" indent="-349250" algn="just">
              <a:spcBef>
                <a:spcPts val="500"/>
              </a:spcBef>
              <a:buClr>
                <a:schemeClr val="accent4">
                  <a:lumMod val="60000"/>
                  <a:lumOff val="40000"/>
                </a:schemeClr>
              </a:buClr>
              <a:buFont typeface="Wingdings" charset="2"/>
              <a:buChar char="◉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-336550" algn="just">
              <a:spcBef>
                <a:spcPts val="400"/>
              </a:spcBef>
              <a:buFont typeface="Wingdings" charset="2"/>
              <a:buChar char="◉"/>
              <a:defRPr sz="1700"/>
            </a:lvl4pPr>
            <a:lvl5pPr marL="1371600" indent="0" algn="r">
              <a:spcAft>
                <a:spcPts val="1200"/>
              </a:spcAft>
              <a:buNone/>
              <a:defRPr sz="1500">
                <a:solidFill>
                  <a:srgbClr val="636363"/>
                </a:solidFill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11475"/>
            <a:ext cx="10672168" cy="91186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581" y="5927090"/>
            <a:ext cx="9577586" cy="91186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9784" y="1126415"/>
            <a:ext cx="9562384" cy="387540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91509"/>
            <a:ext cx="10672168" cy="227965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4581" y="5469372"/>
            <a:ext cx="9577586" cy="775081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7822" y="2588353"/>
            <a:ext cx="4268867" cy="367118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1849" y="2588353"/>
            <a:ext cx="4268867" cy="367118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76693" y="187737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398" y="2012110"/>
            <a:ext cx="4268867" cy="87544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398" y="3057414"/>
            <a:ext cx="4268867" cy="32021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1849" y="2012110"/>
            <a:ext cx="4268867" cy="87544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1849" y="3057414"/>
            <a:ext cx="4268867" cy="32021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76693" y="187737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41398" y="187737"/>
            <a:ext cx="3466174" cy="364111"/>
          </a:xfr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450856" y="2896498"/>
            <a:ext cx="4049951" cy="1584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71307" y="2896498"/>
            <a:ext cx="4049951" cy="1584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50856" y="2896498"/>
            <a:ext cx="4049951" cy="1584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271307" y="2896498"/>
            <a:ext cx="4049951" cy="1584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50856" y="2896498"/>
            <a:ext cx="4049951" cy="1584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271307" y="2896498"/>
            <a:ext cx="4049951" cy="1584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1588"/>
            <a:ext cx="10672168" cy="91186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1849" y="2583606"/>
            <a:ext cx="4268867" cy="367593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8483" y="2033447"/>
            <a:ext cx="4268867" cy="4212793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76693" y="187737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1588"/>
            <a:ext cx="10672168" cy="91186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69391" y="2042566"/>
            <a:ext cx="4102780" cy="419455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4581" y="2033448"/>
            <a:ext cx="5472907" cy="4212793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76693" y="187737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03370"/>
            <a:ext cx="10672168" cy="875386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581" y="4988411"/>
            <a:ext cx="9577586" cy="18505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9784" y="1126415"/>
            <a:ext cx="9562384" cy="29726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03370"/>
            <a:ext cx="10672168" cy="875386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581" y="4988411"/>
            <a:ext cx="9577586" cy="18505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76693" y="187737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9784" y="1126415"/>
            <a:ext cx="4772374" cy="29726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899793" y="1126415"/>
            <a:ext cx="4772374" cy="29726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03370"/>
            <a:ext cx="10672168" cy="875386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581" y="4988411"/>
            <a:ext cx="9577586" cy="18505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76693" y="187737"/>
            <a:ext cx="2554023" cy="364111"/>
          </a:xfrm>
        </p:spPr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9784" y="1126415"/>
            <a:ext cx="7902877" cy="29726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9030296" y="1126415"/>
            <a:ext cx="1641872" cy="14772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030296" y="2621866"/>
            <a:ext cx="1641872" cy="14772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61490" y="1126417"/>
            <a:ext cx="1094581" cy="5517909"/>
          </a:xfrm>
        </p:spPr>
        <p:txBody>
          <a:bodyPr vert="eaVert" lIns="274320" tIns="685800" bIns="68580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7822" y="1729853"/>
            <a:ext cx="7692474" cy="452968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 smtClean="0"/>
              <a:pPr/>
              <a:t>30/08/15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3235" r="8729" b="84756"/>
          <a:stretch/>
        </p:blipFill>
        <p:spPr>
          <a:xfrm>
            <a:off x="645870" y="331732"/>
            <a:ext cx="10299943" cy="1188035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2151" y="1595755"/>
            <a:ext cx="9581235" cy="45593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pt-B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pt-BR"/>
              <a:pPr/>
              <a:t>30/08/15</a:t>
            </a:fld>
            <a:endParaRPr lang="pt-B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/>
              <a:pPr/>
              <a:t>‹#›</a:t>
            </a:fld>
            <a:endParaRPr lang="pt-B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 de título">
    <p:bg>
      <p:bgPr>
        <a:blipFill dpi="0" rotWithShape="1">
          <a:blip r:embed="rId2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9">
            <a:alphaModFix amt="30000"/>
          </a:blip>
          <a:stretch>
            <a:fillRect/>
          </a:stretch>
        </p:blipFill>
        <p:spPr>
          <a:xfrm>
            <a:off x="0" y="0"/>
            <a:ext cx="10942320" cy="6838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" y="755179"/>
            <a:ext cx="10674833" cy="91186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427" y="2233573"/>
            <a:ext cx="10127409" cy="4237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17561" y="187737"/>
            <a:ext cx="2554023" cy="364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480A42-1B47-4A74-9A1D-F67E9D003F15}" type="datetimeFigureOut">
              <a:rPr lang="pt-BR" smtClean="0"/>
              <a:pPr/>
              <a:t>01/09/15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3939" y="187737"/>
            <a:ext cx="3466174" cy="364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74839"/>
            <a:ext cx="547291" cy="364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024F9E6-8BD1-4849-86DE-3CD23B63DC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547428" y="-1"/>
            <a:ext cx="10122844" cy="186131"/>
          </a:xfrm>
          <a:prstGeom prst="rect">
            <a:avLst/>
          </a:prstGeom>
          <a:solidFill>
            <a:schemeClr val="bg2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0" name="Rectangle 9"/>
          <p:cNvSpPr/>
          <p:nvPr userDrawn="1"/>
        </p:nvSpPr>
        <p:spPr>
          <a:xfrm>
            <a:off x="1512466" y="6659835"/>
            <a:ext cx="9157805" cy="179115"/>
          </a:xfrm>
          <a:prstGeom prst="rect">
            <a:avLst/>
          </a:prstGeom>
          <a:solidFill>
            <a:schemeClr val="bg2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685" r:id="rId17"/>
  </p:sldLayoutIdLst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família e o culto do</a:t>
            </a:r>
            <a:br>
              <a:rPr lang="pt-BR" dirty="0" smtClean="0"/>
            </a:br>
            <a:r>
              <a:rPr lang="pt-BR" dirty="0" smtClean="0"/>
              <a:t>Evangelho no lar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1600" dirty="0"/>
              <a:t>Grupo Espírita </a:t>
            </a:r>
            <a:r>
              <a:rPr lang="pt-BR" sz="1600" dirty="0" err="1"/>
              <a:t>Guillon</a:t>
            </a:r>
            <a:r>
              <a:rPr lang="pt-BR" sz="1600" dirty="0"/>
              <a:t> Ribeiro</a:t>
            </a:r>
          </a:p>
          <a:p>
            <a:pPr>
              <a:spcBef>
                <a:spcPts val="600"/>
              </a:spcBef>
            </a:pPr>
            <a:r>
              <a:rPr lang="pt-BR" dirty="0" smtClean="0"/>
              <a:t>Escola de Evangelização de Pacientes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que é o Culto do Evangelho no Lar?</a:t>
            </a:r>
            <a:endParaRPr lang="pt-BR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idx="1"/>
          </p:nvPr>
        </p:nvSpPr>
        <p:spPr>
          <a:xfrm>
            <a:off x="5400898" y="1979315"/>
            <a:ext cx="5273938" cy="4491479"/>
          </a:xfrm>
        </p:spPr>
        <p:txBody>
          <a:bodyPr/>
          <a:lstStyle/>
          <a:p>
            <a:r>
              <a:rPr lang="pt-BR" dirty="0" smtClean="0"/>
              <a:t>“Trata-se do estudo do Evangelho de Jesus em reunião familiar.”</a:t>
            </a:r>
          </a:p>
          <a:p>
            <a:pPr lvl="4"/>
            <a:r>
              <a:rPr lang="pt-BR" dirty="0" smtClean="0"/>
              <a:t>(USEERJ. </a:t>
            </a:r>
            <a:r>
              <a:rPr lang="pt-BR" i="1" dirty="0" smtClean="0"/>
              <a:t>Culto do Evangelho no Lar</a:t>
            </a:r>
            <a:r>
              <a:rPr lang="pt-BR" dirty="0" smtClean="0"/>
              <a:t>, 8.ed., p.4)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20" y="2592176"/>
            <a:ext cx="4564046" cy="3255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470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que é o Culto do Evangelho no Lar?</a:t>
            </a:r>
            <a:endParaRPr lang="pt-BR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idx="1"/>
          </p:nvPr>
        </p:nvSpPr>
        <p:spPr>
          <a:xfrm>
            <a:off x="547427" y="1979315"/>
            <a:ext cx="6149615" cy="4491479"/>
          </a:xfrm>
        </p:spPr>
        <p:txBody>
          <a:bodyPr/>
          <a:lstStyle/>
          <a:p>
            <a:r>
              <a:rPr lang="pt-BR" dirty="0" smtClean="0"/>
              <a:t>“Evangelho no Lar é Cristo falando ao coração.”</a:t>
            </a:r>
          </a:p>
          <a:p>
            <a:pPr lvl="4"/>
            <a:r>
              <a:rPr lang="pt-BR" dirty="0" smtClean="0"/>
              <a:t>(BEZERRA DE MENEZES. </a:t>
            </a:r>
            <a:r>
              <a:rPr lang="pt-BR" i="1" dirty="0" smtClean="0"/>
              <a:t>Temas da Vida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01098" y="2208295"/>
            <a:ext cx="3239195" cy="404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412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Por que realizar o CEL?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“Dramas que surgem na família; </a:t>
            </a:r>
          </a:p>
          <a:p>
            <a:r>
              <a:rPr lang="pt-BR" dirty="0" smtClean="0"/>
              <a:t>incompreensões que se agravam; </a:t>
            </a:r>
          </a:p>
          <a:p>
            <a:r>
              <a:rPr lang="pt-BR" dirty="0" smtClean="0"/>
              <a:t>urdiduras traiçoeiras;</a:t>
            </a:r>
          </a:p>
          <a:p>
            <a:r>
              <a:rPr lang="pt-BR" dirty="0" smtClean="0"/>
              <a:t>pessoas em rampa de perigo iminente; </a:t>
            </a:r>
          </a:p>
          <a:p>
            <a:r>
              <a:rPr lang="pt-BR" dirty="0" smtClean="0"/>
              <a:t>enfermidades em fixação; </a:t>
            </a:r>
          </a:p>
          <a:p>
            <a:r>
              <a:rPr lang="pt-BR" dirty="0" smtClean="0"/>
              <a:t>cerco obsessivo constritor; </a:t>
            </a:r>
          </a:p>
          <a:p>
            <a:r>
              <a:rPr lang="pt-BR" dirty="0" smtClean="0"/>
              <a:t>suspeitas em desdobramento pernicioso; </a:t>
            </a:r>
          </a:p>
          <a:p>
            <a:r>
              <a:rPr lang="pt-BR" dirty="0" smtClean="0"/>
              <a:t>angústias em crises, a caminho do autocídio; </a:t>
            </a:r>
          </a:p>
          <a:p>
            <a:r>
              <a:rPr lang="pt-BR" dirty="0" smtClean="0"/>
              <a:t>inquietações de vária ordem em painéis de agressividade ou loucura recebem no culto evangélico do lar o indispensável antídoto com as consequentes reservas de esclarecimento e coragem para dirimir equívocos, finalizar perturbações, predispor à paz e ajudar nos embates todos quantos aspirem à renovação, entusiasmo e liberdade.”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SOS Família</a:t>
            </a:r>
            <a:r>
              <a:rPr lang="pt-BR" dirty="0" smtClean="0"/>
              <a:t>, cap. 13)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29997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Primeiro culto cristão no lar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5040858" y="1979315"/>
            <a:ext cx="5633978" cy="4491479"/>
          </a:xfrm>
        </p:spPr>
        <p:txBody>
          <a:bodyPr/>
          <a:lstStyle/>
          <a:p>
            <a:r>
              <a:rPr lang="pt-BR" dirty="0" smtClean="0"/>
              <a:t>“O berço doméstico é a primeira escola e o primeiro templo da alma. A casa do homem é a legítima exportadora de caracteres para a vida comum. [...]</a:t>
            </a:r>
          </a:p>
          <a:p>
            <a:r>
              <a:rPr lang="pt-BR" dirty="0" smtClean="0"/>
              <a:t>Então Jesus, convidando os familiares do apóstolo à palestra edificante e à meditação elevada, desenrolou os escritos da sabedoria e abriu, na Terra, o primeiro culto cristão no lar.”</a:t>
            </a:r>
          </a:p>
          <a:p>
            <a:pPr lvl="4"/>
            <a:r>
              <a:rPr lang="pt-BR" dirty="0" smtClean="0"/>
              <a:t>(NEIO LÚCIO. </a:t>
            </a:r>
            <a:r>
              <a:rPr lang="pt-BR" i="1" dirty="0" smtClean="0"/>
              <a:t>Jesus no Lar</a:t>
            </a:r>
            <a:r>
              <a:rPr lang="pt-BR" dirty="0" smtClean="0"/>
              <a:t>, cap. 1)</a:t>
            </a:r>
            <a:endParaRPr lang="pt-BR" dirty="0"/>
          </a:p>
        </p:txBody>
      </p:sp>
      <p:pic>
        <p:nvPicPr>
          <p:cNvPr id="11" name="Picture 2" descr="D:\Documentos\Centro Espírita\Escola de Evangelização de Pacientes\Imagens\SLIDE_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8" t="8154" r="1761" b="6266"/>
          <a:stretch/>
        </p:blipFill>
        <p:spPr bwMode="auto">
          <a:xfrm>
            <a:off x="542662" y="2932319"/>
            <a:ext cx="4210164" cy="2594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38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Aspectos espirituais do CEL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idx="1"/>
          </p:nvPr>
        </p:nvSpPr>
        <p:spPr>
          <a:xfrm>
            <a:off x="547427" y="1979315"/>
            <a:ext cx="5213511" cy="4491479"/>
          </a:xfrm>
        </p:spPr>
        <p:txBody>
          <a:bodyPr/>
          <a:lstStyle/>
          <a:p>
            <a:r>
              <a:rPr lang="pt-BR" dirty="0" smtClean="0"/>
              <a:t>“Tão logo começou aquele serviço espiritual da família, as luzes ambientes se tornaram muito mais intensas.”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Os Mensageiros</a:t>
            </a:r>
            <a:r>
              <a:rPr lang="pt-BR" dirty="0" smtClean="0"/>
              <a:t>, cap. 35)</a:t>
            </a:r>
          </a:p>
          <a:p>
            <a:r>
              <a:rPr lang="pt-BR" dirty="0" smtClean="0"/>
              <a:t>“[...] o culto familiar do Evangelho não é tão só um curso de iluminação interior, mas também processo avançado de defesa exterior, pelas claridades </a:t>
            </a:r>
            <a:r>
              <a:rPr lang="pt-BR" dirty="0" err="1" smtClean="0"/>
              <a:t>espiritu-ais</a:t>
            </a:r>
            <a:r>
              <a:rPr lang="pt-BR" dirty="0" smtClean="0"/>
              <a:t> que acende em torno.”</a:t>
            </a:r>
          </a:p>
          <a:p>
            <a:pPr lvl="4"/>
            <a:r>
              <a:rPr lang="pt-BR" dirty="0" smtClean="0"/>
              <a:t>(Idem, cap. 37)</a:t>
            </a:r>
            <a:endParaRPr lang="pt-B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444" y="2469620"/>
            <a:ext cx="4429686" cy="3529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084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Benefícios do CEL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idx="1"/>
          </p:nvPr>
        </p:nvSpPr>
        <p:spPr>
          <a:xfrm>
            <a:off x="6120978" y="1979315"/>
            <a:ext cx="4553858" cy="4491479"/>
          </a:xfrm>
        </p:spPr>
        <p:txBody>
          <a:bodyPr/>
          <a:lstStyle/>
          <a:p>
            <a:r>
              <a:rPr lang="pt-BR" dirty="0" smtClean="0"/>
              <a:t>“[...] o culto da Boa Nova em fonte de bênçãos, </a:t>
            </a:r>
            <a:r>
              <a:rPr lang="pt-BR" dirty="0" err="1" smtClean="0"/>
              <a:t>dissol-vendo</a:t>
            </a:r>
            <a:r>
              <a:rPr lang="pt-BR" dirty="0" smtClean="0"/>
              <a:t> em nosso campo de trabalho todas as sombras da discórdia e da </a:t>
            </a:r>
            <a:r>
              <a:rPr lang="pt-BR" dirty="0" err="1" smtClean="0"/>
              <a:t>ignorân-cia</a:t>
            </a:r>
            <a:r>
              <a:rPr lang="pt-BR" dirty="0" smtClean="0"/>
              <a:t>, do desequilíbrio e da irritação.”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Família</a:t>
            </a:r>
            <a:r>
              <a:rPr lang="pt-BR" dirty="0" smtClean="0"/>
              <a:t>, cap. 2)</a:t>
            </a:r>
            <a:endParaRPr lang="pt-B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83" y="2526837"/>
            <a:ext cx="5262925" cy="3400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1905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Benefícios do CEL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idx="1"/>
          </p:nvPr>
        </p:nvSpPr>
        <p:spPr>
          <a:xfrm>
            <a:off x="547427" y="1979315"/>
            <a:ext cx="5285519" cy="4491479"/>
          </a:xfrm>
        </p:spPr>
        <p:txBody>
          <a:bodyPr/>
          <a:lstStyle/>
          <a:p>
            <a:r>
              <a:rPr lang="pt-BR" dirty="0" smtClean="0"/>
              <a:t>“Quando uma família ora em casa, reunida nas blandícias do Evangelho, toda a rua recebe o benefício da comunhão com o Alto.”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Messe de Amor</a:t>
            </a:r>
            <a:r>
              <a:rPr lang="pt-BR" dirty="0" smtClean="0"/>
              <a:t>, mensagem “Jesus contigo”)</a:t>
            </a:r>
            <a:endParaRPr lang="pt-B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970" y="2497640"/>
            <a:ext cx="4627677" cy="3472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7684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Benefícios do CEL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idx="1"/>
          </p:nvPr>
        </p:nvSpPr>
        <p:spPr>
          <a:xfrm>
            <a:off x="547427" y="1979316"/>
            <a:ext cx="10127409" cy="1368152"/>
          </a:xfrm>
        </p:spPr>
        <p:txBody>
          <a:bodyPr/>
          <a:lstStyle/>
          <a:p>
            <a:r>
              <a:rPr lang="pt-BR" dirty="0" smtClean="0"/>
              <a:t>“A família iluminada melhora a comunidade.”</a:t>
            </a:r>
          </a:p>
          <a:p>
            <a:pPr lvl="4"/>
            <a:r>
              <a:rPr lang="pt-BR" dirty="0" smtClean="0"/>
              <a:t>(USEERJ. </a:t>
            </a:r>
            <a:r>
              <a:rPr lang="pt-BR" i="1" dirty="0" smtClean="0"/>
              <a:t>Culto do Evangelho no Lar</a:t>
            </a:r>
            <a:r>
              <a:rPr lang="pt-BR" dirty="0" smtClean="0"/>
              <a:t>, 8. ed., p.10)</a:t>
            </a:r>
            <a:endParaRPr lang="pt-B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562" y="3347108"/>
            <a:ext cx="4187576" cy="312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4504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Magnetização da água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idx="1"/>
          </p:nvPr>
        </p:nvSpPr>
        <p:spPr>
          <a:xfrm>
            <a:off x="547427" y="1979315"/>
            <a:ext cx="7157727" cy="4491479"/>
          </a:xfrm>
        </p:spPr>
        <p:txBody>
          <a:bodyPr/>
          <a:lstStyle/>
          <a:p>
            <a:r>
              <a:rPr lang="pt-BR" dirty="0" smtClean="0"/>
              <a:t>“A água é dos corpos mais simples e receptivos da Terra. É como que a base pura em que a medicação do Céu pode ser impressa através de recursos substanciais de assistência ao corpo e à alma, embora em processo invisível aos olhos mortais.”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Segue-me!...</a:t>
            </a:r>
            <a:r>
              <a:rPr lang="pt-BR" dirty="0" smtClean="0"/>
              <a:t>, mensagem “A água fluída”)</a:t>
            </a:r>
            <a:endParaRPr lang="pt-BR" dirty="0" smtClean="0"/>
          </a:p>
        </p:txBody>
      </p:sp>
      <p:pic>
        <p:nvPicPr>
          <p:cNvPr id="7" name="Picture 2" descr="D:\Documentos\Centro Espírita\Escola de Evangelização de Pacientes\Imagens\j04091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5194" y="2327069"/>
            <a:ext cx="2466074" cy="3814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341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Roteiro para realização do CEL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idx="1"/>
          </p:nvPr>
        </p:nvSpPr>
        <p:spPr>
          <a:xfrm>
            <a:off x="547427" y="1979315"/>
            <a:ext cx="4709455" cy="4491479"/>
          </a:xfrm>
        </p:spPr>
        <p:txBody>
          <a:bodyPr/>
          <a:lstStyle/>
          <a:p>
            <a:r>
              <a:rPr lang="pt-BR" dirty="0" smtClean="0"/>
              <a:t>Escolher um dia da semana e horário fixo para reunião em família.</a:t>
            </a:r>
          </a:p>
          <a:p>
            <a:r>
              <a:rPr lang="pt-BR" dirty="0" smtClean="0"/>
              <a:t>Leitura de uma mensagem.</a:t>
            </a:r>
          </a:p>
          <a:p>
            <a:r>
              <a:rPr lang="pt-BR" dirty="0" smtClean="0"/>
              <a:t>Prece inicial.</a:t>
            </a:r>
          </a:p>
          <a:p>
            <a:r>
              <a:rPr lang="pt-BR" dirty="0" smtClean="0"/>
              <a:t>Estudo do Evangelho de Jesus.</a:t>
            </a:r>
          </a:p>
          <a:p>
            <a:r>
              <a:rPr lang="pt-BR" dirty="0" smtClean="0"/>
              <a:t>Conversação fraterna.</a:t>
            </a:r>
          </a:p>
          <a:p>
            <a:r>
              <a:rPr lang="pt-BR" dirty="0" smtClean="0"/>
              <a:t>Fluidificação da água.</a:t>
            </a:r>
          </a:p>
          <a:p>
            <a:r>
              <a:rPr lang="pt-BR" dirty="0" smtClean="0"/>
              <a:t>Prece de agradecimento.</a:t>
            </a:r>
            <a:endParaRPr lang="pt-B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946" y="2652479"/>
            <a:ext cx="4722748" cy="3143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6737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Seguindo a orientação de Jesus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idx="1"/>
          </p:nvPr>
        </p:nvSpPr>
        <p:spPr>
          <a:xfrm>
            <a:off x="5472905" y="1979315"/>
            <a:ext cx="5200019" cy="4491479"/>
          </a:xfrm>
        </p:spPr>
        <p:txBody>
          <a:bodyPr/>
          <a:lstStyle/>
          <a:p>
            <a:r>
              <a:rPr lang="pt-BR" dirty="0" smtClean="0"/>
              <a:t>“Porque onde estiverem dois ou três reunidos em meu nome, aí estou eu no meio deles.”</a:t>
            </a:r>
          </a:p>
          <a:p>
            <a:pPr lvl="1"/>
            <a:r>
              <a:rPr lang="pt-BR" i="1" dirty="0" smtClean="0"/>
              <a:t>Jesus</a:t>
            </a:r>
          </a:p>
          <a:p>
            <a:pPr lvl="4"/>
            <a:r>
              <a:rPr lang="pt-BR" dirty="0" smtClean="0"/>
              <a:t>(Mateus, 18:20)</a:t>
            </a:r>
            <a:endParaRPr lang="pt-BR" dirty="0" smtClean="0"/>
          </a:p>
        </p:txBody>
      </p:sp>
      <p:pic>
        <p:nvPicPr>
          <p:cNvPr id="6" name="Picture 2" descr="D:\Documentos\Centro Espírita\Escola de Evangelização de Pacientes\Imagens\SLIDE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9" y="2585891"/>
            <a:ext cx="4435139" cy="3290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763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F145382-4E87-4F82-9EAC-FC393EFC956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4668</TotalTime>
  <Words>1040</Words>
  <Application>Microsoft Macintosh PowerPoint</Application>
  <PresentationFormat>Custom</PresentationFormat>
  <Paragraphs>74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Perception</vt:lpstr>
      <vt:lpstr>A família e o culto do Evangelho no lar</vt:lpstr>
      <vt:lpstr>O que é o Culto do Evangelho no Lar?</vt:lpstr>
      <vt:lpstr>O que é o Culto do Evangelho no Lar?</vt:lpstr>
      <vt:lpstr>Por que realizar o CEL?</vt:lpstr>
      <vt:lpstr>Primeiro culto cristão no lar</vt:lpstr>
      <vt:lpstr>Aspectos espirituais do CEL</vt:lpstr>
      <vt:lpstr>Benefícios do CEL</vt:lpstr>
      <vt:lpstr>Benefícios do CEL</vt:lpstr>
      <vt:lpstr>Benefícios do CEL</vt:lpstr>
      <vt:lpstr>Magnetização da água</vt:lpstr>
      <vt:lpstr>Roteiro para realização do CEL</vt:lpstr>
      <vt:lpstr>Seguindo a orientação de Jesus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trabalho em equipe</dc:title>
  <dc:creator>Paula Evangelista</dc:creator>
  <cp:keywords/>
  <cp:lastModifiedBy>Adriano Alves</cp:lastModifiedBy>
  <cp:revision>44</cp:revision>
  <dcterms:created xsi:type="dcterms:W3CDTF">2015-08-26T19:46:49Z</dcterms:created>
  <dcterms:modified xsi:type="dcterms:W3CDTF">2015-09-03T02:46:51Z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TC102282709990</vt:lpwstr>
  </property>
</Properties>
</file>