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3"/>
  </p:notesMasterIdLst>
  <p:sldIdLst>
    <p:sldId id="256" r:id="rId2"/>
    <p:sldId id="257" r:id="rId3"/>
    <p:sldId id="268" r:id="rId4"/>
    <p:sldId id="269" r:id="rId5"/>
    <p:sldId id="270" r:id="rId6"/>
    <p:sldId id="271" r:id="rId7"/>
    <p:sldId id="272" r:id="rId8"/>
    <p:sldId id="273" r:id="rId9"/>
    <p:sldId id="274" r:id="rId10"/>
    <p:sldId id="275" r:id="rId11"/>
    <p:sldId id="27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226" autoAdjust="0"/>
  </p:normalViewPr>
  <p:slideViewPr>
    <p:cSldViewPr snapToGrid="0">
      <p:cViewPr varScale="1">
        <p:scale>
          <a:sx n="95" d="100"/>
          <a:sy n="95" d="100"/>
        </p:scale>
        <p:origin x="-1032" y="-120"/>
      </p:cViewPr>
      <p:guideLst>
        <p:guide orient="horz" pos="2160"/>
        <p:guide pos="717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85D14D-DAA3-45AE-9460-8993CD969B97}" type="datetimeFigureOut">
              <a:rPr lang="pt-BR" smtClean="0"/>
              <a:t>26/09/15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CB0853-D824-4AF5-8EE1-22222BAD04CA}" type="slidenum">
              <a:rPr lang="pt-BR" smtClean="0"/>
              <a:t>‹#›</a:t>
            </a:fld>
            <a:endParaRPr lang="pt-BR"/>
          </a:p>
        </p:txBody>
      </p:sp>
    </p:spTree>
    <p:extLst>
      <p:ext uri="{BB962C8B-B14F-4D97-AF65-F5344CB8AC3E}">
        <p14:creationId xmlns:p14="http://schemas.microsoft.com/office/powerpoint/2010/main" val="1995468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DACB0853-D824-4AF5-8EE1-22222BAD04CA}" type="slidenum">
              <a:rPr lang="pt-BR" smtClean="0"/>
              <a:t>1</a:t>
            </a:fld>
            <a:endParaRPr lang="pt-BR"/>
          </a:p>
        </p:txBody>
      </p:sp>
    </p:spTree>
    <p:extLst>
      <p:ext uri="{BB962C8B-B14F-4D97-AF65-F5344CB8AC3E}">
        <p14:creationId xmlns:p14="http://schemas.microsoft.com/office/powerpoint/2010/main" val="504979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Observar que a formação da família</a:t>
            </a:r>
            <a:r>
              <a:rPr lang="pt-BR" baseline="0" dirty="0" smtClean="0"/>
              <a:t> é uma necessidade do homem para a sua sobrevivência e progresso. É portanto, uma Lei Natural.</a:t>
            </a:r>
            <a:endParaRPr lang="pt-BR" dirty="0"/>
          </a:p>
        </p:txBody>
      </p:sp>
      <p:sp>
        <p:nvSpPr>
          <p:cNvPr id="4" name="Espaço Reservado para Número de Slide 3"/>
          <p:cNvSpPr>
            <a:spLocks noGrp="1"/>
          </p:cNvSpPr>
          <p:nvPr>
            <p:ph type="sldNum" sz="quarter" idx="10"/>
          </p:nvPr>
        </p:nvSpPr>
        <p:spPr/>
        <p:txBody>
          <a:bodyPr/>
          <a:lstStyle/>
          <a:p>
            <a:fld id="{DACB0853-D824-4AF5-8EE1-22222BAD04CA}" type="slidenum">
              <a:rPr lang="pt-BR" smtClean="0"/>
              <a:t>2</a:t>
            </a:fld>
            <a:endParaRPr lang="pt-BR"/>
          </a:p>
        </p:txBody>
      </p:sp>
    </p:spTree>
    <p:extLst>
      <p:ext uri="{BB962C8B-B14F-4D97-AF65-F5344CB8AC3E}">
        <p14:creationId xmlns:p14="http://schemas.microsoft.com/office/powerpoint/2010/main" val="1680712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extinção da família seria para o homem, um retrocesso. Isso</a:t>
            </a:r>
            <a:r>
              <a:rPr lang="pt-BR" baseline="0" dirty="0" smtClean="0"/>
              <a:t> faria com que as pessoas, de forma geral, reforçassem em si o egoísmo. Isso porque, na família, precisamos aprender a repartir, a conviver, a sermos companheiros, enfim, desenvolver várias virtudes que nos auxiliarão em nosso progresso. Os espíritos superiores nos orientam que é na família que reencontramos antigos desafetos do passado e temos a oportunidade de nos entendermos com eles.</a:t>
            </a:r>
            <a:endParaRPr lang="pt-BR" dirty="0"/>
          </a:p>
        </p:txBody>
      </p:sp>
      <p:sp>
        <p:nvSpPr>
          <p:cNvPr id="4" name="Espaço Reservado para Número de Slide 3"/>
          <p:cNvSpPr>
            <a:spLocks noGrp="1"/>
          </p:cNvSpPr>
          <p:nvPr>
            <p:ph type="sldNum" sz="quarter" idx="10"/>
          </p:nvPr>
        </p:nvSpPr>
        <p:spPr/>
        <p:txBody>
          <a:bodyPr/>
          <a:lstStyle/>
          <a:p>
            <a:fld id="{DACB0853-D824-4AF5-8EE1-22222BAD04CA}" type="slidenum">
              <a:rPr lang="pt-BR" smtClean="0"/>
              <a:t>3</a:t>
            </a:fld>
            <a:endParaRPr lang="pt-BR"/>
          </a:p>
        </p:txBody>
      </p:sp>
    </p:spTree>
    <p:extLst>
      <p:ext uri="{BB962C8B-B14F-4D97-AF65-F5344CB8AC3E}">
        <p14:creationId xmlns:p14="http://schemas.microsoft.com/office/powerpoint/2010/main" val="3511477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no lar que nós temos nossa primeira escola.</a:t>
            </a:r>
            <a:r>
              <a:rPr lang="pt-BR" baseline="0" dirty="0" smtClean="0"/>
              <a:t> É nele que precisamos exercer o mandamento de Jesus em sua máxima expressão: “Amar o próximo como a ti mesmo”.</a:t>
            </a:r>
            <a:endParaRPr lang="pt-BR" dirty="0"/>
          </a:p>
        </p:txBody>
      </p:sp>
      <p:sp>
        <p:nvSpPr>
          <p:cNvPr id="4" name="Espaço Reservado para Número de Slide 3"/>
          <p:cNvSpPr>
            <a:spLocks noGrp="1"/>
          </p:cNvSpPr>
          <p:nvPr>
            <p:ph type="sldNum" sz="quarter" idx="10"/>
          </p:nvPr>
        </p:nvSpPr>
        <p:spPr/>
        <p:txBody>
          <a:bodyPr/>
          <a:lstStyle/>
          <a:p>
            <a:fld id="{DACB0853-D824-4AF5-8EE1-22222BAD04CA}" type="slidenum">
              <a:rPr lang="pt-BR" smtClean="0"/>
              <a:t>4</a:t>
            </a:fld>
            <a:endParaRPr lang="pt-BR"/>
          </a:p>
        </p:txBody>
      </p:sp>
    </p:spTree>
    <p:extLst>
      <p:ext uri="{BB962C8B-B14F-4D97-AF65-F5344CB8AC3E}">
        <p14:creationId xmlns:p14="http://schemas.microsoft.com/office/powerpoint/2010/main" val="579522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a:t>
            </a:r>
            <a:r>
              <a:rPr lang="pt-BR" baseline="0" dirty="0" smtClean="0"/>
              <a:t> necessário compreender que as família são formadas por espíritos afins. Daí percebermos que a família é composta por aqueles que necessitam estar juntos, para juntos aprenderem. Portanto, cada um tem a família que precisa para seu aprimoramento espiritual.</a:t>
            </a:r>
            <a:endParaRPr lang="pt-BR" dirty="0"/>
          </a:p>
        </p:txBody>
      </p:sp>
      <p:sp>
        <p:nvSpPr>
          <p:cNvPr id="4" name="Espaço Reservado para Número de Slide 3"/>
          <p:cNvSpPr>
            <a:spLocks noGrp="1"/>
          </p:cNvSpPr>
          <p:nvPr>
            <p:ph type="sldNum" sz="quarter" idx="10"/>
          </p:nvPr>
        </p:nvSpPr>
        <p:spPr/>
        <p:txBody>
          <a:bodyPr/>
          <a:lstStyle/>
          <a:p>
            <a:fld id="{DACB0853-D824-4AF5-8EE1-22222BAD04CA}" type="slidenum">
              <a:rPr lang="pt-BR" smtClean="0"/>
              <a:t>5</a:t>
            </a:fld>
            <a:endParaRPr lang="pt-BR"/>
          </a:p>
        </p:txBody>
      </p:sp>
    </p:spTree>
    <p:extLst>
      <p:ext uri="{BB962C8B-B14F-4D97-AF65-F5344CB8AC3E}">
        <p14:creationId xmlns:p14="http://schemas.microsoft.com/office/powerpoint/2010/main" val="3589865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Compreender que por uma necessidade de entendimento entre si, os espíritos organizam</a:t>
            </a:r>
            <a:r>
              <a:rPr lang="pt-BR" baseline="0" dirty="0" smtClean="0"/>
              <a:t> suas famílias ainda no plano espiritual, antes mesmo de reencarnarem. Analisam o que necessitam de aprender, o que precisam fazer para reatarem com aqueles a quem em outras existência ofenderam e traçam planos para o futuro. Um nova existência em família proporciona o resgate espiritual de que todos os envolvidos necessitam.</a:t>
            </a:r>
            <a:endParaRPr lang="pt-BR" dirty="0"/>
          </a:p>
        </p:txBody>
      </p:sp>
      <p:sp>
        <p:nvSpPr>
          <p:cNvPr id="4" name="Espaço Reservado para Número de Slide 3"/>
          <p:cNvSpPr>
            <a:spLocks noGrp="1"/>
          </p:cNvSpPr>
          <p:nvPr>
            <p:ph type="sldNum" sz="quarter" idx="10"/>
          </p:nvPr>
        </p:nvSpPr>
        <p:spPr/>
        <p:txBody>
          <a:bodyPr/>
          <a:lstStyle/>
          <a:p>
            <a:fld id="{DACB0853-D824-4AF5-8EE1-22222BAD04CA}" type="slidenum">
              <a:rPr lang="pt-BR" smtClean="0"/>
              <a:t>6</a:t>
            </a:fld>
            <a:endParaRPr lang="pt-BR"/>
          </a:p>
        </p:txBody>
      </p:sp>
    </p:spTree>
    <p:extLst>
      <p:ext uri="{BB962C8B-B14F-4D97-AF65-F5344CB8AC3E}">
        <p14:creationId xmlns:p14="http://schemas.microsoft.com/office/powerpoint/2010/main" val="644776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por isso que há dois tipos de famílias,</a:t>
            </a:r>
            <a:r>
              <a:rPr lang="pt-BR" baseline="0" dirty="0" smtClean="0"/>
              <a:t> conforme nos esclarece os espíritos superiores em O Evangelho Segundo o Espiritismo. Umas são formadas pelos laços espirituais, que faz com que os espíritos compromissados uns com os outros se mantenham unidos. Outras são formadas por parentescos de consanguinidade e, por não terem afinidades, com o tempo se afastam uns dos outros.</a:t>
            </a:r>
            <a:endParaRPr lang="pt-BR" dirty="0"/>
          </a:p>
        </p:txBody>
      </p:sp>
      <p:sp>
        <p:nvSpPr>
          <p:cNvPr id="4" name="Espaço Reservado para Número de Slide 3"/>
          <p:cNvSpPr>
            <a:spLocks noGrp="1"/>
          </p:cNvSpPr>
          <p:nvPr>
            <p:ph type="sldNum" sz="quarter" idx="10"/>
          </p:nvPr>
        </p:nvSpPr>
        <p:spPr/>
        <p:txBody>
          <a:bodyPr/>
          <a:lstStyle/>
          <a:p>
            <a:fld id="{DACB0853-D824-4AF5-8EE1-22222BAD04CA}" type="slidenum">
              <a:rPr lang="pt-BR" smtClean="0"/>
              <a:t>7</a:t>
            </a:fld>
            <a:endParaRPr lang="pt-BR"/>
          </a:p>
        </p:txBody>
      </p:sp>
    </p:spTree>
    <p:extLst>
      <p:ext uri="{BB962C8B-B14F-4D97-AF65-F5344CB8AC3E}">
        <p14:creationId xmlns:p14="http://schemas.microsoft.com/office/powerpoint/2010/main" val="4008354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importante frisar</a:t>
            </a:r>
            <a:r>
              <a:rPr lang="pt-BR" baseline="0" dirty="0" smtClean="0"/>
              <a:t> que precisamos cuidar das relações estabelecidas em família. Mágoas, ressentimentos, ódios etc., são sentimentos que precisam ser combatidos entre os familiares, para que a família não venha a adoecer e se desagregar.</a:t>
            </a:r>
            <a:endParaRPr lang="pt-BR" dirty="0"/>
          </a:p>
        </p:txBody>
      </p:sp>
      <p:sp>
        <p:nvSpPr>
          <p:cNvPr id="4" name="Espaço Reservado para Número de Slide 3"/>
          <p:cNvSpPr>
            <a:spLocks noGrp="1"/>
          </p:cNvSpPr>
          <p:nvPr>
            <p:ph type="sldNum" sz="quarter" idx="10"/>
          </p:nvPr>
        </p:nvSpPr>
        <p:spPr/>
        <p:txBody>
          <a:bodyPr/>
          <a:lstStyle/>
          <a:p>
            <a:fld id="{DACB0853-D824-4AF5-8EE1-22222BAD04CA}" type="slidenum">
              <a:rPr lang="pt-BR" smtClean="0"/>
              <a:t>8</a:t>
            </a:fld>
            <a:endParaRPr lang="pt-BR"/>
          </a:p>
        </p:txBody>
      </p:sp>
    </p:spTree>
    <p:extLst>
      <p:ext uri="{BB962C8B-B14F-4D97-AF65-F5344CB8AC3E}">
        <p14:creationId xmlns:p14="http://schemas.microsoft.com/office/powerpoint/2010/main" val="2732381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É importante frisar</a:t>
            </a:r>
            <a:r>
              <a:rPr lang="pt-BR" baseline="0" dirty="0" smtClean="0"/>
              <a:t> que precisamos cuidar das relações estabelecidas em família. Mágoas, ressentimentos, ódios etc., são sentimentos que precisam ser combatidos entre os familiares, para que a família não venha a adoecer e se desagregar.</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DACB0853-D824-4AF5-8EE1-22222BAD04CA}" type="slidenum">
              <a:rPr lang="pt-BR" smtClean="0"/>
              <a:t>9</a:t>
            </a:fld>
            <a:endParaRPr lang="pt-BR"/>
          </a:p>
        </p:txBody>
      </p:sp>
    </p:spTree>
    <p:extLst>
      <p:ext uri="{BB962C8B-B14F-4D97-AF65-F5344CB8AC3E}">
        <p14:creationId xmlns:p14="http://schemas.microsoft.com/office/powerpoint/2010/main" val="2530689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Para prevenir a desagregação familiar é necessário praticar dentro do lar as recomendações</a:t>
            </a:r>
            <a:r>
              <a:rPr lang="pt-BR" baseline="0" dirty="0" smtClean="0"/>
              <a:t> expressas no Evangelho de Jesus. A prática da caridade é necessidade constante entre aqueles que convivem no lar.</a:t>
            </a:r>
            <a:endParaRPr lang="pt-BR" dirty="0"/>
          </a:p>
        </p:txBody>
      </p:sp>
      <p:sp>
        <p:nvSpPr>
          <p:cNvPr id="4" name="Espaço Reservado para Número de Slide 3"/>
          <p:cNvSpPr>
            <a:spLocks noGrp="1"/>
          </p:cNvSpPr>
          <p:nvPr>
            <p:ph type="sldNum" sz="quarter" idx="10"/>
          </p:nvPr>
        </p:nvSpPr>
        <p:spPr/>
        <p:txBody>
          <a:bodyPr/>
          <a:lstStyle/>
          <a:p>
            <a:fld id="{DACB0853-D824-4AF5-8EE1-22222BAD04CA}" type="slidenum">
              <a:rPr lang="pt-BR" smtClean="0"/>
              <a:t>10</a:t>
            </a:fld>
            <a:endParaRPr lang="pt-BR"/>
          </a:p>
        </p:txBody>
      </p:sp>
    </p:spTree>
    <p:extLst>
      <p:ext uri="{BB962C8B-B14F-4D97-AF65-F5344CB8AC3E}">
        <p14:creationId xmlns:p14="http://schemas.microsoft.com/office/powerpoint/2010/main" val="1599200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DACB0853-D824-4AF5-8EE1-22222BAD04CA}" type="slidenum">
              <a:rPr lang="pt-BR" smtClean="0"/>
              <a:t>11</a:t>
            </a:fld>
            <a:endParaRPr lang="pt-BR"/>
          </a:p>
        </p:txBody>
      </p:sp>
    </p:spTree>
    <p:extLst>
      <p:ext uri="{BB962C8B-B14F-4D97-AF65-F5344CB8AC3E}">
        <p14:creationId xmlns:p14="http://schemas.microsoft.com/office/powerpoint/2010/main" val="228551248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5.png"/><Relationship Id="rId5" Type="http://schemas.openxmlformats.org/officeDocument/2006/relationships/image" Target="../media/image3.png"/><Relationship Id="rId6"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9" name="Rectangle 8"/>
          <p:cNvSpPr/>
          <p:nvPr/>
        </p:nvSpPr>
        <p:spPr>
          <a:xfrm>
            <a:off x="920834" y="1326806"/>
            <a:ext cx="5175166" cy="305052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p:cNvSpPr>
            <a:spLocks noGrp="1"/>
          </p:cNvSpPr>
          <p:nvPr>
            <p:ph type="subTitle" idx="1"/>
          </p:nvPr>
        </p:nvSpPr>
        <p:spPr>
          <a:xfrm>
            <a:off x="1047952"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BR" dirty="0" smtClean="0"/>
              <a:t>Clique para editar o estilo do subtítulo mestre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26/09/15</a:t>
            </a:fld>
            <a:endParaRPr lang="en-US" dirty="0"/>
          </a:p>
        </p:txBody>
      </p:sp>
      <p:sp>
        <p:nvSpPr>
          <p:cNvPr id="5" name="Footer Placeholder 4"/>
          <p:cNvSpPr>
            <a:spLocks noGrp="1"/>
          </p:cNvSpPr>
          <p:nvPr>
            <p:ph type="ftr" sz="quarter" idx="11"/>
          </p:nvPr>
        </p:nvSpPr>
        <p:spPr/>
        <p:txBody>
          <a:bodyPr/>
          <a:lstStyle/>
          <a:p>
            <a:endParaRPr lang="en-US" dirty="0"/>
          </a:p>
        </p:txBody>
      </p:sp>
      <p:pic>
        <p:nvPicPr>
          <p:cNvPr id="13" name="Imagem 4"/>
          <p:cNvPicPr>
            <a:picLocks noChangeAspect="1"/>
          </p:cNvPicPr>
          <p:nvPr userDrawn="1"/>
        </p:nvPicPr>
        <p:blipFill rotWithShape="1">
          <a:blip r:embed="rId4"/>
          <a:srcRect l="4085" r="4958"/>
          <a:stretch/>
        </p:blipFill>
        <p:spPr>
          <a:xfrm>
            <a:off x="6095999" y="1324794"/>
            <a:ext cx="5049999" cy="3063872"/>
          </a:xfrm>
          <a:prstGeom prst="rect">
            <a:avLst/>
          </a:prstGeom>
        </p:spPr>
      </p:pic>
      <p:sp>
        <p:nvSpPr>
          <p:cNvPr id="14" name="Rectangle 13"/>
          <p:cNvSpPr/>
          <p:nvPr userDrawn="1"/>
        </p:nvSpPr>
        <p:spPr>
          <a:xfrm>
            <a:off x="897737" y="1412384"/>
            <a:ext cx="10260000" cy="8758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15" name="Rectangle 14"/>
          <p:cNvSpPr/>
          <p:nvPr userDrawn="1"/>
        </p:nvSpPr>
        <p:spPr>
          <a:xfrm>
            <a:off x="894157" y="4214374"/>
            <a:ext cx="10260000" cy="8758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
        <p:nvSpPr>
          <p:cNvPr id="2" name="Title 1"/>
          <p:cNvSpPr>
            <a:spLocks noGrp="1"/>
          </p:cNvSpPr>
          <p:nvPr>
            <p:ph type="ctrTitle"/>
          </p:nvPr>
        </p:nvSpPr>
        <p:spPr>
          <a:xfrm>
            <a:off x="1051560" y="1333685"/>
            <a:ext cx="5046493" cy="3035808"/>
          </a:xfrm>
        </p:spPr>
        <p:txBody>
          <a:bodyPr anchor="ctr">
            <a:noAutofit/>
          </a:bodyPr>
          <a:lstStyle>
            <a:lvl1pPr algn="l">
              <a:lnSpc>
                <a:spcPct val="80000"/>
              </a:lnSpc>
              <a:defRPr sz="6000" cap="all" baseline="0">
                <a:blipFill dpi="0" rotWithShape="1">
                  <a:blip r:embed="rId5"/>
                  <a:srcRect/>
                  <a:tile tx="6350" ty="-127000" sx="65000" sy="64000" flip="none" algn="tl"/>
                </a:blipFill>
              </a:defRPr>
            </a:lvl1pPr>
          </a:lstStyle>
          <a:p>
            <a:r>
              <a:rPr lang="pt-BR" dirty="0" smtClean="0"/>
              <a:t>Clique para editar o título mestre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10" name="Rectangle 9"/>
          <p:cNvSpPr/>
          <p:nvPr userDrawn="1"/>
        </p:nvSpPr>
        <p:spPr>
          <a:xfrm>
            <a:off x="0" y="0"/>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p:cNvGrpSpPr/>
          <p:nvPr userDrawn="1"/>
        </p:nvGrpSpPr>
        <p:grpSpPr>
          <a:xfrm>
            <a:off x="349997" y="595951"/>
            <a:ext cx="1080904" cy="1080902"/>
            <a:chOff x="9685338" y="4460675"/>
            <a:chExt cx="1080904" cy="1080902"/>
          </a:xfrm>
        </p:grpSpPr>
        <p:sp>
          <p:nvSpPr>
            <p:cNvPr id="8" name="Oval 7"/>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9" name="Oval 8"/>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title"/>
          </p:nvPr>
        </p:nvSpPr>
        <p:spPr>
          <a:xfrm>
            <a:off x="1390400" y="331350"/>
            <a:ext cx="9737848" cy="1609344"/>
          </a:xfrm>
        </p:spPr>
        <p:txBody>
          <a:bodyPr/>
          <a:lstStyle/>
          <a:p>
            <a:r>
              <a:rPr lang="pt-BR" dirty="0" smtClean="0"/>
              <a:t>Clique para editar o título mestre</a:t>
            </a:r>
            <a:endParaRPr lang="en-US" dirty="0"/>
          </a:p>
        </p:txBody>
      </p:sp>
      <p:sp>
        <p:nvSpPr>
          <p:cNvPr id="3" name="Content Placeholder 2"/>
          <p:cNvSpPr>
            <a:spLocks noGrp="1"/>
          </p:cNvSpPr>
          <p:nvPr>
            <p:ph idx="1"/>
          </p:nvPr>
        </p:nvSpPr>
        <p:spPr/>
        <p:txBody>
          <a:bodyPr/>
          <a:lstStyle>
            <a:lvl1pPr algn="just">
              <a:lnSpc>
                <a:spcPct val="100000"/>
              </a:lnSpc>
              <a:spcAft>
                <a:spcPts val="800"/>
              </a:spcAft>
              <a:defRPr sz="2400"/>
            </a:lvl1pPr>
            <a:lvl2pPr algn="just">
              <a:lnSpc>
                <a:spcPct val="100000"/>
              </a:lnSpc>
              <a:spcBef>
                <a:spcPts val="0"/>
              </a:spcBef>
              <a:spcAft>
                <a:spcPts val="600"/>
              </a:spcAft>
              <a:defRPr sz="2000"/>
            </a:lvl2pPr>
            <a:lvl3pPr algn="just">
              <a:spcBef>
                <a:spcPts val="0"/>
              </a:spcBef>
              <a:spcAft>
                <a:spcPts val="500"/>
              </a:spcAft>
              <a:defRPr sz="1800"/>
            </a:lvl3pPr>
            <a:lvl4pPr algn="just">
              <a:spcBef>
                <a:spcPts val="0"/>
              </a:spcBef>
              <a:spcAft>
                <a:spcPts val="400"/>
              </a:spcAft>
              <a:defRPr/>
            </a:lvl4pPr>
            <a:lvl5pPr marL="1097280" indent="0" algn="r">
              <a:spcBef>
                <a:spcPts val="600"/>
              </a:spcBef>
              <a:spcAft>
                <a:spcPts val="1200"/>
              </a:spcAft>
              <a:buNone/>
              <a:defRPr sz="1400"/>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26/09/15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pt-BR" smtClean="0"/>
              <a:t>Clique para editar o título mestre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26/09/15</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26/09/15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26/09/15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26/09/15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26/09/15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pt-BR" smtClean="0"/>
              <a:t>Clique para editar o título mestre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DA16AA21-1863-4931-97CB-99D0A168701B}" type="datetimeFigureOut">
              <a:rPr lang="en-US" dirty="0"/>
              <a:t>26/09/15</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Imagem com Legenda">
    <p:spTree>
      <p:nvGrpSpPr>
        <p:cNvPr id="1" name=""/>
        <p:cNvGrpSpPr/>
        <p:nvPr/>
      </p:nvGrpSpPr>
      <p:grpSpPr>
        <a:xfrm>
          <a:off x="0" y="0"/>
          <a:ext cx="0" cy="0"/>
          <a:chOff x="0" y="0"/>
          <a:chExt cx="0" cy="0"/>
        </a:xfrm>
      </p:grpSpPr>
      <p:sp>
        <p:nvSpPr>
          <p:cNvPr id="11" name="Rectangle 10"/>
          <p:cNvSpPr/>
          <p:nvPr/>
        </p:nvSpPr>
        <p:spPr>
          <a:xfrm>
            <a:off x="0" y="0"/>
            <a:ext cx="12192000" cy="1417320"/>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8589794" y="2012802"/>
            <a:ext cx="3361414" cy="4187687"/>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dirty="0" smtClean="0"/>
              <a:t>Clique no ícone para adicionar uma imagem</a:t>
            </a:r>
            <a:endParaRPr lang="en-US" dirty="0"/>
          </a:p>
        </p:txBody>
      </p:sp>
      <p:sp>
        <p:nvSpPr>
          <p:cNvPr id="4" name="Text Placeholder 3"/>
          <p:cNvSpPr>
            <a:spLocks noGrp="1"/>
          </p:cNvSpPr>
          <p:nvPr>
            <p:ph type="body" sz="half" idx="2"/>
          </p:nvPr>
        </p:nvSpPr>
        <p:spPr>
          <a:xfrm>
            <a:off x="398915" y="1584824"/>
            <a:ext cx="7812554" cy="5043641"/>
          </a:xfrm>
        </p:spPr>
        <p:txBody>
          <a:bodyPr>
            <a:normAutofit/>
          </a:bodyPr>
          <a:lstStyle>
            <a:lvl1pPr marL="0" indent="0">
              <a:lnSpc>
                <a:spcPct val="100000"/>
              </a:lnSpc>
              <a:spcBef>
                <a:spcPts val="1000"/>
              </a:spcBef>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 texto mestre</a:t>
            </a:r>
          </a:p>
        </p:txBody>
      </p:sp>
      <p:sp>
        <p:nvSpPr>
          <p:cNvPr id="5" name="Date Placeholder 4"/>
          <p:cNvSpPr>
            <a:spLocks noGrp="1"/>
          </p:cNvSpPr>
          <p:nvPr>
            <p:ph type="dt" sz="half" idx="10"/>
          </p:nvPr>
        </p:nvSpPr>
        <p:spPr/>
        <p:txBody>
          <a:bodyPr/>
          <a:lstStyle/>
          <a:p>
            <a:fld id="{3772C379-9A7C-4C87-A116-CBE9F58B04C5}" type="datetimeFigureOut">
              <a:rPr lang="en-US" dirty="0"/>
              <a:t>26/09/15</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
        <p:nvSpPr>
          <p:cNvPr id="15" name="Title 1"/>
          <p:cNvSpPr>
            <a:spLocks noGrp="1"/>
          </p:cNvSpPr>
          <p:nvPr>
            <p:ph type="title"/>
          </p:nvPr>
        </p:nvSpPr>
        <p:spPr>
          <a:xfrm>
            <a:off x="398915" y="105718"/>
            <a:ext cx="10058400" cy="1609344"/>
          </a:xfrm>
        </p:spPr>
        <p:txBody>
          <a:bodyPr/>
          <a:lstStyle/>
          <a:p>
            <a:r>
              <a:rPr lang="pt-BR" dirty="0" smtClean="0"/>
              <a:t>Clique para editar o título mestre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26/09/15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26/09/15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4" Type="http://schemas.microsoft.com/office/2007/relationships/hdphoto" Target="../media/hdphoto1.wdp"/><Relationship Id="rId1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pt-BR" dirty="0" smtClean="0"/>
              <a:t>Clique para editar o título mestre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26/09/15</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n-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z="8800" dirty="0" smtClean="0">
                <a:latin typeface="+mn-lt"/>
              </a:rPr>
              <a:t>família</a:t>
            </a:r>
            <a:endParaRPr lang="pt-BR" sz="8800" dirty="0">
              <a:latin typeface="+mn-lt"/>
            </a:endParaRPr>
          </a:p>
        </p:txBody>
      </p:sp>
      <p:sp>
        <p:nvSpPr>
          <p:cNvPr id="3" name="Subtítulo 2"/>
          <p:cNvSpPr>
            <a:spLocks noGrp="1"/>
          </p:cNvSpPr>
          <p:nvPr>
            <p:ph type="subTitle" idx="1"/>
          </p:nvPr>
        </p:nvSpPr>
        <p:spPr>
          <a:xfrm>
            <a:off x="1051560" y="4635326"/>
            <a:ext cx="7891272" cy="1069848"/>
          </a:xfrm>
        </p:spPr>
        <p:txBody>
          <a:bodyPr>
            <a:normAutofit/>
          </a:bodyPr>
          <a:lstStyle/>
          <a:p>
            <a:pPr>
              <a:lnSpc>
                <a:spcPct val="100000"/>
              </a:lnSpc>
              <a:spcBef>
                <a:spcPts val="0"/>
              </a:spcBef>
            </a:pPr>
            <a:r>
              <a:rPr lang="pt-BR" sz="2000" dirty="0" smtClean="0"/>
              <a:t>Escola de Evangelização de </a:t>
            </a:r>
            <a:r>
              <a:rPr lang="pt-BR" sz="2000" dirty="0" smtClean="0"/>
              <a:t>Pacientes</a:t>
            </a:r>
          </a:p>
          <a:p>
            <a:pPr>
              <a:lnSpc>
                <a:spcPct val="100000"/>
              </a:lnSpc>
              <a:spcBef>
                <a:spcPts val="0"/>
              </a:spcBef>
            </a:pPr>
            <a:r>
              <a:rPr lang="pt-BR" sz="1700" dirty="0" smtClean="0"/>
              <a:t>Grupo Esp</a:t>
            </a:r>
            <a:r>
              <a:rPr lang="pt-BR" sz="1700" dirty="0" smtClean="0"/>
              <a:t>írita </a:t>
            </a:r>
            <a:r>
              <a:rPr lang="pt-BR" sz="1700" dirty="0" err="1" smtClean="0"/>
              <a:t>Guillon</a:t>
            </a:r>
            <a:r>
              <a:rPr lang="pt-BR" sz="1700" dirty="0" smtClean="0"/>
              <a:t> Ribeiro</a:t>
            </a:r>
            <a:endParaRPr lang="pt-BR" sz="1700" dirty="0"/>
          </a:p>
        </p:txBody>
      </p:sp>
    </p:spTree>
    <p:extLst>
      <p:ext uri="{BB962C8B-B14F-4D97-AF65-F5344CB8AC3E}">
        <p14:creationId xmlns:p14="http://schemas.microsoft.com/office/powerpoint/2010/main" val="18651510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1"/>
          <p:cNvSpPr>
            <a:spLocks noGrp="1"/>
          </p:cNvSpPr>
          <p:nvPr>
            <p:ph type="title"/>
          </p:nvPr>
        </p:nvSpPr>
        <p:spPr/>
        <p:txBody>
          <a:bodyPr/>
          <a:lstStyle/>
          <a:p>
            <a:r>
              <a:rPr lang="pt-BR" smtClean="0"/>
              <a:t>Família: escola do coração</a:t>
            </a:r>
            <a:endParaRPr lang="pt-BR" dirty="0"/>
          </a:p>
        </p:txBody>
      </p:sp>
      <p:sp>
        <p:nvSpPr>
          <p:cNvPr id="16" name="Espaço Reservado para Texto 4"/>
          <p:cNvSpPr>
            <a:spLocks noGrp="1"/>
          </p:cNvSpPr>
          <p:nvPr>
            <p:ph idx="1"/>
          </p:nvPr>
        </p:nvSpPr>
        <p:spPr>
          <a:xfrm>
            <a:off x="1069848" y="2121408"/>
            <a:ext cx="7031415" cy="4050792"/>
          </a:xfrm>
        </p:spPr>
        <p:txBody>
          <a:bodyPr>
            <a:normAutofit fontScale="85000" lnSpcReduction="10000"/>
          </a:bodyPr>
          <a:lstStyle/>
          <a:p>
            <a:r>
              <a:rPr lang="pt-BR" dirty="0" smtClean="0"/>
              <a:t>LEI  NATURAL</a:t>
            </a:r>
          </a:p>
          <a:p>
            <a:pPr lvl="1"/>
            <a:r>
              <a:rPr lang="pt-BR" dirty="0" smtClean="0"/>
              <a:t>Necessidade da vida social e da vida em  família</a:t>
            </a:r>
          </a:p>
          <a:p>
            <a:r>
              <a:rPr lang="pt-BR" dirty="0" smtClean="0"/>
              <a:t>“Deus fez o homem para viver em sociedade.”</a:t>
            </a:r>
          </a:p>
          <a:p>
            <a:r>
              <a:rPr lang="pt-BR" dirty="0" smtClean="0"/>
              <a:t>“Os laços sociais são necessários ao progresso e os de família mais apertados tornam os primeiros.”</a:t>
            </a:r>
          </a:p>
          <a:p>
            <a:r>
              <a:rPr lang="pt-BR" dirty="0" smtClean="0"/>
              <a:t>“Deus fez do amor filial e do amor paterno um sentimento natural. Foi para que, por essa afeição recíproca, os membros de uma família se sentissem impelidos a ajudarem-se mutuamente, o que, aliás, com muita </a:t>
            </a:r>
            <a:r>
              <a:rPr lang="pt-BR" dirty="0" err="1" smtClean="0"/>
              <a:t>freqüência</a:t>
            </a:r>
            <a:r>
              <a:rPr lang="pt-BR" dirty="0" smtClean="0"/>
              <a:t> se esquece na vossa sociedade atual.” </a:t>
            </a:r>
          </a:p>
          <a:p>
            <a:pPr lvl="4"/>
            <a:r>
              <a:rPr lang="pt-BR" dirty="0" smtClean="0"/>
              <a:t>(ALLAN KARDEC. </a:t>
            </a:r>
            <a:r>
              <a:rPr lang="pt-BR" i="1" dirty="0" smtClean="0"/>
              <a:t>O Livro dos Espíritos</a:t>
            </a:r>
            <a:r>
              <a:rPr lang="pt-BR" dirty="0" smtClean="0"/>
              <a:t>, </a:t>
            </a:r>
            <a:r>
              <a:rPr lang="pt-BR" dirty="0" err="1" smtClean="0"/>
              <a:t>perg</a:t>
            </a:r>
            <a:r>
              <a:rPr lang="pt-BR" dirty="0" smtClean="0"/>
              <a:t>. 766, 774 e 681)</a:t>
            </a:r>
            <a:endParaRPr lang="pt-BR" dirty="0" smtClean="0"/>
          </a:p>
        </p:txBody>
      </p:sp>
      <p:pic>
        <p:nvPicPr>
          <p:cNvPr id="7" name="Espaço Reservado para Imagem 16"/>
          <p:cNvPicPr>
            <a:picLocks noChangeAspect="1"/>
          </p:cNvPicPr>
          <p:nvPr/>
        </p:nvPicPr>
        <p:blipFill>
          <a:blip r:embed="rId3">
            <a:extLst>
              <a:ext uri="{28A0092B-C50C-407E-A947-70E740481C1C}">
                <a14:useLocalDpi xmlns:a14="http://schemas.microsoft.com/office/drawing/2010/main" val="0"/>
              </a:ext>
            </a:extLst>
          </a:blip>
          <a:srcRect l="18572" r="18572"/>
          <a:stretch>
            <a:fillRect/>
          </a:stretch>
        </p:blipFill>
        <p:spPr>
          <a:xfrm>
            <a:off x="8301788" y="2115636"/>
            <a:ext cx="3031791" cy="40597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908404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fontScale="90000"/>
          </a:bodyPr>
          <a:lstStyle/>
          <a:p>
            <a:r>
              <a:rPr lang="pt-BR" smtClean="0"/>
              <a:t>O que aconteceria se a família deixasse de existir?</a:t>
            </a:r>
            <a:endParaRPr lang="pt-BR" dirty="0"/>
          </a:p>
        </p:txBody>
      </p:sp>
      <p:sp>
        <p:nvSpPr>
          <p:cNvPr id="5" name="Espaço Reservado para Texto 4"/>
          <p:cNvSpPr>
            <a:spLocks noGrp="1"/>
          </p:cNvSpPr>
          <p:nvPr>
            <p:ph idx="1"/>
          </p:nvPr>
        </p:nvSpPr>
        <p:spPr>
          <a:xfrm>
            <a:off x="1069849" y="2121408"/>
            <a:ext cx="6296152" cy="4050792"/>
          </a:xfrm>
        </p:spPr>
        <p:txBody>
          <a:bodyPr>
            <a:normAutofit lnSpcReduction="10000"/>
          </a:bodyPr>
          <a:lstStyle/>
          <a:p>
            <a:r>
              <a:rPr lang="pt-BR" dirty="0" smtClean="0"/>
              <a:t>“Qual seria, para a sociedade, o resultado do relaxamento dos laços de família?</a:t>
            </a:r>
          </a:p>
          <a:p>
            <a:pPr lvl="1"/>
            <a:r>
              <a:rPr lang="pt-BR" i="1" dirty="0" smtClean="0"/>
              <a:t>Uma recrudescência  do egoísmo.</a:t>
            </a:r>
            <a:r>
              <a:rPr lang="pt-BR" dirty="0" smtClean="0"/>
              <a:t>”</a:t>
            </a:r>
          </a:p>
          <a:p>
            <a:pPr lvl="4"/>
            <a:r>
              <a:rPr lang="pt-BR" dirty="0" smtClean="0"/>
              <a:t>(ALLAN KARDEC. </a:t>
            </a:r>
            <a:r>
              <a:rPr lang="pt-BR" i="1" dirty="0" smtClean="0"/>
              <a:t>O Livro dos Espíritos</a:t>
            </a:r>
            <a:r>
              <a:rPr lang="pt-BR" dirty="0" smtClean="0"/>
              <a:t>, </a:t>
            </a:r>
            <a:r>
              <a:rPr lang="pt-BR" dirty="0" err="1" smtClean="0"/>
              <a:t>perg</a:t>
            </a:r>
            <a:r>
              <a:rPr lang="pt-BR" dirty="0" smtClean="0"/>
              <a:t>. 775)</a:t>
            </a:r>
          </a:p>
          <a:p>
            <a:r>
              <a:rPr lang="pt-BR" dirty="0" smtClean="0"/>
              <a:t>“A família é abençoada escola de educação moral e espiritual, oficina santificante onde se lapidam caracteres, laboratório superior em que se caldeiam sentimentos.”</a:t>
            </a:r>
          </a:p>
          <a:p>
            <a:pPr lvl="4"/>
            <a:r>
              <a:rPr lang="pt-BR" dirty="0" smtClean="0"/>
              <a:t>(JOANNA DE ÂNGELIS. </a:t>
            </a:r>
            <a:r>
              <a:rPr lang="pt-BR" i="1" dirty="0" smtClean="0"/>
              <a:t>Após a Tempestade</a:t>
            </a:r>
            <a:r>
              <a:rPr lang="pt-BR" dirty="0" smtClean="0"/>
              <a:t>, 5. ed., p. 33)</a:t>
            </a:r>
          </a:p>
        </p:txBody>
      </p:sp>
      <p:pic>
        <p:nvPicPr>
          <p:cNvPr id="6" name="Espaço Reservado para Imagem 7"/>
          <p:cNvPicPr>
            <a:picLocks noChangeAspect="1"/>
          </p:cNvPicPr>
          <p:nvPr/>
        </p:nvPicPr>
        <p:blipFill>
          <a:blip r:embed="rId3">
            <a:extLst>
              <a:ext uri="{28A0092B-C50C-407E-A947-70E740481C1C}">
                <a14:useLocalDpi xmlns:a14="http://schemas.microsoft.com/office/drawing/2010/main" val="0"/>
              </a:ext>
            </a:extLst>
          </a:blip>
          <a:srcRect l="19349" r="19349"/>
          <a:stretch>
            <a:fillRect/>
          </a:stretch>
        </p:blipFill>
        <p:spPr>
          <a:xfrm>
            <a:off x="7522603" y="2224991"/>
            <a:ext cx="3864535" cy="31719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195186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mtClean="0"/>
              <a:t>Primeiro mandato de serviço cristão</a:t>
            </a:r>
            <a:endParaRPr lang="pt-BR" dirty="0"/>
          </a:p>
        </p:txBody>
      </p:sp>
      <p:sp>
        <p:nvSpPr>
          <p:cNvPr id="8" name="Content Placeholder 7"/>
          <p:cNvSpPr>
            <a:spLocks noGrp="1"/>
          </p:cNvSpPr>
          <p:nvPr>
            <p:ph idx="1"/>
          </p:nvPr>
        </p:nvSpPr>
        <p:spPr>
          <a:xfrm>
            <a:off x="4077368" y="2121408"/>
            <a:ext cx="7050879" cy="4050792"/>
          </a:xfrm>
        </p:spPr>
        <p:txBody>
          <a:bodyPr>
            <a:normAutofit/>
          </a:bodyPr>
          <a:lstStyle/>
          <a:p>
            <a:r>
              <a:rPr lang="pt-BR" dirty="0" smtClean="0"/>
              <a:t>“O lar é o santuário em que a Bondade de Deus te situa. Dentro dele, nos fios da consanguinidade, recebes o teu primeiro mandato de serviço cristão.</a:t>
            </a:r>
          </a:p>
          <a:p>
            <a:r>
              <a:rPr lang="pt-BR" dirty="0" smtClean="0"/>
              <a:t>É aí que te avistas com o adversário de ontem, convertido em parente próximo, e que retomas o contato de afeições queridas que o tempo não apagou...”</a:t>
            </a:r>
          </a:p>
          <a:p>
            <a:pPr lvl="4"/>
            <a:r>
              <a:rPr lang="pt-BR" dirty="0" smtClean="0"/>
              <a:t>(ESPÍRITOS DIVERSOS. </a:t>
            </a:r>
            <a:r>
              <a:rPr lang="pt-BR" i="1" dirty="0" smtClean="0"/>
              <a:t>Família</a:t>
            </a:r>
            <a:r>
              <a:rPr lang="pt-BR" dirty="0" smtClean="0"/>
              <a:t>, p. 24)</a:t>
            </a:r>
            <a:endParaRPr lang="pt-BR" dirty="0"/>
          </a:p>
        </p:txBody>
      </p:sp>
      <p:pic>
        <p:nvPicPr>
          <p:cNvPr id="6" name="Espaço Reservado para Imagem 4"/>
          <p:cNvPicPr>
            <a:picLocks noChangeAspect="1"/>
          </p:cNvPicPr>
          <p:nvPr/>
        </p:nvPicPr>
        <p:blipFill>
          <a:blip r:embed="rId3">
            <a:extLst>
              <a:ext uri="{28A0092B-C50C-407E-A947-70E740481C1C}">
                <a14:useLocalDpi xmlns:a14="http://schemas.microsoft.com/office/drawing/2010/main" val="0"/>
              </a:ext>
            </a:extLst>
          </a:blip>
          <a:srcRect l="23383" r="23383"/>
          <a:stretch>
            <a:fillRect/>
          </a:stretch>
        </p:blipFill>
        <p:spPr>
          <a:xfrm>
            <a:off x="417179" y="2167856"/>
            <a:ext cx="3362325" cy="41878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449026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mtClean="0"/>
              <a:t>Formação da família</a:t>
            </a:r>
            <a:endParaRPr lang="pt-BR" dirty="0"/>
          </a:p>
        </p:txBody>
      </p:sp>
      <p:sp>
        <p:nvSpPr>
          <p:cNvPr id="3" name="Espaço Reservado para Texto 2"/>
          <p:cNvSpPr>
            <a:spLocks noGrp="1"/>
          </p:cNvSpPr>
          <p:nvPr>
            <p:ph idx="1"/>
          </p:nvPr>
        </p:nvSpPr>
        <p:spPr>
          <a:xfrm>
            <a:off x="1069848" y="2121408"/>
            <a:ext cx="10058400" cy="4362276"/>
          </a:xfrm>
        </p:spPr>
        <p:txBody>
          <a:bodyPr>
            <a:normAutofit fontScale="85000" lnSpcReduction="10000"/>
          </a:bodyPr>
          <a:lstStyle/>
          <a:p>
            <a:pPr marL="4125913" indent="-182563"/>
            <a:r>
              <a:rPr lang="pt-BR" dirty="0" smtClean="0"/>
              <a:t>“Formam famílias os Espíritos que a analogia dos gostos, a identidade do progresso moral e a afeição induzem a reunir-se. Esses mesmos Espíritos, em suas migrações terrenas, se buscam, para se gruparem, como o fazem no espaço, originando-se daí as famílias unidas e homogêneas.”</a:t>
            </a:r>
          </a:p>
          <a:p>
            <a:pPr marL="4400233" lvl="1" indent="-182563"/>
            <a:r>
              <a:rPr lang="pt-BR" i="1" dirty="0" smtClean="0"/>
              <a:t>Santo Agostinho</a:t>
            </a:r>
          </a:p>
          <a:p>
            <a:pPr lvl="4"/>
            <a:r>
              <a:rPr lang="pt-BR" dirty="0" smtClean="0"/>
              <a:t>(ALLAN KARDEC. </a:t>
            </a:r>
            <a:r>
              <a:rPr lang="pt-BR" i="1" dirty="0" smtClean="0"/>
              <a:t>O Evangelho Segundo o </a:t>
            </a:r>
            <a:br>
              <a:rPr lang="pt-BR" i="1" dirty="0" smtClean="0"/>
            </a:br>
            <a:r>
              <a:rPr lang="pt-BR" i="1" dirty="0" smtClean="0"/>
              <a:t>Espiritismo</a:t>
            </a:r>
            <a:r>
              <a:rPr lang="pt-BR" dirty="0" smtClean="0"/>
              <a:t>, cap. 14, item 9)</a:t>
            </a:r>
          </a:p>
          <a:p>
            <a:r>
              <a:rPr lang="pt-BR" dirty="0" smtClean="0"/>
              <a:t>“De todas as associações existentes na Terra – excetuando naturalmente a Humanidade – nenhuma talvez mais importante em sua função educadora e regenerativa: a constituição da família.”</a:t>
            </a:r>
          </a:p>
          <a:p>
            <a:pPr lvl="4"/>
            <a:r>
              <a:rPr lang="pt-BR" dirty="0" smtClean="0"/>
              <a:t>(EMMANUEL. </a:t>
            </a:r>
            <a:r>
              <a:rPr lang="pt-BR" i="1" dirty="0" smtClean="0"/>
              <a:t>Vida e Sexo</a:t>
            </a:r>
            <a:r>
              <a:rPr lang="pt-BR" dirty="0" smtClean="0"/>
              <a:t>, cap. 2)</a:t>
            </a:r>
            <a:endParaRPr lang="pt-BR" dirty="0"/>
          </a:p>
        </p:txBody>
      </p:sp>
      <p:pic>
        <p:nvPicPr>
          <p:cNvPr id="7" name="Espaço Reservado para Imagem 5"/>
          <p:cNvPicPr>
            <a:picLocks noChangeAspect="1"/>
          </p:cNvPicPr>
          <p:nvPr/>
        </p:nvPicPr>
        <p:blipFill>
          <a:blip r:embed="rId3">
            <a:extLst>
              <a:ext uri="{28A0092B-C50C-407E-A947-70E740481C1C}">
                <a14:useLocalDpi xmlns:a14="http://schemas.microsoft.com/office/drawing/2010/main" val="0"/>
              </a:ext>
            </a:extLst>
          </a:blip>
          <a:srcRect l="3429" r="3429"/>
          <a:stretch>
            <a:fillRect/>
          </a:stretch>
        </p:blipFill>
        <p:spPr>
          <a:xfrm>
            <a:off x="1064210" y="2240865"/>
            <a:ext cx="3681579" cy="27131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059405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r>
              <a:rPr lang="pt-BR" smtClean="0"/>
              <a:t>Formação da família</a:t>
            </a:r>
            <a:endParaRPr lang="pt-BR" dirty="0"/>
          </a:p>
        </p:txBody>
      </p:sp>
      <p:sp>
        <p:nvSpPr>
          <p:cNvPr id="3" name="Espaço Reservado para Texto 2"/>
          <p:cNvSpPr>
            <a:spLocks noGrp="1"/>
          </p:cNvSpPr>
          <p:nvPr>
            <p:ph idx="1"/>
          </p:nvPr>
        </p:nvSpPr>
        <p:spPr/>
        <p:txBody>
          <a:bodyPr>
            <a:normAutofit fontScale="92500" lnSpcReduction="20000"/>
          </a:bodyPr>
          <a:lstStyle/>
          <a:p>
            <a:r>
              <a:rPr lang="pt-BR" dirty="0" smtClean="0"/>
              <a:t>“Permite Deus que Espíritos menos adiantados encarnem entre eles, a fim de receberem conselhos e bons exemplos, a bem de seu progresso. Esses Espíritos se tornam, por vezes, causa de perturbação no meio daqueles outros, o que constitui para estes a prova e a tarefa a desempenhar.”</a:t>
            </a:r>
          </a:p>
          <a:p>
            <a:pPr lvl="1"/>
            <a:r>
              <a:rPr lang="pt-BR" i="1" dirty="0" smtClean="0"/>
              <a:t>Santo Agostinho</a:t>
            </a:r>
          </a:p>
          <a:p>
            <a:pPr lvl="4"/>
            <a:r>
              <a:rPr lang="pt-BR" dirty="0" smtClean="0"/>
              <a:t>(ALLAN KARDEC</a:t>
            </a:r>
            <a:r>
              <a:rPr lang="pt-BR" dirty="0"/>
              <a:t>. </a:t>
            </a:r>
            <a:r>
              <a:rPr lang="pt-BR" i="1" dirty="0" smtClean="0"/>
              <a:t>O Evangelho Segundo o Espiritismo</a:t>
            </a:r>
            <a:r>
              <a:rPr lang="pt-BR" dirty="0" smtClean="0"/>
              <a:t>, cap. 14, item 9)</a:t>
            </a:r>
          </a:p>
          <a:p>
            <a:r>
              <a:rPr lang="pt-BR" dirty="0" smtClean="0"/>
              <a:t>“</a:t>
            </a:r>
            <a:r>
              <a:rPr lang="pt-BR" i="1" dirty="0" smtClean="0"/>
              <a:t>O Instituto da Família é organizado no plano espiritual, antes de projetar-se na Terra?</a:t>
            </a:r>
          </a:p>
          <a:p>
            <a:pPr lvl="1"/>
            <a:r>
              <a:rPr lang="pt-BR" dirty="0" smtClean="0"/>
              <a:t>O colégio familiar tem suas origens sagradas na esfera espiritual. Em seus laços, reúnem-se todos aqueles que se comprometeram, no Além, a desenvolver na Terra uma tarefa construtiva de fraternidade real e definitiva.”</a:t>
            </a:r>
          </a:p>
          <a:p>
            <a:pPr lvl="4"/>
            <a:r>
              <a:rPr lang="pt-BR" dirty="0" smtClean="0"/>
              <a:t>(EMMANUEL. </a:t>
            </a:r>
            <a:r>
              <a:rPr lang="pt-BR" i="1" dirty="0" smtClean="0"/>
              <a:t>O Consolador</a:t>
            </a:r>
            <a:r>
              <a:rPr lang="pt-BR" dirty="0" smtClean="0"/>
              <a:t>, </a:t>
            </a:r>
            <a:r>
              <a:rPr lang="pt-BR" dirty="0" err="1" smtClean="0"/>
              <a:t>perg</a:t>
            </a:r>
            <a:r>
              <a:rPr lang="pt-BR" dirty="0" smtClean="0"/>
              <a:t>. 175)</a:t>
            </a:r>
          </a:p>
        </p:txBody>
      </p:sp>
    </p:spTree>
    <p:extLst>
      <p:ext uri="{BB962C8B-B14F-4D97-AF65-F5344CB8AC3E}">
        <p14:creationId xmlns:p14="http://schemas.microsoft.com/office/powerpoint/2010/main" val="38853062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mtClean="0"/>
              <a:t>Tipos de famílias</a:t>
            </a:r>
            <a:endParaRPr lang="pt-BR" dirty="0"/>
          </a:p>
        </p:txBody>
      </p:sp>
      <p:sp>
        <p:nvSpPr>
          <p:cNvPr id="3" name="Content Placeholder 2"/>
          <p:cNvSpPr>
            <a:spLocks noGrp="1"/>
          </p:cNvSpPr>
          <p:nvPr>
            <p:ph idx="1"/>
          </p:nvPr>
        </p:nvSpPr>
        <p:spPr>
          <a:xfrm>
            <a:off x="1069848" y="2121408"/>
            <a:ext cx="6790784" cy="4050792"/>
          </a:xfrm>
        </p:spPr>
        <p:txBody>
          <a:bodyPr>
            <a:normAutofit fontScale="92500"/>
          </a:bodyPr>
          <a:lstStyle/>
          <a:p>
            <a:pPr lvl="0"/>
            <a:r>
              <a:rPr lang="pt-BR" dirty="0" smtClean="0"/>
              <a:t>“Há, pois, duas espécies de famílias:</a:t>
            </a:r>
          </a:p>
          <a:p>
            <a:pPr lvl="1"/>
            <a:r>
              <a:rPr lang="pt-BR" dirty="0" smtClean="0"/>
              <a:t>Famílias pelos laços </a:t>
            </a:r>
            <a:r>
              <a:rPr lang="pt-BR" b="1" dirty="0" smtClean="0"/>
              <a:t>espirituais</a:t>
            </a:r>
          </a:p>
          <a:p>
            <a:pPr lvl="1"/>
            <a:r>
              <a:rPr lang="pt-BR" dirty="0" smtClean="0"/>
              <a:t>Famílias pelos laços </a:t>
            </a:r>
            <a:r>
              <a:rPr lang="pt-BR" b="1" dirty="0" smtClean="0"/>
              <a:t>corporais</a:t>
            </a:r>
          </a:p>
          <a:p>
            <a:pPr lvl="0"/>
            <a:r>
              <a:rPr lang="pt-BR" dirty="0" smtClean="0"/>
              <a:t>Duráveis, as primeiras se fortalecem pela purificação e se perpetuam no mundo dos Espíritos, através das várias migrações da alma; as segundas, frágeis como a matéria, se extinguem com o tempo e muitas vezes se dissolvem moralmente, já na existência atual.”</a:t>
            </a:r>
          </a:p>
          <a:p>
            <a:pPr lvl="4"/>
            <a:r>
              <a:rPr lang="pt-BR" dirty="0" smtClean="0"/>
              <a:t>(ALLAN KARDEC. </a:t>
            </a:r>
            <a:r>
              <a:rPr lang="pt-BR" i="1" dirty="0" smtClean="0"/>
              <a:t>O Evangelho Segundo o Espiritismo</a:t>
            </a:r>
            <a:r>
              <a:rPr lang="pt-BR" dirty="0" smtClean="0"/>
              <a:t>, cap. 14, item 8)</a:t>
            </a:r>
          </a:p>
          <a:p>
            <a:endParaRPr lang="pt-BR" dirty="0"/>
          </a:p>
        </p:txBody>
      </p:sp>
      <p:pic>
        <p:nvPicPr>
          <p:cNvPr id="8" name="Espaço Reservado para Imagem 5"/>
          <p:cNvPicPr>
            <a:picLocks noChangeAspect="1"/>
          </p:cNvPicPr>
          <p:nvPr/>
        </p:nvPicPr>
        <p:blipFill>
          <a:blip r:embed="rId3">
            <a:extLst>
              <a:ext uri="{28A0092B-C50C-407E-A947-70E740481C1C}">
                <a14:useLocalDpi xmlns:a14="http://schemas.microsoft.com/office/drawing/2010/main" val="0"/>
              </a:ext>
            </a:extLst>
          </a:blip>
          <a:srcRect l="4480" r="4480"/>
          <a:stretch>
            <a:fillRect/>
          </a:stretch>
        </p:blipFill>
        <p:spPr>
          <a:xfrm>
            <a:off x="8076899" y="2219189"/>
            <a:ext cx="3310239" cy="24196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306755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mtClean="0"/>
              <a:t>A família  adoece</a:t>
            </a:r>
            <a:endParaRPr lang="pt-BR" dirty="0"/>
          </a:p>
        </p:txBody>
      </p:sp>
      <p:sp>
        <p:nvSpPr>
          <p:cNvPr id="3" name="Espaço Reservado para Texto 2"/>
          <p:cNvSpPr>
            <a:spLocks noGrp="1"/>
          </p:cNvSpPr>
          <p:nvPr>
            <p:ph idx="1"/>
          </p:nvPr>
        </p:nvSpPr>
        <p:spPr>
          <a:xfrm>
            <a:off x="1069848" y="2121408"/>
            <a:ext cx="6603626" cy="4050792"/>
          </a:xfrm>
        </p:spPr>
        <p:txBody>
          <a:bodyPr/>
          <a:lstStyle/>
          <a:p>
            <a:pPr lvl="0"/>
            <a:r>
              <a:rPr lang="pt-BR" dirty="0" smtClean="0"/>
              <a:t>“É comum observar-se que o casamento promissor repentinamente adoece. Desvelam-se empeços dos cônjuges no ramerrão do cotidiano. Conflitos, moléstias, desníveis, falhas de formação e temperamento.”</a:t>
            </a:r>
          </a:p>
          <a:p>
            <a:pPr lvl="4"/>
            <a:r>
              <a:rPr lang="pt-BR" dirty="0" smtClean="0"/>
              <a:t>(EMMANUEL. </a:t>
            </a:r>
            <a:r>
              <a:rPr lang="pt-BR" i="1" dirty="0" smtClean="0"/>
              <a:t>Vida e Sexo</a:t>
            </a:r>
            <a:r>
              <a:rPr lang="pt-BR" dirty="0" smtClean="0"/>
              <a:t>, </a:t>
            </a:r>
            <a:r>
              <a:rPr lang="pt-BR" dirty="0" err="1" smtClean="0"/>
              <a:t>cap</a:t>
            </a:r>
            <a:r>
              <a:rPr lang="pt-BR" dirty="0" smtClean="0"/>
              <a:t> 12) </a:t>
            </a:r>
            <a:endParaRPr lang="pt-BR" dirty="0"/>
          </a:p>
        </p:txBody>
      </p:sp>
      <p:pic>
        <p:nvPicPr>
          <p:cNvPr id="6" name="Espaço Reservado para Imagem 4"/>
          <p:cNvPicPr>
            <a:picLocks noChangeAspect="1"/>
          </p:cNvPicPr>
          <p:nvPr/>
        </p:nvPicPr>
        <p:blipFill>
          <a:blip r:embed="rId3">
            <a:extLst>
              <a:ext uri="{28A0092B-C50C-407E-A947-70E740481C1C}">
                <a14:useLocalDpi xmlns:a14="http://schemas.microsoft.com/office/drawing/2010/main" val="0"/>
              </a:ext>
            </a:extLst>
          </a:blip>
          <a:srcRect l="9875" r="9875"/>
          <a:stretch>
            <a:fillRect/>
          </a:stretch>
        </p:blipFill>
        <p:spPr>
          <a:xfrm>
            <a:off x="8025724" y="2257493"/>
            <a:ext cx="3242092" cy="40390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18276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mtClean="0"/>
              <a:t>A família  adoece</a:t>
            </a:r>
            <a:endParaRPr lang="pt-BR" dirty="0"/>
          </a:p>
        </p:txBody>
      </p:sp>
      <p:sp>
        <p:nvSpPr>
          <p:cNvPr id="3" name="Espaço Reservado para Texto 2"/>
          <p:cNvSpPr>
            <a:spLocks noGrp="1"/>
          </p:cNvSpPr>
          <p:nvPr>
            <p:ph idx="1"/>
          </p:nvPr>
        </p:nvSpPr>
        <p:spPr>
          <a:xfrm>
            <a:off x="4478420" y="2121408"/>
            <a:ext cx="6649827" cy="4050792"/>
          </a:xfrm>
        </p:spPr>
        <p:txBody>
          <a:bodyPr/>
          <a:lstStyle/>
          <a:p>
            <a:pPr lvl="0"/>
            <a:r>
              <a:rPr lang="pt-BR" dirty="0" smtClean="0"/>
              <a:t>“Ocorre que a família é o núcleo de maior importância no organismo social. Quando se desajusta, a sociedade se desorganiza; quando se estiola, a comunidade se desagrega; quando falha, o grupo a que dá origem sucumbe. Santuário dos pais, escola dos filhos, oficina de experiência o lar é a mola mestra que aciona a humanidade.”</a:t>
            </a:r>
          </a:p>
          <a:p>
            <a:pPr lvl="4"/>
            <a:r>
              <a:rPr lang="pt-BR" dirty="0" smtClean="0"/>
              <a:t>(ESPÍRITOS DIVERSOS. </a:t>
            </a:r>
            <a:r>
              <a:rPr lang="pt-BR" i="1" dirty="0" smtClean="0"/>
              <a:t>Terapêutica de Emergência</a:t>
            </a:r>
            <a:r>
              <a:rPr lang="pt-BR" dirty="0" smtClean="0"/>
              <a:t>, cap. 13)</a:t>
            </a:r>
            <a:endParaRPr lang="pt-BR" dirty="0"/>
          </a:p>
        </p:txBody>
      </p:sp>
      <p:pic>
        <p:nvPicPr>
          <p:cNvPr id="5" name="Espaço Reservado para Imagem 5"/>
          <p:cNvPicPr>
            <a:picLocks noChangeAspect="1"/>
          </p:cNvPicPr>
          <p:nvPr/>
        </p:nvPicPr>
        <p:blipFill>
          <a:blip r:embed="rId3">
            <a:extLst>
              <a:ext uri="{28A0092B-C50C-407E-A947-70E740481C1C}">
                <a14:useLocalDpi xmlns:a14="http://schemas.microsoft.com/office/drawing/2010/main" val="0"/>
              </a:ext>
            </a:extLst>
          </a:blip>
          <a:srcRect l="24851" r="24851"/>
          <a:stretch>
            <a:fillRect/>
          </a:stretch>
        </p:blipFill>
        <p:spPr>
          <a:xfrm>
            <a:off x="872039" y="2162342"/>
            <a:ext cx="3360737" cy="41878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295173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mtClean="0"/>
              <a:t>PREVENÇÃO CONTRA A DESAGREGAÇÃO FAMILIAR</a:t>
            </a:r>
            <a:endParaRPr lang="pt-BR" dirty="0"/>
          </a:p>
        </p:txBody>
      </p:sp>
      <p:sp>
        <p:nvSpPr>
          <p:cNvPr id="3" name="Espaço Reservado para Texto 2"/>
          <p:cNvSpPr>
            <a:spLocks noGrp="1"/>
          </p:cNvSpPr>
          <p:nvPr>
            <p:ph idx="1"/>
          </p:nvPr>
        </p:nvSpPr>
        <p:spPr>
          <a:xfrm>
            <a:off x="4358104" y="2121408"/>
            <a:ext cx="6770143" cy="4050792"/>
          </a:xfrm>
        </p:spPr>
        <p:txBody>
          <a:bodyPr>
            <a:normAutofit fontScale="92500" lnSpcReduction="20000"/>
          </a:bodyPr>
          <a:lstStyle/>
          <a:p>
            <a:pPr lvl="0"/>
            <a:r>
              <a:rPr lang="pt-BR" dirty="0" smtClean="0"/>
              <a:t>O que fazer?</a:t>
            </a:r>
          </a:p>
          <a:p>
            <a:pPr lvl="1"/>
            <a:r>
              <a:rPr lang="pt-BR" dirty="0" smtClean="0"/>
              <a:t>Exercício do bem no lar</a:t>
            </a:r>
          </a:p>
          <a:p>
            <a:pPr lvl="1"/>
            <a:r>
              <a:rPr lang="pt-BR" dirty="0" smtClean="0"/>
              <a:t>Oração</a:t>
            </a:r>
          </a:p>
          <a:p>
            <a:pPr lvl="1"/>
            <a:r>
              <a:rPr lang="pt-BR" dirty="0" smtClean="0"/>
              <a:t>Humildade</a:t>
            </a:r>
          </a:p>
          <a:p>
            <a:pPr lvl="1"/>
            <a:r>
              <a:rPr lang="pt-BR" dirty="0" smtClean="0"/>
              <a:t>Entendimento</a:t>
            </a:r>
          </a:p>
          <a:p>
            <a:pPr lvl="0"/>
            <a:r>
              <a:rPr lang="pt-BR" dirty="0" smtClean="0"/>
              <a:t>“Exercitemos, desse modo, o amor e o serviço, a humildade e o devotamento, no templo familiar, à frente de nossos amigos ou adversários do pretérito transformados hoje em nossos parentes ou em nossos filhos, e estaremos alcançando nos problemas da eternidade a mais alta e a mais sublime equação.”</a:t>
            </a:r>
          </a:p>
          <a:p>
            <a:pPr lvl="4"/>
            <a:r>
              <a:rPr lang="pt-BR" dirty="0" smtClean="0"/>
              <a:t>(EMMANUEL. </a:t>
            </a:r>
            <a:r>
              <a:rPr lang="pt-BR" i="1" dirty="0" smtClean="0"/>
              <a:t>Luz no Lar</a:t>
            </a:r>
            <a:r>
              <a:rPr lang="pt-BR" dirty="0" smtClean="0"/>
              <a:t>, cap. 46)</a:t>
            </a:r>
            <a:endParaRPr lang="pt-BR" dirty="0"/>
          </a:p>
        </p:txBody>
      </p:sp>
      <p:pic>
        <p:nvPicPr>
          <p:cNvPr id="5" name="Espaço Reservado para Imagem 8"/>
          <p:cNvPicPr>
            <a:picLocks noChangeAspect="1"/>
          </p:cNvPicPr>
          <p:nvPr/>
        </p:nvPicPr>
        <p:blipFill>
          <a:blip r:embed="rId3">
            <a:extLst>
              <a:ext uri="{28A0092B-C50C-407E-A947-70E740481C1C}">
                <a14:useLocalDpi xmlns:a14="http://schemas.microsoft.com/office/drawing/2010/main" val="0"/>
              </a:ext>
            </a:extLst>
          </a:blip>
          <a:srcRect l="19715" r="19715"/>
          <a:stretch>
            <a:fillRect/>
          </a:stretch>
        </p:blipFill>
        <p:spPr>
          <a:xfrm>
            <a:off x="524578" y="2129825"/>
            <a:ext cx="3646369" cy="40420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844637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mtClean="0"/>
              <a:t>JESUS</a:t>
            </a:r>
            <a:endParaRPr lang="pt-BR" dirty="0"/>
          </a:p>
        </p:txBody>
      </p:sp>
      <p:sp>
        <p:nvSpPr>
          <p:cNvPr id="3" name="Espaço Reservado para Texto 2"/>
          <p:cNvSpPr>
            <a:spLocks noGrp="1"/>
          </p:cNvSpPr>
          <p:nvPr>
            <p:ph type="body" idx="1"/>
          </p:nvPr>
        </p:nvSpPr>
        <p:spPr>
          <a:xfrm>
            <a:off x="2165774" y="5020056"/>
            <a:ext cx="9052560" cy="1717628"/>
          </a:xfrm>
        </p:spPr>
        <p:txBody>
          <a:bodyPr>
            <a:noAutofit/>
          </a:bodyPr>
          <a:lstStyle/>
          <a:p>
            <a:pPr lvl="0" algn="just"/>
            <a:r>
              <a:rPr lang="pt-BR" sz="2100" dirty="0" smtClean="0"/>
              <a:t>“Amarás o Senhor teu Deus de todo o teu coração, de toda a tua alma e de todo o teu espírito; este o maior e o primeiro mandamento. E aqui tendes o segundo, semelhante a esse: Amarás o teu próximo, como a ti mesmo. Toda a lei e os profetas se acham contidos nesses dois mandamentos.”</a:t>
            </a:r>
          </a:p>
          <a:p>
            <a:pPr marL="0" lvl="4" algn="r">
              <a:spcBef>
                <a:spcPts val="0"/>
              </a:spcBef>
            </a:pPr>
            <a:r>
              <a:rPr lang="pt-BR" sz="1600" dirty="0" smtClean="0">
                <a:solidFill>
                  <a:schemeClr val="bg1">
                    <a:lumMod val="50000"/>
                  </a:schemeClr>
                </a:solidFill>
              </a:rPr>
              <a:t>(Mateus, 22:34-40)</a:t>
            </a:r>
          </a:p>
          <a:p>
            <a:endParaRPr lang="pt-BR" dirty="0"/>
          </a:p>
        </p:txBody>
      </p:sp>
      <p:pic>
        <p:nvPicPr>
          <p:cNvPr id="6" name="Espaço Reservado para Imagem 4"/>
          <p:cNvPicPr>
            <a:picLocks noChangeAspect="1"/>
          </p:cNvPicPr>
          <p:nvPr/>
        </p:nvPicPr>
        <p:blipFill>
          <a:blip r:embed="rId3">
            <a:extLst>
              <a:ext uri="{28A0092B-C50C-407E-A947-70E740481C1C}">
                <a14:useLocalDpi xmlns:a14="http://schemas.microsoft.com/office/drawing/2010/main" val="0"/>
              </a:ext>
            </a:extLst>
          </a:blip>
          <a:srcRect t="4347" b="4347"/>
          <a:stretch>
            <a:fillRect/>
          </a:stretch>
        </p:blipFill>
        <p:spPr>
          <a:xfrm>
            <a:off x="7599105" y="706353"/>
            <a:ext cx="3493927" cy="38522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779110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po de Madeira">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Tipo de Madeira</Template>
  <TotalTime>156</TotalTime>
  <Words>1350</Words>
  <Application>Microsoft Macintosh PowerPoint</Application>
  <PresentationFormat>Custom</PresentationFormat>
  <Paragraphs>76</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Tipo de Madeira</vt:lpstr>
      <vt:lpstr>família</vt:lpstr>
      <vt:lpstr>Família: escola do coração</vt:lpstr>
      <vt:lpstr>O que aconteceria se a família deixasse de existir?</vt:lpstr>
      <vt:lpstr>Primeiro mandato de serviço cristão</vt:lpstr>
      <vt:lpstr>Formação da família</vt:lpstr>
      <vt:lpstr>Formação da família</vt:lpstr>
      <vt:lpstr>Tipos de famílias</vt:lpstr>
      <vt:lpstr>A família  adoece</vt:lpstr>
      <vt:lpstr>A família  adoece</vt:lpstr>
      <vt:lpstr>PREVENÇÃO CONTRA A DESAGREGAÇÃO FAMILIAR</vt:lpstr>
      <vt:lpstr>JESUS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família</dc:title>
  <dc:creator>Paula Evangelista</dc:creator>
  <cp:lastModifiedBy>Adriano Alves</cp:lastModifiedBy>
  <cp:revision>24</cp:revision>
  <dcterms:created xsi:type="dcterms:W3CDTF">2015-08-30T12:19:39Z</dcterms:created>
  <dcterms:modified xsi:type="dcterms:W3CDTF">2015-09-26T15:02:24Z</dcterms:modified>
</cp:coreProperties>
</file>