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260" r:id="rId3"/>
    <p:sldId id="269" r:id="rId4"/>
    <p:sldId id="280" r:id="rId5"/>
    <p:sldId id="268" r:id="rId6"/>
    <p:sldId id="271" r:id="rId7"/>
    <p:sldId id="272" r:id="rId8"/>
    <p:sldId id="273" r:id="rId9"/>
    <p:sldId id="281" r:id="rId10"/>
    <p:sldId id="275" r:id="rId11"/>
    <p:sldId id="276" r:id="rId12"/>
    <p:sldId id="279" r:id="rId13"/>
    <p:sldId id="27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22"/>
    <p:restoredTop sz="79327" autoAdjust="0"/>
  </p:normalViewPr>
  <p:slideViewPr>
    <p:cSldViewPr snapToGrid="0" snapToObjects="1" showGuides="1">
      <p:cViewPr varScale="1">
        <p:scale>
          <a:sx n="95" d="100"/>
          <a:sy n="95" d="100"/>
        </p:scale>
        <p:origin x="68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6CD1A1-A5B1-5948-A815-BF4EBACAF28A}" type="datetimeFigureOut">
              <a:rPr lang="pt-BR" smtClean="0"/>
              <a:t>23/08/16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41A1C-C1FB-9045-B156-26C539E37E2D}" type="slidenum">
              <a:rPr lang="pt-BR" smtClean="0"/>
              <a:t>‹n.º›</a:t>
            </a:fld>
            <a:endParaRPr lang="pt-BR"/>
          </a:p>
        </p:txBody>
      </p:sp>
    </p:spTree>
    <p:extLst>
      <p:ext uri="{BB962C8B-B14F-4D97-AF65-F5344CB8AC3E}">
        <p14:creationId xmlns:p14="http://schemas.microsoft.com/office/powerpoint/2010/main" val="1272469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rigidez se expressa mais claramente na</a:t>
            </a:r>
            <a:r>
              <a:rPr lang="pt-BR" baseline="0" dirty="0" smtClean="0"/>
              <a:t> forma de teimosia, que demonstra apego, estagna</a:t>
            </a:r>
            <a:r>
              <a:rPr lang="pt-BR" baseline="0" dirty="0" smtClean="0"/>
              <a:t>ção, intolerância... Comportamento que deve ser estudado e combatido, pois representa obstáculo ao progresso moral.</a:t>
            </a:r>
            <a:endParaRPr lang="pt-BR" dirty="0"/>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2</a:t>
            </a:fld>
            <a:endParaRPr lang="pt-BR"/>
          </a:p>
        </p:txBody>
      </p:sp>
    </p:spTree>
    <p:extLst>
      <p:ext uri="{BB962C8B-B14F-4D97-AF65-F5344CB8AC3E}">
        <p14:creationId xmlns:p14="http://schemas.microsoft.com/office/powerpoint/2010/main" val="34740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rigidez, no fundo, </a:t>
            </a:r>
            <a:r>
              <a:rPr lang="pt-BR" dirty="0" smtClean="0"/>
              <a:t>é o</a:t>
            </a:r>
            <a:r>
              <a:rPr lang="pt-BR" baseline="0" dirty="0" smtClean="0"/>
              <a:t> comportamento do indivíduo que exige do outro conduta igual a dele, sem perceber que, dessa forma, estará ele mesmo sob a mira da severidade alheia com relação a seus próprios atos. Ou, ainda, pode vir a ser alvo de si mesmo, não suportando os erros que cometa, sem colher o aprendizado oportuno.</a:t>
            </a:r>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3</a:t>
            </a:fld>
            <a:endParaRPr lang="pt-BR"/>
          </a:p>
        </p:txBody>
      </p:sp>
    </p:spTree>
    <p:extLst>
      <p:ext uri="{BB962C8B-B14F-4D97-AF65-F5344CB8AC3E}">
        <p14:creationId xmlns:p14="http://schemas.microsoft.com/office/powerpoint/2010/main" val="1814887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Outro aspecto da rigidez se apresenta no</a:t>
            </a:r>
            <a:r>
              <a:rPr lang="pt-BR" baseline="0" dirty="0" smtClean="0"/>
              <a:t> cuidado excessivo que imobiliza o aprendiz e impede-o de construir seu próprio aprendizado.</a:t>
            </a:r>
            <a:endParaRPr lang="pt-BR" dirty="0" smtClean="0"/>
          </a:p>
          <a:p>
            <a:endParaRPr lang="pt-BR" dirty="0" smtClean="0"/>
          </a:p>
          <a:p>
            <a:r>
              <a:rPr lang="pt-BR" dirty="0" smtClean="0"/>
              <a:t>“</a:t>
            </a:r>
            <a:r>
              <a:rPr lang="pt-BR" sz="1200" kern="1200" dirty="0" smtClean="0">
                <a:solidFill>
                  <a:schemeClr val="tx1"/>
                </a:solidFill>
                <a:latin typeface="+mn-lt"/>
                <a:ea typeface="+mn-ea"/>
                <a:cs typeface="+mn-cs"/>
              </a:rPr>
              <a:t>Na organização doméstica, os pais cuidarão excessivamente dos filhos, em pequeninos, mas a demasia de ternura é imprópria no tempo em que necessitam demonstrar o esforço de si mesmos.</a:t>
            </a:r>
          </a:p>
          <a:p>
            <a:r>
              <a:rPr lang="pt-BR" sz="1200" kern="1200" dirty="0" smtClean="0">
                <a:solidFill>
                  <a:schemeClr val="tx1"/>
                </a:solidFill>
                <a:latin typeface="+mn-lt"/>
                <a:ea typeface="+mn-ea"/>
                <a:cs typeface="+mn-cs"/>
              </a:rPr>
              <a:t>O chefe de serviço ensinará os auxiliares novos com paciência e, depois, exigirá, com justiça, expressões de trabalho próprio.</a:t>
            </a:r>
            <a:r>
              <a:rPr lang="pt-BR" sz="1200" kern="1200" dirty="0" smtClean="0">
                <a:solidFill>
                  <a:schemeClr val="tx1"/>
                </a:solidFill>
                <a:latin typeface="+mn-lt"/>
                <a:ea typeface="+mn-ea"/>
                <a:cs typeface="+mn-cs"/>
              </a:rPr>
              <a:t>”</a:t>
            </a:r>
          </a:p>
          <a:p>
            <a:pPr marL="0" marR="0" lvl="4" indent="0" algn="l" defTabSz="914400" rtl="0" eaLnBrk="1" fontAlgn="auto" latinLnBrk="0" hangingPunct="1">
              <a:lnSpc>
                <a:spcPct val="100000"/>
              </a:lnSpc>
              <a:spcBef>
                <a:spcPts val="0"/>
              </a:spcBef>
              <a:spcAft>
                <a:spcPts val="0"/>
              </a:spcAft>
              <a:buClrTx/>
              <a:buSzTx/>
              <a:buFontTx/>
              <a:buNone/>
              <a:tabLst/>
              <a:defRPr/>
            </a:pPr>
            <a:r>
              <a:rPr lang="pt-BR" dirty="0" smtClean="0"/>
              <a:t>(EMMANUEL. </a:t>
            </a:r>
            <a:r>
              <a:rPr lang="pt-BR" i="1" dirty="0" smtClean="0"/>
              <a:t>Caminho, Verdade e Vida</a:t>
            </a:r>
            <a:r>
              <a:rPr lang="pt-BR" dirty="0" smtClean="0"/>
              <a:t>, cap. 124)</a:t>
            </a:r>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4</a:t>
            </a:fld>
            <a:endParaRPr lang="pt-BR"/>
          </a:p>
        </p:txBody>
      </p:sp>
    </p:spTree>
    <p:extLst>
      <p:ext uri="{BB962C8B-B14F-4D97-AF65-F5344CB8AC3E}">
        <p14:creationId xmlns:p14="http://schemas.microsoft.com/office/powerpoint/2010/main" val="1858504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Outra consequ</a:t>
            </a:r>
            <a:r>
              <a:rPr lang="pt-BR" dirty="0" smtClean="0"/>
              <a:t>ência do comportamento excessivamente rígido é o afastamento</a:t>
            </a:r>
            <a:r>
              <a:rPr lang="pt-BR" baseline="0" dirty="0" smtClean="0"/>
              <a:t> de amigos e familiares que não consigam suportar relacionamento tão asfixiante.</a:t>
            </a:r>
            <a:endParaRPr lang="pt-BR" dirty="0"/>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5</a:t>
            </a:fld>
            <a:endParaRPr lang="pt-BR"/>
          </a:p>
        </p:txBody>
      </p:sp>
    </p:spTree>
    <p:extLst>
      <p:ext uri="{BB962C8B-B14F-4D97-AF65-F5344CB8AC3E}">
        <p14:creationId xmlns:p14="http://schemas.microsoft.com/office/powerpoint/2010/main" val="1830539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 </a:t>
            </a:r>
            <a:r>
              <a:rPr lang="pt-BR" sz="1200" kern="1200" dirty="0" smtClean="0">
                <a:solidFill>
                  <a:schemeClr val="tx1"/>
                </a:solidFill>
                <a:effectLst/>
                <a:latin typeface="+mn-lt"/>
                <a:ea typeface="+mn-ea"/>
                <a:cs typeface="+mn-cs"/>
              </a:rPr>
              <a:t>sempre cairemos no excesso, quando não aceitarmos nosso ritmo de crescimento, bem como o do próximo.</a:t>
            </a:r>
            <a:r>
              <a:rPr lang="pt-BR" sz="1200" kern="1200" dirty="0" smtClean="0">
                <a:solidFill>
                  <a:schemeClr val="tx1"/>
                </a:solidFill>
                <a:effectLst/>
                <a:latin typeface="+mn-lt"/>
                <a:ea typeface="+mn-ea"/>
                <a:cs typeface="+mn-cs"/>
              </a:rPr>
              <a:t>”</a:t>
            </a:r>
          </a:p>
          <a:p>
            <a:pPr marL="0" marR="0" lvl="4" indent="0" algn="l" defTabSz="914400" rtl="0" eaLnBrk="1" fontAlgn="auto" latinLnBrk="0" hangingPunct="1">
              <a:lnSpc>
                <a:spcPct val="100000"/>
              </a:lnSpc>
              <a:spcBef>
                <a:spcPts val="0"/>
              </a:spcBef>
              <a:spcAft>
                <a:spcPts val="0"/>
              </a:spcAft>
              <a:buClrTx/>
              <a:buSzTx/>
              <a:buFontTx/>
              <a:buNone/>
              <a:tabLst/>
              <a:defRPr/>
            </a:pPr>
            <a:r>
              <a:rPr lang="pt-BR" dirty="0" smtClean="0"/>
              <a:t>(</a:t>
            </a:r>
            <a:r>
              <a:rPr lang="pt-BR" dirty="0" err="1" smtClean="0"/>
              <a:t>HAMMED</a:t>
            </a:r>
            <a:r>
              <a:rPr lang="pt-BR" dirty="0" smtClean="0"/>
              <a:t>. </a:t>
            </a:r>
            <a:r>
              <a:rPr lang="pt-BR" i="1" dirty="0" smtClean="0"/>
              <a:t>As Dores da Alma</a:t>
            </a:r>
            <a:r>
              <a:rPr lang="pt-BR" dirty="0" smtClean="0"/>
              <a:t>, lição “Rigidez”, 1º capítulo.)</a:t>
            </a:r>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6</a:t>
            </a:fld>
            <a:endParaRPr lang="pt-BR"/>
          </a:p>
        </p:txBody>
      </p:sp>
    </p:spTree>
    <p:extLst>
      <p:ext uri="{BB962C8B-B14F-4D97-AF65-F5344CB8AC3E}">
        <p14:creationId xmlns:p14="http://schemas.microsoft.com/office/powerpoint/2010/main" val="690367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preciso, pois, não sermos rígidos também diante dos que se comportam com rigidez, pois estes agem pensando realizar o melhor. Aliás, todos fazemos o mesmo!</a:t>
            </a:r>
            <a:r>
              <a:rPr lang="pt-BR" baseline="0" dirty="0" smtClean="0"/>
              <a:t> Se identificássemos outra maneira de melhor proceder, certamente faríamos diferente. Se não o fazemos é porque não compreendemos ainda.</a:t>
            </a:r>
            <a:endParaRPr lang="pt-BR" dirty="0"/>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8</a:t>
            </a:fld>
            <a:endParaRPr lang="pt-BR"/>
          </a:p>
        </p:txBody>
      </p:sp>
    </p:spTree>
    <p:extLst>
      <p:ext uri="{BB962C8B-B14F-4D97-AF65-F5344CB8AC3E}">
        <p14:creationId xmlns:p14="http://schemas.microsoft.com/office/powerpoint/2010/main" val="537322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preciso, portanto, reconhecer que estamos em constante transformação.</a:t>
            </a:r>
            <a:r>
              <a:rPr lang="pt-BR" baseline="0" dirty="0" smtClean="0"/>
              <a:t> Logo, devemos estar abertos a rever nossas atitudes, sempre nos autoquestionando.</a:t>
            </a:r>
            <a:endParaRPr lang="pt-BR" dirty="0"/>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9</a:t>
            </a:fld>
            <a:endParaRPr lang="pt-BR"/>
          </a:p>
        </p:txBody>
      </p:sp>
    </p:spTree>
    <p:extLst>
      <p:ext uri="{BB962C8B-B14F-4D97-AF65-F5344CB8AC3E}">
        <p14:creationId xmlns:p14="http://schemas.microsoft.com/office/powerpoint/2010/main" val="550245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Devemos, pois, reconhecer</a:t>
            </a:r>
            <a:r>
              <a:rPr lang="pt-BR" baseline="0" dirty="0" smtClean="0"/>
              <a:t> a necessidade de mudan</a:t>
            </a:r>
            <a:r>
              <a:rPr lang="pt-BR" baseline="0" dirty="0" smtClean="0"/>
              <a:t>ça e estar atentos para acolher novas informações quando as recebermos.</a:t>
            </a:r>
            <a:endParaRPr lang="pt-BR" dirty="0"/>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10</a:t>
            </a:fld>
            <a:endParaRPr lang="pt-BR"/>
          </a:p>
        </p:txBody>
      </p:sp>
    </p:spTree>
    <p:extLst>
      <p:ext uri="{BB962C8B-B14F-4D97-AF65-F5344CB8AC3E}">
        <p14:creationId xmlns:p14="http://schemas.microsoft.com/office/powerpoint/2010/main" val="1104627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Ser inteligente n</a:t>
            </a:r>
            <a:r>
              <a:rPr lang="pt-BR" dirty="0" smtClean="0"/>
              <a:t>ão é acumular títulos e diplomas,</a:t>
            </a:r>
            <a:r>
              <a:rPr lang="pt-BR" baseline="0" dirty="0" smtClean="0"/>
              <a:t> mas ser capaz de solucionar problemas, analisando as circunstâncias e utilizando as ferramentas ao seu alcance e o conhecimento adquirido até então, o que lhe proporcionará novos aprendizados.</a:t>
            </a:r>
            <a:endParaRPr lang="pt-BR" dirty="0"/>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11</a:t>
            </a:fld>
            <a:endParaRPr lang="pt-BR"/>
          </a:p>
        </p:txBody>
      </p:sp>
    </p:spTree>
    <p:extLst>
      <p:ext uri="{BB962C8B-B14F-4D97-AF65-F5344CB8AC3E}">
        <p14:creationId xmlns:p14="http://schemas.microsoft.com/office/powerpoint/2010/main" val="1910858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“Jesus Cristo, o Sublime Renovador das Almas, [...] não somente teve procedimentos e atitudes nobres, mas também inéditos e inovadores, substituindo toda uma forma de pensar rígida, impetuosa e fanática dos homens de caráter austero e intolerante que viviam em sua época.”</a:t>
            </a:r>
          </a:p>
          <a:p>
            <a:r>
              <a:rPr lang="pt-BR" dirty="0" smtClean="0"/>
              <a:t>(</a:t>
            </a:r>
            <a:r>
              <a:rPr lang="pt-BR" dirty="0" err="1" smtClean="0"/>
              <a:t>HAMMED</a:t>
            </a:r>
            <a:r>
              <a:rPr lang="pt-BR" dirty="0" smtClean="0"/>
              <a:t>. </a:t>
            </a:r>
            <a:r>
              <a:rPr lang="pt-BR" i="1" dirty="0" smtClean="0"/>
              <a:t>As Dores da Alma</a:t>
            </a:r>
            <a:r>
              <a:rPr lang="pt-BR" dirty="0" smtClean="0"/>
              <a:t>, lição “Rigidez”, 2º capítulo.)</a:t>
            </a:r>
          </a:p>
        </p:txBody>
      </p:sp>
      <p:sp>
        <p:nvSpPr>
          <p:cNvPr id="4" name="Espaço Reservado para Número de Slide 3"/>
          <p:cNvSpPr>
            <a:spLocks noGrp="1"/>
          </p:cNvSpPr>
          <p:nvPr>
            <p:ph type="sldNum" sz="quarter" idx="10"/>
          </p:nvPr>
        </p:nvSpPr>
        <p:spPr/>
        <p:txBody>
          <a:bodyPr/>
          <a:lstStyle/>
          <a:p>
            <a:fld id="{6D841A1C-C1FB-9045-B156-26C539E37E2D}" type="slidenum">
              <a:rPr lang="pt-BR" smtClean="0"/>
              <a:t>13</a:t>
            </a:fld>
            <a:endParaRPr lang="pt-BR"/>
          </a:p>
        </p:txBody>
      </p:sp>
    </p:spTree>
    <p:extLst>
      <p:ext uri="{BB962C8B-B14F-4D97-AF65-F5344CB8AC3E}">
        <p14:creationId xmlns:p14="http://schemas.microsoft.com/office/powerpoint/2010/main" val="20279076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4.png"/><Relationship Id="rId5" Type="http://schemas.microsoft.com/office/2007/relationships/hdphoto" Target="../media/hdphoto2.wdp"/><Relationship Id="rId6" Type="http://schemas.openxmlformats.org/officeDocument/2006/relationships/image" Target="../media/image2.png"/><Relationship Id="rId7" Type="http://schemas.microsoft.com/office/2007/relationships/hdphoto" Target="../media/hdphoto3.wdp"/><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4" Type="http://schemas.microsoft.com/office/2007/relationships/hdphoto" Target="../media/hdphoto3.wdp"/><Relationship Id="rId1" Type="http://schemas.openxmlformats.org/officeDocument/2006/relationships/slideMaster" Target="../slideMasters/slideMaster1.xml"/><Relationship Id="rId2" Type="http://schemas.openxmlformats.org/officeDocument/2006/relationships/image" Target="../media/image5.tiff"/></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3.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png"/><Relationship Id="rId5" Type="http://schemas.microsoft.com/office/2007/relationships/hdphoto" Target="../media/hdphoto3.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png"/><Relationship Id="rId5" Type="http://schemas.microsoft.com/office/2007/relationships/hdphoto" Target="../media/hdphoto3.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14" name="Imagem 13"/>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0" y="0"/>
            <a:ext cx="9144000" cy="6858000"/>
          </a:xfrm>
          <a:prstGeom prst="rect">
            <a:avLst/>
          </a:prstGeom>
        </p:spPr>
      </p:pic>
      <p:grpSp>
        <p:nvGrpSpPr>
          <p:cNvPr id="13" name="Grupo 12"/>
          <p:cNvGrpSpPr/>
          <p:nvPr userDrawn="1"/>
        </p:nvGrpSpPr>
        <p:grpSpPr>
          <a:xfrm>
            <a:off x="621771" y="3075709"/>
            <a:ext cx="4086154" cy="1703373"/>
            <a:chOff x="685800" y="1346947"/>
            <a:chExt cx="7772400" cy="3016499"/>
          </a:xfrm>
        </p:grpSpPr>
        <p:sp>
          <p:nvSpPr>
            <p:cNvPr id="7" name="Rectangle 6"/>
            <p:cNvSpPr/>
            <p:nvPr/>
          </p:nvSpPr>
          <p:spPr>
            <a:xfrm>
              <a:off x="685800" y="1346947"/>
              <a:ext cx="7772400" cy="80683"/>
            </a:xfrm>
            <a:prstGeom prst="rect">
              <a:avLst/>
            </a:prstGeom>
            <a:blipFill dpi="0" rotWithShape="1">
              <a:blip r:embed="rId4">
                <a:alphaModFix amt="8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4">
                <a:alphaModFix amt="8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alphaModFix amt="8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a:grpSpLocks noChangeAspect="1"/>
          </p:cNvGrpSpPr>
          <p:nvPr/>
        </p:nvGrpSpPr>
        <p:grpSpPr>
          <a:xfrm>
            <a:off x="192931" y="3488061"/>
            <a:ext cx="914400" cy="914400"/>
            <a:chOff x="9685336" y="4460675"/>
            <a:chExt cx="1080904" cy="1080902"/>
          </a:xfrm>
        </p:grpSpPr>
        <p:sp>
          <p:nvSpPr>
            <p:cNvPr id="11" name="Oval 10"/>
            <p:cNvSpPr/>
            <p:nvPr/>
          </p:nvSpPr>
          <p:spPr>
            <a:xfrm>
              <a:off x="9685336" y="4460675"/>
              <a:ext cx="1080904" cy="1080902"/>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198773" y="3075709"/>
            <a:ext cx="3509151" cy="1703373"/>
          </a:xfrm>
        </p:spPr>
        <p:txBody>
          <a:bodyPr anchor="ctr">
            <a:noAutofit/>
          </a:bodyPr>
          <a:lstStyle>
            <a:lvl1pPr algn="l">
              <a:lnSpc>
                <a:spcPct val="80000"/>
              </a:lnSpc>
              <a:defRPr sz="6400" b="0" cap="all" baseline="0">
                <a:blipFill dpi="0" rotWithShape="1">
                  <a:blip r:embed="rId6"/>
                  <a:srcRect/>
                  <a:tile tx="6350" ty="-127000" sx="65000" sy="64000" flip="none" algn="tl"/>
                </a:blipFill>
              </a:defRPr>
            </a:lvl1pPr>
          </a:lstStyle>
          <a:p>
            <a:r>
              <a:rPr lang="pt-BR" dirty="0" smtClean="0"/>
              <a:t>Clique para editar estilo do título mestre</a:t>
            </a:r>
            <a:endParaRPr lang="en-US" dirty="0"/>
          </a:p>
        </p:txBody>
      </p:sp>
      <p:sp>
        <p:nvSpPr>
          <p:cNvPr id="3" name="Subtitle 2"/>
          <p:cNvSpPr>
            <a:spLocks noGrp="1"/>
          </p:cNvSpPr>
          <p:nvPr>
            <p:ph type="subTitle" idx="1"/>
          </p:nvPr>
        </p:nvSpPr>
        <p:spPr>
          <a:xfrm>
            <a:off x="1198773" y="4804756"/>
            <a:ext cx="3509151" cy="1069848"/>
          </a:xfrm>
        </p:spPr>
        <p:txBody>
          <a:bodyPr>
            <a:normAutofit/>
          </a:bodyPr>
          <a:lstStyle>
            <a:lvl1pPr marL="0" indent="0" algn="l">
              <a:buNone/>
              <a:defRPr sz="1800" b="0">
                <a:solidFill>
                  <a:schemeClr val="bg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a:xfrm>
            <a:off x="5992368" y="6485098"/>
            <a:ext cx="2455164" cy="365125"/>
          </a:xfrm>
        </p:spPr>
        <p:txBody>
          <a:bodyPr/>
          <a:lstStyle/>
          <a:p>
            <a:fld id="{D85AC8A2-C63C-49A4-89E9-2E4420D2ECA8}" type="datetimeFigureOut">
              <a:rPr lang="en-US" smtClean="0"/>
              <a:t>8/23/16</a:t>
            </a:fld>
            <a:endParaRPr lang="en-US"/>
          </a:p>
        </p:txBody>
      </p:sp>
      <p:sp>
        <p:nvSpPr>
          <p:cNvPr id="5" name="Footer Placeholder 4"/>
          <p:cNvSpPr>
            <a:spLocks noGrp="1"/>
          </p:cNvSpPr>
          <p:nvPr>
            <p:ph type="ftr" sz="quarter" idx="11"/>
          </p:nvPr>
        </p:nvSpPr>
        <p:spPr>
          <a:xfrm>
            <a:off x="812805" y="6485098"/>
            <a:ext cx="4745736" cy="365125"/>
          </a:xfrm>
        </p:spPr>
        <p:txBody>
          <a:bodyPr/>
          <a:lstStyle/>
          <a:p>
            <a:endParaRPr lang="en-US"/>
          </a:p>
        </p:txBody>
      </p:sp>
      <p:sp>
        <p:nvSpPr>
          <p:cNvPr id="6" name="Slide Number Placeholder 5"/>
          <p:cNvSpPr>
            <a:spLocks noGrp="1"/>
          </p:cNvSpPr>
          <p:nvPr>
            <p:ph type="sldNum" sz="quarter" idx="12"/>
          </p:nvPr>
        </p:nvSpPr>
        <p:spPr>
          <a:xfrm>
            <a:off x="202433" y="3608233"/>
            <a:ext cx="895401" cy="640080"/>
          </a:xfrm>
          <a:prstGeom prst="rect">
            <a:avLst/>
          </a:prstGeom>
        </p:spPr>
        <p:txBody>
          <a:bodyPr/>
          <a:lstStyle>
            <a:lvl1pPr>
              <a:defRPr sz="2800" b="1"/>
            </a:lvl1pPr>
          </a:lstStyle>
          <a:p>
            <a:fld id="{74C7E049-B585-4EE6-96C0-EEB30EAA14FD}" type="slidenum">
              <a:rPr lang="en-US" smtClean="0"/>
              <a:t>‹n.º›</a:t>
            </a:fld>
            <a:endParaRPr lang="en-US"/>
          </a:p>
        </p:txBody>
      </p:sp>
    </p:spTree>
    <p:extLst>
      <p:ext uri="{BB962C8B-B14F-4D97-AF65-F5344CB8AC3E}">
        <p14:creationId xmlns:p14="http://schemas.microsoft.com/office/powerpoint/2010/main" val="20702627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a:alphaModFix amt="35000"/>
          </a:blip>
          <a:stretch>
            <a:fillRect/>
          </a:stretch>
        </p:blipFill>
        <p:spPr>
          <a:xfrm>
            <a:off x="0" y="0"/>
            <a:ext cx="9144000" cy="6858000"/>
          </a:xfrm>
          <a:prstGeom prst="rect">
            <a:avLst/>
          </a:prstGeom>
        </p:spPr>
      </p:pic>
      <p:grpSp>
        <p:nvGrpSpPr>
          <p:cNvPr id="11" name="Group 9"/>
          <p:cNvGrpSpPr>
            <a:grpSpLocks noChangeAspect="1"/>
          </p:cNvGrpSpPr>
          <p:nvPr userDrawn="1"/>
        </p:nvGrpSpPr>
        <p:grpSpPr>
          <a:xfrm>
            <a:off x="202236" y="832104"/>
            <a:ext cx="914400" cy="914400"/>
            <a:chOff x="9685336" y="4460675"/>
            <a:chExt cx="1080904" cy="1080902"/>
          </a:xfrm>
        </p:grpSpPr>
        <p:sp>
          <p:nvSpPr>
            <p:cNvPr id="12" name="Oval 11"/>
            <p:cNvSpPr/>
            <p:nvPr/>
          </p:nvSpPr>
          <p:spPr>
            <a:xfrm>
              <a:off x="9685336" y="4460675"/>
              <a:ext cx="1080904" cy="1080902"/>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title"/>
          </p:nvPr>
        </p:nvSpPr>
        <p:spPr>
          <a:xfrm>
            <a:off x="1116636" y="484632"/>
            <a:ext cx="7341564" cy="1609344"/>
          </a:xfrm>
        </p:spPr>
        <p:txBody>
          <a:bodyPr/>
          <a:lstStyle/>
          <a:p>
            <a:r>
              <a:rPr lang="pt-BR" dirty="0" smtClean="0"/>
              <a:t>Clique para editar estilo do título mestre</a:t>
            </a:r>
            <a:endParaRPr lang="en-US" dirty="0"/>
          </a:p>
        </p:txBody>
      </p:sp>
      <p:sp>
        <p:nvSpPr>
          <p:cNvPr id="3" name="Content Placeholder 2"/>
          <p:cNvSpPr>
            <a:spLocks noGrp="1"/>
          </p:cNvSpPr>
          <p:nvPr>
            <p:ph idx="1"/>
          </p:nvPr>
        </p:nvSpPr>
        <p:spPr>
          <a:xfrm>
            <a:off x="451556" y="2121407"/>
            <a:ext cx="8006644" cy="4448725"/>
          </a:xfrm>
        </p:spPr>
        <p:txBody>
          <a:bodyPr/>
          <a:lstStyle>
            <a:lvl1pPr algn="just">
              <a:lnSpc>
                <a:spcPct val="100000"/>
              </a:lnSpc>
              <a:spcBef>
                <a:spcPts val="900"/>
              </a:spcBef>
              <a:defRPr sz="2300"/>
            </a:lvl1pPr>
            <a:lvl2pPr algn="just">
              <a:lnSpc>
                <a:spcPct val="100000"/>
              </a:lnSpc>
              <a:spcBef>
                <a:spcPts val="600"/>
              </a:spcBef>
              <a:spcAft>
                <a:spcPts val="0"/>
              </a:spcAft>
              <a:defRPr sz="2000">
                <a:solidFill>
                  <a:schemeClr val="tx1">
                    <a:lumMod val="75000"/>
                    <a:lumOff val="25000"/>
                  </a:schemeClr>
                </a:solidFill>
              </a:defRPr>
            </a:lvl2pPr>
            <a:lvl3pPr algn="just">
              <a:lnSpc>
                <a:spcPct val="100000"/>
              </a:lnSpc>
              <a:spcBef>
                <a:spcPts val="500"/>
              </a:spcBef>
              <a:spcAft>
                <a:spcPts val="0"/>
              </a:spcAft>
              <a:defRPr sz="1800"/>
            </a:lvl3pPr>
            <a:lvl4pPr algn="just">
              <a:lnSpc>
                <a:spcPct val="100000"/>
              </a:lnSpc>
              <a:spcAft>
                <a:spcPts val="0"/>
              </a:spcAft>
              <a:defRPr/>
            </a:lvl4pPr>
            <a:lvl5pPr marL="1022350" indent="0" algn="r">
              <a:lnSpc>
                <a:spcPct val="100000"/>
              </a:lnSpc>
              <a:spcBef>
                <a:spcPts val="600"/>
              </a:spcBef>
              <a:spcAft>
                <a:spcPts val="1200"/>
              </a:spcAft>
              <a:buNone/>
              <a:tabLst/>
              <a:defRPr sz="1400">
                <a:solidFill>
                  <a:schemeClr val="tx1">
                    <a:lumMod val="65000"/>
                    <a:lumOff val="35000"/>
                  </a:schemeClr>
                </a:solidFill>
              </a:defRPr>
            </a:lvl5p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7" name="Date Placeholder 6"/>
          <p:cNvSpPr>
            <a:spLocks noGrp="1"/>
          </p:cNvSpPr>
          <p:nvPr>
            <p:ph type="dt" sz="half" idx="10"/>
          </p:nvPr>
        </p:nvSpPr>
        <p:spPr>
          <a:xfrm>
            <a:off x="6003036" y="6570132"/>
            <a:ext cx="2455164" cy="284961"/>
          </a:xfrm>
        </p:spPr>
        <p:txBody>
          <a:bodyPr/>
          <a:lstStyle/>
          <a:p>
            <a:fld id="{D85AC8A2-C63C-49A4-89E9-2E4420D2ECA8}" type="datetimeFigureOut">
              <a:rPr lang="en-US" smtClean="0"/>
              <a:t>8/23/16</a:t>
            </a:fld>
            <a:endParaRPr lang="en-US" dirty="0"/>
          </a:p>
        </p:txBody>
      </p:sp>
      <p:sp>
        <p:nvSpPr>
          <p:cNvPr id="8" name="Footer Placeholder 7"/>
          <p:cNvSpPr>
            <a:spLocks noGrp="1"/>
          </p:cNvSpPr>
          <p:nvPr>
            <p:ph type="ftr" sz="quarter" idx="11"/>
          </p:nvPr>
        </p:nvSpPr>
        <p:spPr>
          <a:xfrm>
            <a:off x="451556" y="6570132"/>
            <a:ext cx="4745736" cy="267054"/>
          </a:xfrm>
        </p:spPr>
        <p:txBody>
          <a:bodyPr/>
          <a:lstStyle/>
          <a:p>
            <a:endParaRPr lang="en-US" dirty="0"/>
          </a:p>
        </p:txBody>
      </p:sp>
      <p:sp>
        <p:nvSpPr>
          <p:cNvPr id="9" name="Slide Number Placeholder 8"/>
          <p:cNvSpPr>
            <a:spLocks noGrp="1"/>
          </p:cNvSpPr>
          <p:nvPr>
            <p:ph type="sldNum" sz="quarter" idx="12"/>
          </p:nvPr>
        </p:nvSpPr>
        <p:spPr>
          <a:xfrm>
            <a:off x="180705" y="965439"/>
            <a:ext cx="935931" cy="711852"/>
          </a:xfrm>
          <a:prstGeom prst="rect">
            <a:avLst/>
          </a:prstGeom>
        </p:spPr>
        <p:txBody>
          <a:bodyPr anchor="ctr"/>
          <a:lstStyle>
            <a:lvl1pPr algn="ctr">
              <a:defRPr>
                <a:solidFill>
                  <a:schemeClr val="bg1"/>
                </a:solidFill>
              </a:defRPr>
            </a:lvl1pPr>
          </a:lstStyle>
          <a:p>
            <a:fld id="{74C7E049-B585-4EE6-96C0-EEB30EAA14FD}" type="slidenum">
              <a:rPr lang="en-US" smtClean="0"/>
              <a:pPr/>
              <a:t>‹n.º›</a:t>
            </a:fld>
            <a:endParaRPr lang="en-US" dirty="0"/>
          </a:p>
        </p:txBody>
      </p:sp>
    </p:spTree>
    <p:extLst>
      <p:ext uri="{BB962C8B-B14F-4D97-AF65-F5344CB8AC3E}">
        <p14:creationId xmlns:p14="http://schemas.microsoft.com/office/powerpoint/2010/main" val="169144912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de texto mestres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D85AC8A2-C63C-49A4-89E9-2E4420D2ECA8}" type="datetimeFigureOut">
              <a:rPr lang="en-US" smtClean="0"/>
              <a:t>8/23/16</a:t>
            </a:fld>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a:prstGeom prst="rect">
            <a:avLst/>
          </a:prstGeom>
        </p:spPr>
        <p:txBody>
          <a:bodyPr/>
          <a:lstStyle>
            <a:lvl1pPr>
              <a:defRPr sz="2800"/>
            </a:lvl1pPr>
          </a:lstStyle>
          <a:p>
            <a:fld id="{74C7E049-B585-4EE6-96C0-EEB30EAA14FD}" type="slidenum">
              <a:rPr lang="en-US" smtClean="0"/>
              <a:t>‹n.º›</a:t>
            </a:fld>
            <a:endParaRPr lang="en-US"/>
          </a:p>
        </p:txBody>
      </p:sp>
    </p:spTree>
    <p:extLst>
      <p:ext uri="{BB962C8B-B14F-4D97-AF65-F5344CB8AC3E}">
        <p14:creationId xmlns:p14="http://schemas.microsoft.com/office/powerpoint/2010/main" val="203245415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D85AC8A2-C63C-49A4-89E9-2E4420D2ECA8}" type="datetimeFigureOut">
              <a:rPr lang="en-US" smtClean="0"/>
              <a:t>8/23/16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217927335"/>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D85AC8A2-C63C-49A4-89E9-2E4420D2ECA8}" type="datetimeFigureOut">
              <a:rPr lang="en-US" smtClean="0"/>
              <a:t>8/23/16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
        <p:nvSpPr>
          <p:cNvPr id="10" name="Title 9"/>
          <p:cNvSpPr>
            <a:spLocks noGrp="1"/>
          </p:cNvSpPr>
          <p:nvPr>
            <p:ph type="title"/>
          </p:nvPr>
        </p:nvSpPr>
        <p:spPr/>
        <p:txBody>
          <a:bodyPr/>
          <a:lstStyle/>
          <a:p>
            <a:r>
              <a:rPr lang="pt-BR" smtClean="0"/>
              <a:t>Clique para editar estilo do título mestre</a:t>
            </a:r>
            <a:endParaRPr lang="en-US" dirty="0"/>
          </a:p>
        </p:txBody>
      </p:sp>
    </p:spTree>
    <p:extLst>
      <p:ext uri="{BB962C8B-B14F-4D97-AF65-F5344CB8AC3E}">
        <p14:creationId xmlns:p14="http://schemas.microsoft.com/office/powerpoint/2010/main" val="590335821"/>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mente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D85AC8A2-C63C-49A4-89E9-2E4420D2ECA8}" type="datetimeFigureOut">
              <a:rPr lang="en-US" smtClean="0"/>
              <a:t>8/23/16</a:t>
            </a:fld>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a:p>
        </p:txBody>
      </p:sp>
      <p:sp>
        <p:nvSpPr>
          <p:cNvPr id="5" name="Slide Number Placeholder 4"/>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
        <p:nvSpPr>
          <p:cNvPr id="6" name="Title 5"/>
          <p:cNvSpPr>
            <a:spLocks noGrp="1"/>
          </p:cNvSpPr>
          <p:nvPr>
            <p:ph type="title"/>
          </p:nvPr>
        </p:nvSpPr>
        <p:spPr/>
        <p:txBody>
          <a:bodyPr/>
          <a:lstStyle/>
          <a:p>
            <a:r>
              <a:rPr lang="pt-BR" smtClean="0"/>
              <a:t>Clique para editar estilo do título mestre</a:t>
            </a:r>
            <a:endParaRPr lang="en-US"/>
          </a:p>
        </p:txBody>
      </p:sp>
    </p:spTree>
    <p:extLst>
      <p:ext uri="{BB962C8B-B14F-4D97-AF65-F5344CB8AC3E}">
        <p14:creationId xmlns:p14="http://schemas.microsoft.com/office/powerpoint/2010/main" val="51393745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5AC8A2-C63C-49A4-89E9-2E4420D2ECA8}" type="datetimeFigureOut">
              <a:rPr lang="en-US" smtClean="0"/>
              <a:t>8/23/16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1738909365"/>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pt-BR" smtClean="0"/>
              <a:t>Clique para editar estilo do título mestre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D85AC8A2-C63C-49A4-89E9-2E4420D2ECA8}" type="datetimeFigureOut">
              <a:rPr lang="en-US" smtClean="0"/>
              <a:t>8/23/16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20410274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pt-BR" smtClean="0"/>
              <a:t>Clique para editar estilo do título mestre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D85AC8A2-C63C-49A4-89E9-2E4420D2ECA8}" type="datetimeFigureOut">
              <a:rPr lang="en-US" smtClean="0"/>
              <a:t>8/23/16</a:t>
            </a:fld>
            <a:endParaRPr lang="en-US"/>
          </a:p>
        </p:txBody>
      </p:sp>
      <p:sp>
        <p:nvSpPr>
          <p:cNvPr id="10" name="Slide Number Placeholder 9"/>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1603591171"/>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a:p>
        </p:txBody>
      </p:sp>
      <p:sp>
        <p:nvSpPr>
          <p:cNvPr id="3" name="Vertical Text Placeholder 2"/>
          <p:cNvSpPr>
            <a:spLocks noGrp="1"/>
          </p:cNvSpPr>
          <p:nvPr>
            <p:ph type="body" orient="vert" idx="1"/>
          </p:nvPr>
        </p:nvSpPr>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Date Placeholder 6"/>
          <p:cNvSpPr>
            <a:spLocks noGrp="1"/>
          </p:cNvSpPr>
          <p:nvPr>
            <p:ph type="dt" sz="half" idx="10"/>
          </p:nvPr>
        </p:nvSpPr>
        <p:spPr/>
        <p:txBody>
          <a:bodyPr/>
          <a:lstStyle/>
          <a:p>
            <a:fld id="{D85AC8A2-C63C-49A4-89E9-2E4420D2ECA8}" type="datetimeFigureOut">
              <a:rPr lang="en-US" smtClean="0"/>
              <a:t>8/23/16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595311776"/>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D85AC8A2-C63C-49A4-89E9-2E4420D2ECA8}" type="datetimeFigureOut">
              <a:rPr lang="en-US" smtClean="0"/>
              <a:t>8/23/16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37216026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4094" y="604532"/>
            <a:ext cx="7570693" cy="1278241"/>
          </a:xfrm>
        </p:spPr>
        <p:txBody>
          <a:bodyPr/>
          <a:lstStyle>
            <a:lvl1pPr>
              <a:defRPr sz="4000">
                <a:solidFill>
                  <a:schemeClr val="accent3"/>
                </a:solidFill>
              </a:defRPr>
            </a:lvl1pPr>
          </a:lstStyle>
          <a:p>
            <a:r>
              <a:rPr lang="x-none" smtClean="0"/>
              <a:t>Click to edit Master title style</a:t>
            </a:r>
            <a:endParaRPr/>
          </a:p>
        </p:txBody>
      </p:sp>
      <p:sp>
        <p:nvSpPr>
          <p:cNvPr id="3" name="Content Placeholder 2"/>
          <p:cNvSpPr>
            <a:spLocks noGrp="1"/>
          </p:cNvSpPr>
          <p:nvPr>
            <p:ph idx="1"/>
          </p:nvPr>
        </p:nvSpPr>
        <p:spPr>
          <a:xfrm>
            <a:off x="484094" y="1981200"/>
            <a:ext cx="7570693" cy="4620874"/>
          </a:xfrm>
        </p:spPr>
        <p:txBody>
          <a:bodyPr/>
          <a:lstStyle>
            <a:lvl1pPr algn="just">
              <a:spcBef>
                <a:spcPts val="1200"/>
              </a:spcBef>
              <a:buClr>
                <a:schemeClr val="accent5"/>
              </a:buClr>
              <a:defRPr sz="2400"/>
            </a:lvl1pPr>
            <a:lvl2pPr algn="just">
              <a:spcBef>
                <a:spcPts val="900"/>
              </a:spcBef>
              <a:buClr>
                <a:schemeClr val="accent6"/>
              </a:buClr>
              <a:defRPr sz="2000"/>
            </a:lvl2pPr>
            <a:lvl3pPr algn="just">
              <a:defRPr/>
            </a:lvl3pPr>
            <a:lvl4pPr algn="just">
              <a:spcBef>
                <a:spcPts val="300"/>
              </a:spcBef>
              <a:buClr>
                <a:schemeClr val="accent4"/>
              </a:buClr>
              <a:defRPr/>
            </a:lvl4pPr>
            <a:lvl5pPr marL="268288" indent="0" algn="r">
              <a:spcBef>
                <a:spcPts val="300"/>
              </a:spcBef>
              <a:spcAft>
                <a:spcPts val="1200"/>
              </a:spcAft>
              <a:buNone/>
              <a:defRPr sz="1400"/>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dirty="0"/>
          </a:p>
        </p:txBody>
      </p:sp>
      <p:sp>
        <p:nvSpPr>
          <p:cNvPr id="4" name="Date Placeholder 3"/>
          <p:cNvSpPr>
            <a:spLocks noGrp="1"/>
          </p:cNvSpPr>
          <p:nvPr>
            <p:ph type="dt" sz="half" idx="10"/>
          </p:nvPr>
        </p:nvSpPr>
        <p:spPr>
          <a:xfrm>
            <a:off x="6795247" y="6602074"/>
            <a:ext cx="2133600" cy="252330"/>
          </a:xfrm>
        </p:spPr>
        <p:txBody>
          <a:bodyPr/>
          <a:lstStyle/>
          <a:p>
            <a:fld id="{D85AC8A2-C63C-49A4-89E9-2E4420D2ECA8}" type="datetimeFigureOut">
              <a:rPr lang="en-US" smtClean="0"/>
              <a:t>8/24/16</a:t>
            </a:fld>
            <a:endParaRPr lang="en-US"/>
          </a:p>
        </p:txBody>
      </p:sp>
      <p:sp>
        <p:nvSpPr>
          <p:cNvPr id="5" name="Footer Placeholder 4"/>
          <p:cNvSpPr>
            <a:spLocks noGrp="1"/>
          </p:cNvSpPr>
          <p:nvPr>
            <p:ph type="ftr" sz="quarter" idx="11"/>
          </p:nvPr>
        </p:nvSpPr>
        <p:spPr>
          <a:xfrm>
            <a:off x="201706" y="6602074"/>
            <a:ext cx="6122894" cy="252330"/>
          </a:xfrm>
        </p:spPr>
        <p:txBody>
          <a:bodyPr/>
          <a:lstStyle/>
          <a:p>
            <a:endParaRPr lang="en-US" dirty="0"/>
          </a:p>
        </p:txBody>
      </p:sp>
      <p:sp>
        <p:nvSpPr>
          <p:cNvPr id="6" name="Slide Number Placeholder 5"/>
          <p:cNvSpPr>
            <a:spLocks noGrp="1"/>
          </p:cNvSpPr>
          <p:nvPr>
            <p:ph type="sldNum" sz="quarter" idx="12"/>
          </p:nvPr>
        </p:nvSpPr>
        <p:spPr>
          <a:xfrm>
            <a:off x="180705" y="965439"/>
            <a:ext cx="935931" cy="711852"/>
          </a:xfrm>
          <a:prstGeom prst="rect">
            <a:avLst/>
          </a:prstGeom>
        </p:spPr>
        <p:txBody>
          <a:bodyPr/>
          <a:lstStyle/>
          <a:p>
            <a:fld id="{74C7E049-B585-4EE6-96C0-EEB30EAA14FD}" type="slidenum">
              <a:rPr lang="en-US" smtClean="0"/>
              <a:t>‹n.º›</a:t>
            </a:fld>
            <a:endParaRPr lang="en-US"/>
          </a:p>
        </p:txBody>
      </p:sp>
    </p:spTree>
    <p:extLst>
      <p:ext uri="{BB962C8B-B14F-4D97-AF65-F5344CB8AC3E}">
        <p14:creationId xmlns:p14="http://schemas.microsoft.com/office/powerpoint/2010/main" val="201372521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pt-BR" smtClean="0"/>
              <a:t>Clique para editar estilo do título mestre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D85AC8A2-C63C-49A4-89E9-2E4420D2ECA8}" type="datetimeFigureOut">
              <a:rPr lang="en-US" smtClean="0"/>
              <a:t>8/23/16</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a:p>
        </p:txBody>
      </p:sp>
    </p:spTree>
    <p:extLst>
      <p:ext uri="{BB962C8B-B14F-4D97-AF65-F5344CB8AC3E}">
        <p14:creationId xmlns:p14="http://schemas.microsoft.com/office/powerpoint/2010/main" val="198120832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xStyles>
    <p:titleStyle>
      <a:lvl1pPr algn="l" defTabSz="914400" rtl="0" eaLnBrk="1" latinLnBrk="0" hangingPunct="1">
        <a:lnSpc>
          <a:spcPct val="90000"/>
        </a:lnSpc>
        <a:spcBef>
          <a:spcPct val="0"/>
        </a:spcBef>
        <a:buNone/>
        <a:defRPr sz="4200" b="0" kern="1200" cap="all" baseline="0">
          <a:blipFill>
            <a:blip r:embed="rId14">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8773" y="3169838"/>
            <a:ext cx="3509151" cy="1703373"/>
          </a:xfrm>
        </p:spPr>
        <p:txBody>
          <a:bodyPr/>
          <a:lstStyle/>
          <a:p>
            <a:r>
              <a:rPr lang="pt-BR" smtClean="0"/>
              <a:t>Rigidez</a:t>
            </a:r>
            <a:endParaRPr lang="pt-BR" dirty="0"/>
          </a:p>
        </p:txBody>
      </p:sp>
      <p:sp>
        <p:nvSpPr>
          <p:cNvPr id="3" name="Subtitle 2"/>
          <p:cNvSpPr>
            <a:spLocks noGrp="1"/>
          </p:cNvSpPr>
          <p:nvPr>
            <p:ph type="subTitle" idx="1"/>
          </p:nvPr>
        </p:nvSpPr>
        <p:spPr>
          <a:xfrm>
            <a:off x="1198773" y="4873210"/>
            <a:ext cx="3509151" cy="1001393"/>
          </a:xfrm>
        </p:spPr>
        <p:txBody>
          <a:bodyPr/>
          <a:lstStyle/>
          <a:p>
            <a:r>
              <a:rPr lang="pt-BR" smtClean="0">
                <a:solidFill>
                  <a:schemeClr val="bg1"/>
                </a:solidFill>
              </a:rPr>
              <a:t>As Dores da Alma</a:t>
            </a:r>
            <a:endParaRPr lang="pt-BR" dirty="0">
              <a:solidFill>
                <a:schemeClr val="bg1"/>
              </a:solidFill>
            </a:endParaRPr>
          </a:p>
        </p:txBody>
      </p:sp>
      <p:sp>
        <p:nvSpPr>
          <p:cNvPr id="6" name="Subtitle 2"/>
          <p:cNvSpPr txBox="1">
            <a:spLocks/>
          </p:cNvSpPr>
          <p:nvPr/>
        </p:nvSpPr>
        <p:spPr>
          <a:xfrm>
            <a:off x="1198772" y="5997389"/>
            <a:ext cx="3509151" cy="64545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1800" b="0" kern="1200">
                <a:solidFill>
                  <a:schemeClr val="bg2"/>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8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4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nSpc>
                <a:spcPct val="110000"/>
              </a:lnSpc>
              <a:spcBef>
                <a:spcPts val="0"/>
              </a:spcBef>
            </a:pPr>
            <a:r>
              <a:rPr lang="pt-BR" sz="1200" dirty="0" smtClean="0">
                <a:solidFill>
                  <a:schemeClr val="bg2">
                    <a:lumMod val="90000"/>
                  </a:schemeClr>
                </a:solidFill>
              </a:rPr>
              <a:t>Escola de Evangeliza</a:t>
            </a:r>
            <a:r>
              <a:rPr lang="pt-BR" sz="1200" dirty="0" smtClean="0">
                <a:solidFill>
                  <a:schemeClr val="bg2">
                    <a:lumMod val="90000"/>
                  </a:schemeClr>
                </a:solidFill>
              </a:rPr>
              <a:t>ção de Pacientes</a:t>
            </a:r>
          </a:p>
          <a:p>
            <a:pPr>
              <a:lnSpc>
                <a:spcPct val="110000"/>
              </a:lnSpc>
              <a:spcBef>
                <a:spcPts val="0"/>
              </a:spcBef>
            </a:pPr>
            <a:r>
              <a:rPr lang="pt-BR" sz="1100" dirty="0" smtClean="0">
                <a:solidFill>
                  <a:schemeClr val="bg2">
                    <a:lumMod val="90000"/>
                  </a:schemeClr>
                </a:solidFill>
              </a:rPr>
              <a:t>Grupo Espírita </a:t>
            </a:r>
            <a:r>
              <a:rPr lang="pt-BR" sz="1100" dirty="0" err="1" smtClean="0">
                <a:solidFill>
                  <a:schemeClr val="bg2">
                    <a:lumMod val="90000"/>
                  </a:schemeClr>
                </a:solidFill>
              </a:rPr>
              <a:t>Guillon</a:t>
            </a:r>
            <a:r>
              <a:rPr lang="pt-BR" sz="1100" dirty="0" smtClean="0">
                <a:solidFill>
                  <a:schemeClr val="bg2">
                    <a:lumMod val="90000"/>
                  </a:schemeClr>
                </a:solidFill>
              </a:rPr>
              <a:t> Ribeiro</a:t>
            </a:r>
            <a:endParaRPr lang="pt-BR" sz="1100" dirty="0">
              <a:solidFill>
                <a:schemeClr val="bg2">
                  <a:lumMod val="90000"/>
                </a:schemeClr>
              </a:solidFill>
            </a:endParaRPr>
          </a:p>
        </p:txBody>
      </p:sp>
    </p:spTree>
    <p:extLst>
      <p:ext uri="{BB962C8B-B14F-4D97-AF65-F5344CB8AC3E}">
        <p14:creationId xmlns:p14="http://schemas.microsoft.com/office/powerpoint/2010/main" val="220232825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Teimosia</a:t>
            </a:r>
            <a:endParaRPr lang="pt-BR" dirty="0"/>
          </a:p>
        </p:txBody>
      </p:sp>
      <p:sp>
        <p:nvSpPr>
          <p:cNvPr id="3" name="Content Placeholder 2"/>
          <p:cNvSpPr>
            <a:spLocks noGrp="1"/>
          </p:cNvSpPr>
          <p:nvPr>
            <p:ph idx="1"/>
          </p:nvPr>
        </p:nvSpPr>
        <p:spPr/>
        <p:txBody>
          <a:bodyPr>
            <a:normAutofit/>
          </a:bodyPr>
          <a:lstStyle/>
          <a:p>
            <a:r>
              <a:rPr lang="pt-BR" dirty="0" smtClean="0"/>
              <a:t>“Teimosia é uma forma de rigidez da personalidade. É um </a:t>
            </a:r>
            <a:r>
              <a:rPr lang="pt-BR" b="1" dirty="0" smtClean="0"/>
              <a:t>apego</a:t>
            </a:r>
            <a:r>
              <a:rPr lang="pt-BR" dirty="0" smtClean="0"/>
              <a:t> obstinado às próprias ideias e gostos, </a:t>
            </a:r>
            <a:r>
              <a:rPr lang="pt-BR" b="1" dirty="0" smtClean="0"/>
              <a:t>nunca admitindo</a:t>
            </a:r>
            <a:r>
              <a:rPr lang="pt-BR" dirty="0" smtClean="0"/>
              <a:t> insuficiências e erros.”</a:t>
            </a:r>
          </a:p>
          <a:p>
            <a:pPr lvl="4"/>
            <a:r>
              <a:rPr lang="pt-BR" dirty="0" smtClean="0"/>
              <a:t>(</a:t>
            </a:r>
            <a:r>
              <a:rPr lang="pt-BR" dirty="0" err="1" smtClean="0"/>
              <a:t>HAMMED</a:t>
            </a:r>
            <a:r>
              <a:rPr lang="pt-BR" dirty="0" smtClean="0"/>
              <a:t>. </a:t>
            </a:r>
            <a:r>
              <a:rPr lang="pt-BR" i="1" dirty="0" smtClean="0"/>
              <a:t>As Dores da Alma</a:t>
            </a:r>
            <a:r>
              <a:rPr lang="pt-BR" dirty="0" smtClean="0"/>
              <a:t>, lição “Rigidez”, 1º capítulo.)</a:t>
            </a:r>
          </a:p>
          <a:p>
            <a:pPr marL="4357688" indent="-187325"/>
            <a:r>
              <a:rPr lang="pt-BR" dirty="0" smtClean="0"/>
              <a:t>“</a:t>
            </a:r>
            <a:r>
              <a:rPr lang="pt-BR" dirty="0" smtClean="0"/>
              <a:t>A teimosia apenas aprova o que lhe convém às </a:t>
            </a:r>
            <a:r>
              <a:rPr lang="pt-BR" b="1" dirty="0" smtClean="0"/>
              <a:t>cristalizações</a:t>
            </a:r>
            <a:r>
              <a:rPr lang="pt-BR" dirty="0" smtClean="0"/>
              <a:t>.”</a:t>
            </a:r>
          </a:p>
          <a:p>
            <a:pPr lvl="4"/>
            <a:r>
              <a:rPr lang="pt-BR" dirty="0" smtClean="0"/>
              <a:t>(ANDRÉ LUIZ. </a:t>
            </a:r>
            <a:r>
              <a:rPr lang="pt-BR" i="1" dirty="0" smtClean="0"/>
              <a:t>Sol Nas Almas</a:t>
            </a:r>
            <a:r>
              <a:rPr lang="pt-BR" dirty="0" smtClean="0"/>
              <a:t>, cap. 37)</a:t>
            </a:r>
            <a:endParaRPr lang="pt-BR" dirty="0"/>
          </a:p>
        </p:txBody>
      </p:sp>
      <p:pic>
        <p:nvPicPr>
          <p:cNvPr id="5" name="Picture 4" descr="j038532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156" y="3935669"/>
            <a:ext cx="3481163" cy="24865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2425000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Reflexo do comportamento</a:t>
            </a:r>
            <a:endParaRPr lang="pt-BR" dirty="0"/>
          </a:p>
        </p:txBody>
      </p:sp>
      <p:sp>
        <p:nvSpPr>
          <p:cNvPr id="3" name="Content Placeholder 2"/>
          <p:cNvSpPr>
            <a:spLocks noGrp="1"/>
          </p:cNvSpPr>
          <p:nvPr>
            <p:ph idx="1"/>
          </p:nvPr>
        </p:nvSpPr>
        <p:spPr>
          <a:xfrm>
            <a:off x="451556" y="2121407"/>
            <a:ext cx="8006644" cy="4588675"/>
          </a:xfrm>
        </p:spPr>
        <p:txBody>
          <a:bodyPr>
            <a:normAutofit fontScale="92500" lnSpcReduction="20000"/>
          </a:bodyPr>
          <a:lstStyle/>
          <a:p>
            <a:r>
              <a:rPr lang="pt-BR" spc="-20" dirty="0" smtClean="0"/>
              <a:t>“</a:t>
            </a:r>
            <a:r>
              <a:rPr lang="pt-BR" spc="-20" dirty="0" smtClean="0"/>
              <a:t>Não exijas que as pessoas sejam-te iguais, sempre as mesmas, com repetitivos hábitos, expressando-te idênticos sentimentos.”</a:t>
            </a:r>
          </a:p>
          <a:p>
            <a:pPr lvl="4"/>
            <a:r>
              <a:rPr lang="pt-BR" dirty="0" smtClean="0"/>
              <a:t>(JOANNA DE </a:t>
            </a:r>
            <a:r>
              <a:rPr lang="pt-BR" dirty="0" err="1" smtClean="0"/>
              <a:t>ÂNGELIS</a:t>
            </a:r>
            <a:r>
              <a:rPr lang="pt-BR" dirty="0" smtClean="0"/>
              <a:t>. </a:t>
            </a:r>
            <a:r>
              <a:rPr lang="pt-BR" i="1" dirty="0" smtClean="0"/>
              <a:t>Momentos de Saúde</a:t>
            </a:r>
            <a:r>
              <a:rPr lang="pt-BR" dirty="0" smtClean="0"/>
              <a:t>, cap. 3)</a:t>
            </a:r>
          </a:p>
          <a:p>
            <a:pPr marL="4089400" indent="-212725"/>
            <a:r>
              <a:rPr lang="pt-BR" dirty="0" smtClean="0"/>
              <a:t>“O excesso de rigidez e severidade faz com que criemos um padrão mental que influenciará os outros para que nos tratem da mesma forma como os tratamos. Poderemos ainda, no futuro, provocar em nós um sentimento de autopunição, pois estaremos usando para conosco o mesmo tratamento de austeridade e dureza.”</a:t>
            </a:r>
          </a:p>
          <a:p>
            <a:pPr lvl="4"/>
            <a:r>
              <a:rPr lang="pt-BR" dirty="0" smtClean="0"/>
              <a:t>(</a:t>
            </a:r>
            <a:r>
              <a:rPr lang="pt-BR" dirty="0" err="1" smtClean="0"/>
              <a:t>HAMMED</a:t>
            </a:r>
            <a:r>
              <a:rPr lang="pt-BR" dirty="0" smtClean="0"/>
              <a:t>. </a:t>
            </a:r>
            <a:r>
              <a:rPr lang="pt-BR" i="1" dirty="0" smtClean="0"/>
              <a:t>As Dores da Alma</a:t>
            </a:r>
            <a:r>
              <a:rPr lang="pt-BR" dirty="0" smtClean="0"/>
              <a:t>, </a:t>
            </a:r>
            <a:r>
              <a:rPr lang="pt-BR" dirty="0" smtClean="0"/>
              <a:t>lição </a:t>
            </a:r>
            <a:br>
              <a:rPr lang="pt-BR" dirty="0" smtClean="0"/>
            </a:br>
            <a:r>
              <a:rPr lang="pt-BR" dirty="0" smtClean="0"/>
              <a:t>“Rigidez”, 1º capítulo.)</a:t>
            </a:r>
            <a:endParaRPr lang="pt-BR" dirty="0"/>
          </a:p>
        </p:txBody>
      </p:sp>
      <p:pic>
        <p:nvPicPr>
          <p:cNvPr id="4" name="Picture 3"/>
          <p:cNvPicPr>
            <a:picLocks noChangeAspect="1"/>
          </p:cNvPicPr>
          <p:nvPr/>
        </p:nvPicPr>
        <p:blipFill>
          <a:blip r:embed="rId3"/>
          <a:stretch>
            <a:fillRect/>
          </a:stretch>
        </p:blipFill>
        <p:spPr>
          <a:xfrm>
            <a:off x="451555" y="3321424"/>
            <a:ext cx="3639669" cy="27297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376729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Necessidade da pr</a:t>
            </a:r>
            <a:r>
              <a:rPr lang="pt-BR" dirty="0" smtClean="0"/>
              <a:t>ópria edificação</a:t>
            </a:r>
            <a:endParaRPr lang="pt-BR" dirty="0"/>
          </a:p>
        </p:txBody>
      </p:sp>
      <p:sp>
        <p:nvSpPr>
          <p:cNvPr id="3" name="Content Placeholder 2"/>
          <p:cNvSpPr>
            <a:spLocks noGrp="1"/>
          </p:cNvSpPr>
          <p:nvPr>
            <p:ph idx="1"/>
          </p:nvPr>
        </p:nvSpPr>
        <p:spPr/>
        <p:txBody>
          <a:bodyPr>
            <a:normAutofit/>
          </a:bodyPr>
          <a:lstStyle/>
          <a:p>
            <a:r>
              <a:rPr lang="pt-BR" dirty="0" smtClean="0"/>
              <a:t>“... </a:t>
            </a:r>
            <a:r>
              <a:rPr lang="pt-BR" dirty="0" smtClean="0"/>
              <a:t>não </a:t>
            </a:r>
            <a:r>
              <a:rPr lang="pt-BR" dirty="0"/>
              <a:t>é aconselhável repousar alguém sobre a firmeza espiritual dos outros; enquanto o imprevidente descansa em bases estranhas, provavelmente estará </a:t>
            </a:r>
            <a:r>
              <a:rPr lang="pt-BR" dirty="0" smtClean="0"/>
              <a:t>tranquilo, </a:t>
            </a:r>
            <a:r>
              <a:rPr lang="pt-BR" dirty="0"/>
              <a:t>mas, se não possui raízes de segurança em si mesmo, </a:t>
            </a:r>
            <a:r>
              <a:rPr lang="pt-BR" dirty="0" smtClean="0"/>
              <a:t>desviar-se-á </a:t>
            </a:r>
            <a:r>
              <a:rPr lang="pt-BR" dirty="0"/>
              <a:t>nas épocas difíceis, com a finalidade de procurar alicerces alheios.</a:t>
            </a:r>
          </a:p>
          <a:p>
            <a:r>
              <a:rPr lang="pt-BR" dirty="0"/>
              <a:t>Tudo convida o homem ao trabalho de seu aperfeiçoamento e iluminação.</a:t>
            </a:r>
            <a:r>
              <a:rPr lang="pt-BR" dirty="0" smtClean="0"/>
              <a:t>”</a:t>
            </a:r>
          </a:p>
          <a:p>
            <a:pPr lvl="4"/>
            <a:r>
              <a:rPr lang="pt-BR" dirty="0" smtClean="0"/>
              <a:t>(EMMANUEL. </a:t>
            </a:r>
            <a:r>
              <a:rPr lang="pt-BR" i="1" dirty="0" smtClean="0"/>
              <a:t>Caminho, Verdade e Vida</a:t>
            </a:r>
            <a:r>
              <a:rPr lang="pt-BR" dirty="0" smtClean="0"/>
              <a:t>, cap. 124)</a:t>
            </a:r>
            <a:endParaRPr lang="pt-BR" dirty="0"/>
          </a:p>
        </p:txBody>
      </p:sp>
    </p:spTree>
    <p:extLst>
      <p:ext uri="{BB962C8B-B14F-4D97-AF65-F5344CB8AC3E}">
        <p14:creationId xmlns:p14="http://schemas.microsoft.com/office/powerpoint/2010/main" val="129789352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Consequência: solidão</a:t>
            </a:r>
            <a:endParaRPr lang="pt-BR" dirty="0"/>
          </a:p>
        </p:txBody>
      </p:sp>
      <p:sp>
        <p:nvSpPr>
          <p:cNvPr id="3" name="Content Placeholder 2"/>
          <p:cNvSpPr>
            <a:spLocks noGrp="1"/>
          </p:cNvSpPr>
          <p:nvPr>
            <p:ph idx="1"/>
          </p:nvPr>
        </p:nvSpPr>
        <p:spPr>
          <a:xfrm>
            <a:off x="451556" y="2121407"/>
            <a:ext cx="4510409" cy="4448725"/>
          </a:xfrm>
        </p:spPr>
        <p:txBody>
          <a:bodyPr/>
          <a:lstStyle/>
          <a:p>
            <a:r>
              <a:rPr lang="pt-BR" dirty="0" smtClean="0"/>
              <a:t>“Quase sempre, fugimos desses indivíduos dogmáticos, incapazes de aceitar e considerar um ponto de vista diferente do seu. Nesses relacionamentos, ficamos confinados à representação de papéis instrutor-aprendiz, orientador-orientado, mentor-pupilo.”</a:t>
            </a:r>
          </a:p>
          <a:p>
            <a:pPr lvl="4"/>
            <a:r>
              <a:rPr lang="pt-BR" dirty="0" smtClean="0"/>
              <a:t>(</a:t>
            </a:r>
            <a:r>
              <a:rPr lang="pt-BR" dirty="0" err="1" smtClean="0"/>
              <a:t>HAMMED</a:t>
            </a:r>
            <a:r>
              <a:rPr lang="pt-BR" dirty="0" smtClean="0"/>
              <a:t>. </a:t>
            </a:r>
            <a:r>
              <a:rPr lang="pt-BR" i="1" dirty="0" smtClean="0"/>
              <a:t>As Dores da Alma</a:t>
            </a:r>
            <a:r>
              <a:rPr lang="pt-BR" dirty="0" smtClean="0"/>
              <a:t>, lição “Rigidez”, 1º capítulo.)</a:t>
            </a:r>
            <a:endParaRPr lang="pt-BR" dirty="0"/>
          </a:p>
        </p:txBody>
      </p:sp>
      <p:pic>
        <p:nvPicPr>
          <p:cNvPr id="4" name="Picture 3"/>
          <p:cNvPicPr>
            <a:picLocks noChangeAspect="1"/>
          </p:cNvPicPr>
          <p:nvPr/>
        </p:nvPicPr>
        <p:blipFill>
          <a:blip r:embed="rId3"/>
          <a:stretch>
            <a:fillRect/>
          </a:stretch>
        </p:blipFill>
        <p:spPr>
          <a:xfrm>
            <a:off x="5235095" y="2278426"/>
            <a:ext cx="3223105" cy="29958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817192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Os excessos</a:t>
            </a:r>
            <a:endParaRPr lang="pt-BR" dirty="0"/>
          </a:p>
        </p:txBody>
      </p:sp>
      <p:sp>
        <p:nvSpPr>
          <p:cNvPr id="3" name="Content Placeholder 2"/>
          <p:cNvSpPr>
            <a:spLocks noGrp="1"/>
          </p:cNvSpPr>
          <p:nvPr>
            <p:ph idx="1"/>
          </p:nvPr>
        </p:nvSpPr>
        <p:spPr>
          <a:xfrm>
            <a:off x="451556" y="2121407"/>
            <a:ext cx="8006644" cy="1724452"/>
          </a:xfrm>
        </p:spPr>
        <p:txBody>
          <a:bodyPr>
            <a:normAutofit lnSpcReduction="10000"/>
          </a:bodyPr>
          <a:lstStyle/>
          <a:p>
            <a:r>
              <a:rPr lang="pt-BR" dirty="0" smtClean="0"/>
              <a:t>“Os excessos de todo gênero funcionam, na maioria das vezes, como disfarce psicológico para compensar nossas tendências interiores. Exageramos posturas e inclinações na tentativa de simular um caráter oposto.”</a:t>
            </a:r>
          </a:p>
          <a:p>
            <a:pPr lvl="4"/>
            <a:r>
              <a:rPr lang="pt-BR" dirty="0" smtClean="0"/>
              <a:t>(</a:t>
            </a:r>
            <a:r>
              <a:rPr lang="pt-BR" dirty="0" err="1" smtClean="0"/>
              <a:t>HAMMED</a:t>
            </a:r>
            <a:r>
              <a:rPr lang="pt-BR" dirty="0" smtClean="0"/>
              <a:t>. </a:t>
            </a:r>
            <a:r>
              <a:rPr lang="pt-BR" i="1" dirty="0" smtClean="0"/>
              <a:t>As Dores da Alma</a:t>
            </a:r>
            <a:r>
              <a:rPr lang="pt-BR" dirty="0" smtClean="0"/>
              <a:t>, </a:t>
            </a:r>
            <a:r>
              <a:rPr lang="pt-BR" dirty="0" smtClean="0"/>
              <a:t>lição “Rigidez”, 1º capítulo.)</a:t>
            </a:r>
            <a:endParaRPr lang="pt-BR" dirty="0"/>
          </a:p>
        </p:txBody>
      </p:sp>
      <p:pic>
        <p:nvPicPr>
          <p:cNvPr id="4" name="Picture 3"/>
          <p:cNvPicPr>
            <a:picLocks noChangeAspect="1"/>
          </p:cNvPicPr>
          <p:nvPr/>
        </p:nvPicPr>
        <p:blipFill rotWithShape="1">
          <a:blip r:embed="rId3"/>
          <a:srcRect t="14150"/>
          <a:stretch/>
        </p:blipFill>
        <p:spPr>
          <a:xfrm>
            <a:off x="2422878" y="3953434"/>
            <a:ext cx="4064000" cy="26166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607123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Excesso </a:t>
            </a:r>
            <a:r>
              <a:rPr lang="en-US" dirty="0" smtClean="0"/>
              <a:t>–</a:t>
            </a:r>
            <a:r>
              <a:rPr lang="pt-BR" dirty="0" smtClean="0"/>
              <a:t> compensação</a:t>
            </a:r>
            <a:endParaRPr lang="pt-BR" dirty="0"/>
          </a:p>
        </p:txBody>
      </p:sp>
      <p:sp>
        <p:nvSpPr>
          <p:cNvPr id="3" name="Content Placeholder 2"/>
          <p:cNvSpPr>
            <a:spLocks noGrp="1"/>
          </p:cNvSpPr>
          <p:nvPr>
            <p:ph idx="1"/>
          </p:nvPr>
        </p:nvSpPr>
        <p:spPr/>
        <p:txBody>
          <a:bodyPr>
            <a:normAutofit/>
          </a:bodyPr>
          <a:lstStyle/>
          <a:p>
            <a:pPr lvl="1"/>
            <a:r>
              <a:rPr lang="pt-BR" dirty="0"/>
              <a:t>Excesso de </a:t>
            </a:r>
            <a:r>
              <a:rPr lang="pt-BR" b="1" dirty="0" smtClean="0"/>
              <a:t>pudor</a:t>
            </a:r>
          </a:p>
          <a:p>
            <a:pPr lvl="2"/>
            <a:r>
              <a:rPr lang="pt-BR" dirty="0" smtClean="0"/>
              <a:t>compensação </a:t>
            </a:r>
            <a:r>
              <a:rPr lang="pt-BR" dirty="0"/>
              <a:t>de desejos sexuais normais </a:t>
            </a:r>
            <a:r>
              <a:rPr lang="pt-BR" dirty="0" smtClean="0"/>
              <a:t>reprimidos.</a:t>
            </a:r>
          </a:p>
          <a:p>
            <a:pPr lvl="1"/>
            <a:r>
              <a:rPr lang="pt-BR" dirty="0" smtClean="0"/>
              <a:t>Excesso </a:t>
            </a:r>
            <a:r>
              <a:rPr lang="pt-BR" dirty="0"/>
              <a:t>de </a:t>
            </a:r>
            <a:r>
              <a:rPr lang="pt-BR" b="1" dirty="0" smtClean="0"/>
              <a:t>afabilidade</a:t>
            </a:r>
          </a:p>
          <a:p>
            <a:pPr lvl="2"/>
            <a:r>
              <a:rPr lang="pt-BR" dirty="0" smtClean="0"/>
              <a:t>compensação </a:t>
            </a:r>
            <a:r>
              <a:rPr lang="pt-BR" dirty="0"/>
              <a:t>de agressividade mal </a:t>
            </a:r>
            <a:r>
              <a:rPr lang="pt-BR" dirty="0" smtClean="0"/>
              <a:t>elaborada.</a:t>
            </a:r>
          </a:p>
          <a:p>
            <a:pPr lvl="1"/>
            <a:r>
              <a:rPr lang="pt-BR" dirty="0" smtClean="0"/>
              <a:t>Excesso </a:t>
            </a:r>
            <a:r>
              <a:rPr lang="pt-BR" dirty="0"/>
              <a:t>de </a:t>
            </a:r>
            <a:r>
              <a:rPr lang="pt-BR" b="1" dirty="0" smtClean="0"/>
              <a:t>alimentação</a:t>
            </a:r>
          </a:p>
          <a:p>
            <a:pPr lvl="2"/>
            <a:r>
              <a:rPr lang="pt-BR" dirty="0" smtClean="0"/>
              <a:t>compensação </a:t>
            </a:r>
            <a:r>
              <a:rPr lang="pt-BR" dirty="0"/>
              <a:t>de </a:t>
            </a:r>
            <a:r>
              <a:rPr lang="pt-BR" dirty="0" smtClean="0"/>
              <a:t>insegurança </a:t>
            </a:r>
            <a:r>
              <a:rPr lang="pt-BR" dirty="0"/>
              <a:t>ou necessidade de </a:t>
            </a:r>
            <a:r>
              <a:rPr lang="pt-BR" dirty="0" smtClean="0"/>
              <a:t>proteção.</a:t>
            </a:r>
          </a:p>
          <a:p>
            <a:pPr lvl="1"/>
            <a:r>
              <a:rPr lang="pt-BR" dirty="0" smtClean="0"/>
              <a:t>Excesso </a:t>
            </a:r>
            <a:r>
              <a:rPr lang="pt-BR" dirty="0"/>
              <a:t>de </a:t>
            </a:r>
            <a:r>
              <a:rPr lang="pt-BR" b="1" dirty="0" smtClean="0"/>
              <a:t>religião</a:t>
            </a:r>
          </a:p>
          <a:p>
            <a:pPr lvl="2"/>
            <a:r>
              <a:rPr lang="pt-BR" dirty="0" smtClean="0"/>
              <a:t>compensação </a:t>
            </a:r>
            <a:r>
              <a:rPr lang="pt-BR" dirty="0"/>
              <a:t>de </a:t>
            </a:r>
            <a:r>
              <a:rPr lang="pt-BR" dirty="0" smtClean="0"/>
              <a:t>dúvidas </a:t>
            </a:r>
            <a:r>
              <a:rPr lang="pt-BR" dirty="0"/>
              <a:t>desmoralizadoras existentes na </a:t>
            </a:r>
            <a:r>
              <a:rPr lang="pt-BR" dirty="0" smtClean="0"/>
              <a:t>inconsciência.</a:t>
            </a:r>
          </a:p>
          <a:p>
            <a:pPr lvl="1"/>
            <a:r>
              <a:rPr lang="pt-BR" dirty="0" smtClean="0"/>
              <a:t>Excesso </a:t>
            </a:r>
            <a:r>
              <a:rPr lang="pt-BR" dirty="0"/>
              <a:t>de </a:t>
            </a:r>
            <a:r>
              <a:rPr lang="pt-BR" b="1" dirty="0" smtClean="0"/>
              <a:t>dominação</a:t>
            </a:r>
          </a:p>
          <a:p>
            <a:pPr lvl="2"/>
            <a:r>
              <a:rPr lang="pt-BR" dirty="0" smtClean="0"/>
              <a:t>compensação </a:t>
            </a:r>
            <a:r>
              <a:rPr lang="pt-BR" dirty="0"/>
              <a:t>de fragilidade e desamparo </a:t>
            </a:r>
            <a:r>
              <a:rPr lang="pt-BR" dirty="0" smtClean="0"/>
              <a:t>interior.</a:t>
            </a:r>
          </a:p>
          <a:p>
            <a:pPr lvl="4"/>
            <a:r>
              <a:rPr lang="pt-BR" dirty="0" smtClean="0"/>
              <a:t>(</a:t>
            </a:r>
            <a:r>
              <a:rPr lang="pt-BR" dirty="0" err="1" smtClean="0"/>
              <a:t>HAMMED</a:t>
            </a:r>
            <a:r>
              <a:rPr lang="pt-BR" dirty="0" smtClean="0"/>
              <a:t>. </a:t>
            </a:r>
            <a:r>
              <a:rPr lang="pt-BR" i="1" dirty="0"/>
              <a:t>As Dores da Alma</a:t>
            </a:r>
            <a:r>
              <a:rPr lang="pt-BR" dirty="0"/>
              <a:t>, </a:t>
            </a:r>
            <a:r>
              <a:rPr lang="pt-BR" dirty="0"/>
              <a:t>lição “Rigidez”, 1º capítulo.)</a:t>
            </a:r>
            <a:endParaRPr lang="pt-BR" dirty="0"/>
          </a:p>
        </p:txBody>
      </p:sp>
    </p:spTree>
    <p:extLst>
      <p:ext uri="{BB962C8B-B14F-4D97-AF65-F5344CB8AC3E}">
        <p14:creationId xmlns:p14="http://schemas.microsoft.com/office/powerpoint/2010/main" val="207447213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Amadurecimento espiritual</a:t>
            </a:r>
            <a:endParaRPr lang="pt-BR" dirty="0"/>
          </a:p>
        </p:txBody>
      </p:sp>
      <p:sp>
        <p:nvSpPr>
          <p:cNvPr id="3" name="Content Placeholder 2"/>
          <p:cNvSpPr>
            <a:spLocks noGrp="1"/>
          </p:cNvSpPr>
          <p:nvPr>
            <p:ph idx="1"/>
          </p:nvPr>
        </p:nvSpPr>
        <p:spPr/>
        <p:txBody>
          <a:bodyPr/>
          <a:lstStyle/>
          <a:p>
            <a:r>
              <a:rPr lang="pt-BR" dirty="0" smtClean="0"/>
              <a:t>“As </a:t>
            </a:r>
            <a:r>
              <a:rPr lang="pt-BR" dirty="0"/>
              <a:t>criaturas que agem com austeridade em determinada </a:t>
            </a:r>
            <a:r>
              <a:rPr lang="pt-BR" dirty="0" smtClean="0"/>
              <a:t>circunstância </a:t>
            </a:r>
            <a:r>
              <a:rPr lang="pt-BR" dirty="0"/>
              <a:t>acreditam que aquela </a:t>
            </a:r>
            <a:r>
              <a:rPr lang="pt-BR" dirty="0" smtClean="0"/>
              <a:t>é</a:t>
            </a:r>
            <a:r>
              <a:rPr lang="pt-BR" dirty="0" smtClean="0"/>
              <a:t> </a:t>
            </a:r>
            <a:r>
              <a:rPr lang="pt-BR" dirty="0"/>
              <a:t>a melhor </a:t>
            </a:r>
            <a:r>
              <a:rPr lang="pt-BR" dirty="0" smtClean="0"/>
              <a:t>opção </a:t>
            </a:r>
            <a:r>
              <a:rPr lang="pt-BR" dirty="0"/>
              <a:t>a tomar. </a:t>
            </a:r>
            <a:r>
              <a:rPr lang="pt-BR" dirty="0" smtClean="0"/>
              <a:t>Porém, </a:t>
            </a:r>
            <a:r>
              <a:rPr lang="pt-BR" dirty="0"/>
              <a:t>quando o amadurecimento conduzi-las a ter uma melhor </a:t>
            </a:r>
            <a:r>
              <a:rPr lang="pt-BR" dirty="0" smtClean="0"/>
              <a:t>noção </a:t>
            </a:r>
            <a:r>
              <a:rPr lang="pt-BR" dirty="0"/>
              <a:t>a respeito dos relacionamentos humanos, elas </a:t>
            </a:r>
            <a:r>
              <a:rPr lang="pt-BR" dirty="0" smtClean="0"/>
              <a:t>assimilarão </a:t>
            </a:r>
            <a:r>
              <a:rPr lang="pt-BR" dirty="0"/>
              <a:t>novas maneiras de se comportar e </a:t>
            </a:r>
            <a:r>
              <a:rPr lang="pt-BR" dirty="0" smtClean="0"/>
              <a:t>passarão </a:t>
            </a:r>
            <a:r>
              <a:rPr lang="pt-BR" dirty="0"/>
              <a:t>a agir de forma coerente com seu novo entendimento</a:t>
            </a:r>
            <a:r>
              <a:rPr lang="pt-BR" dirty="0" smtClean="0"/>
              <a:t>.”</a:t>
            </a:r>
          </a:p>
          <a:p>
            <a:pPr lvl="4"/>
            <a:r>
              <a:rPr lang="pt-BR" dirty="0"/>
              <a:t>(</a:t>
            </a:r>
            <a:r>
              <a:rPr lang="pt-BR" dirty="0" err="1"/>
              <a:t>HAMMED</a:t>
            </a:r>
            <a:r>
              <a:rPr lang="pt-BR" dirty="0"/>
              <a:t>. </a:t>
            </a:r>
            <a:r>
              <a:rPr lang="pt-BR" i="1" dirty="0"/>
              <a:t>As Dores da Alma</a:t>
            </a:r>
            <a:r>
              <a:rPr lang="pt-BR" dirty="0"/>
              <a:t>, </a:t>
            </a:r>
            <a:r>
              <a:rPr lang="pt-BR" dirty="0"/>
              <a:t>lição “Rigidez”, 1º capítulo.)</a:t>
            </a:r>
            <a:endParaRPr lang="pt-BR" dirty="0"/>
          </a:p>
        </p:txBody>
      </p:sp>
    </p:spTree>
    <p:extLst>
      <p:ext uri="{BB962C8B-B14F-4D97-AF65-F5344CB8AC3E}">
        <p14:creationId xmlns:p14="http://schemas.microsoft.com/office/powerpoint/2010/main" val="3731658033"/>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Constante </a:t>
            </a:r>
            <a:r>
              <a:rPr lang="pt-BR" dirty="0" smtClean="0"/>
              <a:t>transforma</a:t>
            </a:r>
            <a:r>
              <a:rPr lang="pt-BR" dirty="0" smtClean="0"/>
              <a:t>ção</a:t>
            </a:r>
            <a:endParaRPr lang="pt-BR" dirty="0"/>
          </a:p>
        </p:txBody>
      </p:sp>
      <p:sp>
        <p:nvSpPr>
          <p:cNvPr id="3" name="Espaço Reservado para Conteúdo 2"/>
          <p:cNvSpPr>
            <a:spLocks noGrp="1"/>
          </p:cNvSpPr>
          <p:nvPr>
            <p:ph idx="1"/>
          </p:nvPr>
        </p:nvSpPr>
        <p:spPr>
          <a:xfrm>
            <a:off x="4572000" y="2121407"/>
            <a:ext cx="3886200" cy="4448725"/>
          </a:xfrm>
        </p:spPr>
        <p:txBody>
          <a:bodyPr>
            <a:normAutofit/>
          </a:bodyPr>
          <a:lstStyle/>
          <a:p>
            <a:r>
              <a:rPr lang="pt-BR" dirty="0" smtClean="0"/>
              <a:t>“</a:t>
            </a:r>
            <a:r>
              <a:rPr lang="pt-BR" dirty="0"/>
              <a:t>A vida é um incessante mecanismo de </a:t>
            </a:r>
            <a:r>
              <a:rPr lang="pt-BR" dirty="0" err="1" smtClean="0"/>
              <a:t>transfor-mações</a:t>
            </a:r>
            <a:r>
              <a:rPr lang="pt-BR" dirty="0"/>
              <a:t>. Nada </a:t>
            </a:r>
            <a:r>
              <a:rPr lang="pt-BR" dirty="0" smtClean="0"/>
              <a:t>permanece </a:t>
            </a:r>
            <a:r>
              <a:rPr lang="pt-BR" dirty="0"/>
              <a:t>inalterável. A mudança é fenômeno natural do processo renovador. Tudo quanto não se renova, morre, impondo um normal efeito de </a:t>
            </a:r>
            <a:r>
              <a:rPr lang="pt-BR" dirty="0" err="1" smtClean="0"/>
              <a:t>desen-volvimento</a:t>
            </a:r>
            <a:r>
              <a:rPr lang="pt-BR" dirty="0" smtClean="0"/>
              <a:t>.</a:t>
            </a:r>
            <a:r>
              <a:rPr lang="pt-BR" dirty="0" smtClean="0"/>
              <a:t>”</a:t>
            </a:r>
          </a:p>
          <a:p>
            <a:pPr marL="935038" lvl="4"/>
            <a:r>
              <a:rPr lang="pt-BR" dirty="0" smtClean="0"/>
              <a:t>(</a:t>
            </a:r>
            <a:r>
              <a:rPr lang="pt-BR" dirty="0"/>
              <a:t>JOANNA DE </a:t>
            </a:r>
            <a:r>
              <a:rPr lang="pt-BR" dirty="0" err="1"/>
              <a:t>ÂNGELIS</a:t>
            </a:r>
            <a:r>
              <a:rPr lang="pt-BR" dirty="0"/>
              <a:t>. </a:t>
            </a:r>
            <a:r>
              <a:rPr lang="pt-BR" i="1" dirty="0"/>
              <a:t>Momentos de Saúde</a:t>
            </a:r>
            <a:r>
              <a:rPr lang="pt-BR" dirty="0"/>
              <a:t>, cap. 3)</a:t>
            </a:r>
          </a:p>
        </p:txBody>
      </p:sp>
      <p:pic>
        <p:nvPicPr>
          <p:cNvPr id="6" name="Imagem 5"/>
          <p:cNvPicPr>
            <a:picLocks noChangeAspect="1"/>
          </p:cNvPicPr>
          <p:nvPr/>
        </p:nvPicPr>
        <p:blipFill>
          <a:blip r:embed="rId3"/>
          <a:stretch>
            <a:fillRect/>
          </a:stretch>
        </p:blipFill>
        <p:spPr>
          <a:xfrm>
            <a:off x="416858" y="2266670"/>
            <a:ext cx="3986179" cy="33273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413358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Flexibilidade</a:t>
            </a:r>
            <a:endParaRPr lang="pt-BR" dirty="0"/>
          </a:p>
        </p:txBody>
      </p:sp>
      <p:sp>
        <p:nvSpPr>
          <p:cNvPr id="3" name="Content Placeholder 2"/>
          <p:cNvSpPr>
            <a:spLocks noGrp="1"/>
          </p:cNvSpPr>
          <p:nvPr>
            <p:ph idx="1"/>
          </p:nvPr>
        </p:nvSpPr>
        <p:spPr>
          <a:xfrm>
            <a:off x="451556" y="2121407"/>
            <a:ext cx="4281809" cy="4448725"/>
          </a:xfrm>
        </p:spPr>
        <p:txBody>
          <a:bodyPr>
            <a:normAutofit lnSpcReduction="10000"/>
          </a:bodyPr>
          <a:lstStyle/>
          <a:p>
            <a:r>
              <a:rPr lang="pt-BR" dirty="0" smtClean="0"/>
              <a:t>“A arquitetura de uma ponte prevê os movimentos </a:t>
            </a:r>
            <a:r>
              <a:rPr lang="pt-BR" dirty="0" err="1" smtClean="0"/>
              <a:t>oscila-tórios</a:t>
            </a:r>
            <a:r>
              <a:rPr lang="pt-BR" dirty="0" smtClean="0"/>
              <a:t>, para que sua estrutura não sofra dano algum. As estruturas imobilizadas nunca são tão fortes como as flexíveis. Mentalidades rígidas não são consideradas desembaraçadas e rápidas, pois nunca estão prontas para mudar ou para receber novas informações.”</a:t>
            </a:r>
          </a:p>
          <a:p>
            <a:pPr marL="854075" lvl="4"/>
            <a:r>
              <a:rPr lang="pt-BR" dirty="0" smtClean="0"/>
              <a:t>	(</a:t>
            </a:r>
            <a:r>
              <a:rPr lang="pt-BR" dirty="0" err="1" smtClean="0"/>
              <a:t>HAMMED</a:t>
            </a:r>
            <a:r>
              <a:rPr lang="pt-BR" dirty="0" smtClean="0"/>
              <a:t>. </a:t>
            </a:r>
            <a:r>
              <a:rPr lang="pt-BR" i="1" dirty="0" smtClean="0"/>
              <a:t>As Dores da Alma</a:t>
            </a:r>
            <a:r>
              <a:rPr lang="pt-BR" dirty="0" smtClean="0"/>
              <a:t>, </a:t>
            </a:r>
            <a:r>
              <a:rPr lang="pt-BR" dirty="0" smtClean="0"/>
              <a:t>lição “Rigidez”, 2º capítulo.)</a:t>
            </a:r>
            <a:endParaRPr lang="pt-BR" dirty="0"/>
          </a:p>
        </p:txBody>
      </p:sp>
      <p:pic>
        <p:nvPicPr>
          <p:cNvPr id="8" name="Imagem 7"/>
          <p:cNvPicPr>
            <a:picLocks noChangeAspect="1"/>
          </p:cNvPicPr>
          <p:nvPr/>
        </p:nvPicPr>
        <p:blipFill>
          <a:blip r:embed="rId3"/>
          <a:stretch>
            <a:fillRect/>
          </a:stretch>
        </p:blipFill>
        <p:spPr>
          <a:xfrm>
            <a:off x="4990538" y="2285998"/>
            <a:ext cx="3688417" cy="3052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7695990"/>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Saúde mental e progresso intelectual</a:t>
            </a:r>
            <a:endParaRPr lang="pt-BR" dirty="0"/>
          </a:p>
        </p:txBody>
      </p:sp>
      <p:sp>
        <p:nvSpPr>
          <p:cNvPr id="3" name="Content Placeholder 2"/>
          <p:cNvSpPr>
            <a:spLocks noGrp="1"/>
          </p:cNvSpPr>
          <p:nvPr>
            <p:ph idx="1"/>
          </p:nvPr>
        </p:nvSpPr>
        <p:spPr>
          <a:xfrm>
            <a:off x="451556" y="2121407"/>
            <a:ext cx="4120444" cy="4448725"/>
          </a:xfrm>
        </p:spPr>
        <p:txBody>
          <a:bodyPr/>
          <a:lstStyle/>
          <a:p>
            <a:r>
              <a:rPr lang="pt-BR" dirty="0" smtClean="0"/>
              <a:t>“Nossa saúde mental está intimamente ligada a nossa capacidade de adaptação ao meio em que vivemos, e nosso progresso intelectual se expressa por meio da habilidade psicológica de associação de ideias.”</a:t>
            </a:r>
          </a:p>
          <a:p>
            <a:pPr lvl="4"/>
            <a:r>
              <a:rPr lang="pt-BR" dirty="0"/>
              <a:t>(</a:t>
            </a:r>
            <a:r>
              <a:rPr lang="pt-BR" dirty="0" err="1"/>
              <a:t>HAMMED</a:t>
            </a:r>
            <a:r>
              <a:rPr lang="pt-BR" dirty="0"/>
              <a:t>. </a:t>
            </a:r>
            <a:r>
              <a:rPr lang="pt-BR" i="1" dirty="0" smtClean="0"/>
              <a:t>As Dores da Alma</a:t>
            </a:r>
            <a:r>
              <a:rPr lang="pt-BR" dirty="0" smtClean="0"/>
              <a:t>, </a:t>
            </a:r>
            <a:r>
              <a:rPr lang="pt-BR" dirty="0" smtClean="0"/>
              <a:t>lição “Rigidez”, 2º capítulo.)</a:t>
            </a:r>
            <a:endParaRPr lang="pt-BR" dirty="0"/>
          </a:p>
        </p:txBody>
      </p:sp>
      <p:pic>
        <p:nvPicPr>
          <p:cNvPr id="7" name="Imagem 6"/>
          <p:cNvPicPr>
            <a:picLocks noChangeAspect="1"/>
          </p:cNvPicPr>
          <p:nvPr/>
        </p:nvPicPr>
        <p:blipFill>
          <a:blip r:embed="rId3"/>
          <a:stretch>
            <a:fillRect/>
          </a:stretch>
        </p:blipFill>
        <p:spPr>
          <a:xfrm>
            <a:off x="4975412" y="2121407"/>
            <a:ext cx="3660587" cy="3660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00232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Nos renovamos a cada passo</a:t>
            </a:r>
            <a:endParaRPr lang="pt-BR" dirty="0"/>
          </a:p>
        </p:txBody>
      </p:sp>
      <p:sp>
        <p:nvSpPr>
          <p:cNvPr id="3" name="Espaço Reservado para Conteúdo 2"/>
          <p:cNvSpPr>
            <a:spLocks noGrp="1"/>
          </p:cNvSpPr>
          <p:nvPr>
            <p:ph idx="1"/>
          </p:nvPr>
        </p:nvSpPr>
        <p:spPr/>
        <p:txBody>
          <a:bodyPr/>
          <a:lstStyle/>
          <a:p>
            <a:r>
              <a:rPr lang="pt-BR" dirty="0" smtClean="0"/>
              <a:t>“</a:t>
            </a:r>
            <a:r>
              <a:rPr lang="pt-BR" dirty="0" smtClean="0"/>
              <a:t>Toda </a:t>
            </a:r>
            <a:r>
              <a:rPr lang="pt-BR" dirty="0"/>
              <a:t>ascensão exige esforço, adaptação e </a:t>
            </a:r>
            <a:r>
              <a:rPr lang="pt-BR" dirty="0" smtClean="0"/>
              <a:t>sacrifício...</a:t>
            </a:r>
            <a:r>
              <a:rPr lang="pt-BR" dirty="0" smtClean="0"/>
              <a:t>”</a:t>
            </a:r>
          </a:p>
          <a:p>
            <a:pPr lvl="4"/>
            <a:r>
              <a:rPr lang="pt-BR" dirty="0" smtClean="0"/>
              <a:t>(JOANNA DE </a:t>
            </a:r>
            <a:r>
              <a:rPr lang="pt-BR" dirty="0" err="1" smtClean="0"/>
              <a:t>ÂNGELIS</a:t>
            </a:r>
            <a:r>
              <a:rPr lang="pt-BR" dirty="0" smtClean="0"/>
              <a:t>. </a:t>
            </a:r>
            <a:r>
              <a:rPr lang="pt-BR" i="1" dirty="0" smtClean="0"/>
              <a:t>Vigilância</a:t>
            </a:r>
            <a:r>
              <a:rPr lang="pt-BR" dirty="0" smtClean="0"/>
              <a:t>, cap. 11)</a:t>
            </a:r>
          </a:p>
          <a:p>
            <a:r>
              <a:rPr lang="pt-BR" dirty="0" smtClean="0"/>
              <a:t>“</a:t>
            </a:r>
            <a:r>
              <a:rPr lang="pt-BR" dirty="0" smtClean="0"/>
              <a:t>Nem </a:t>
            </a:r>
            <a:r>
              <a:rPr lang="pt-BR" dirty="0"/>
              <a:t>tudo que tínhamos ontem por certo, nos quadros exteriores da experiência, continua como sendo certo nas horas de hoje. Os ideais e objetivos prosseguem os mesmos, a nos definirem aspiração e trabalho; entretanto, modificaram-se instrumentos e condições, estruturas </a:t>
            </a:r>
            <a:r>
              <a:rPr lang="pt-BR" dirty="0" smtClean="0"/>
              <a:t>e circunstâncias.</a:t>
            </a:r>
            <a:r>
              <a:rPr lang="pt-BR" dirty="0" smtClean="0"/>
              <a:t>”</a:t>
            </a:r>
          </a:p>
          <a:p>
            <a:pPr lvl="4"/>
            <a:r>
              <a:rPr lang="pt-BR" dirty="0" smtClean="0"/>
              <a:t>(EMMANUEL. </a:t>
            </a:r>
            <a:r>
              <a:rPr lang="pt-BR" i="1" dirty="0" smtClean="0"/>
              <a:t>Rumo Certo</a:t>
            </a:r>
            <a:r>
              <a:rPr lang="pt-BR" dirty="0" smtClean="0"/>
              <a:t>, cap. 40)</a:t>
            </a:r>
            <a:endParaRPr lang="pt-BR" dirty="0"/>
          </a:p>
        </p:txBody>
      </p:sp>
    </p:spTree>
    <p:extLst>
      <p:ext uri="{BB962C8B-B14F-4D97-AF65-F5344CB8AC3E}">
        <p14:creationId xmlns:p14="http://schemas.microsoft.com/office/powerpoint/2010/main" val="146926200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Jesus</a:t>
            </a:r>
            <a:endParaRPr lang="pt-BR" dirty="0"/>
          </a:p>
        </p:txBody>
      </p:sp>
      <p:sp>
        <p:nvSpPr>
          <p:cNvPr id="3" name="Content Placeholder 2"/>
          <p:cNvSpPr>
            <a:spLocks noGrp="1"/>
          </p:cNvSpPr>
          <p:nvPr>
            <p:ph idx="1"/>
          </p:nvPr>
        </p:nvSpPr>
        <p:spPr>
          <a:xfrm>
            <a:off x="451556" y="2121407"/>
            <a:ext cx="4254915" cy="4448725"/>
          </a:xfrm>
        </p:spPr>
        <p:txBody>
          <a:bodyPr>
            <a:normAutofit fontScale="92500"/>
          </a:bodyPr>
          <a:lstStyle/>
          <a:p>
            <a:r>
              <a:rPr lang="pt-BR" dirty="0" smtClean="0"/>
              <a:t>“</a:t>
            </a:r>
            <a:r>
              <a:rPr lang="pt-BR" dirty="0"/>
              <a:t>A rigidez mata os bons sentimentos; o Cristo jamais se escusava; </a:t>
            </a:r>
            <a:r>
              <a:rPr lang="pt-BR" dirty="0" smtClean="0"/>
              <a:t>não </a:t>
            </a:r>
            <a:r>
              <a:rPr lang="pt-BR" dirty="0"/>
              <a:t>repelia aquele que o buscava, </a:t>
            </a:r>
            <a:r>
              <a:rPr lang="pt-BR" dirty="0" smtClean="0"/>
              <a:t>fosse </a:t>
            </a:r>
            <a:r>
              <a:rPr lang="pt-BR" dirty="0"/>
              <a:t>quem fosse: socorria assim a mulher </a:t>
            </a:r>
            <a:r>
              <a:rPr lang="pt-BR" dirty="0" smtClean="0"/>
              <a:t>adúltera, </a:t>
            </a:r>
            <a:r>
              <a:rPr lang="pt-BR" dirty="0"/>
              <a:t>como o criminoso; nunca temeu que a sua </a:t>
            </a:r>
            <a:r>
              <a:rPr lang="pt-BR" dirty="0" smtClean="0"/>
              <a:t>reputação </a:t>
            </a:r>
            <a:r>
              <a:rPr lang="pt-BR" dirty="0"/>
              <a:t>sofresse por isso. Quando o tomareis por modelo de todas as vossas </a:t>
            </a:r>
            <a:r>
              <a:rPr lang="pt-BR" dirty="0" smtClean="0"/>
              <a:t>ações?</a:t>
            </a:r>
            <a:r>
              <a:rPr lang="pt-BR" dirty="0" smtClean="0"/>
              <a:t>”</a:t>
            </a:r>
          </a:p>
          <a:p>
            <a:pPr lvl="1"/>
            <a:r>
              <a:rPr lang="pt-BR" dirty="0" smtClean="0"/>
              <a:t>Pascal </a:t>
            </a:r>
            <a:r>
              <a:rPr lang="pt-BR" dirty="0" smtClean="0"/>
              <a:t>(</a:t>
            </a:r>
            <a:r>
              <a:rPr lang="pt-BR" dirty="0" err="1"/>
              <a:t>Sens</a:t>
            </a:r>
            <a:r>
              <a:rPr lang="pt-BR" dirty="0"/>
              <a:t>, 1862.) </a:t>
            </a:r>
            <a:endParaRPr lang="pt-BR" dirty="0"/>
          </a:p>
          <a:p>
            <a:pPr lvl="4"/>
            <a:r>
              <a:rPr lang="pt-BR" dirty="0" smtClean="0"/>
              <a:t>(ALLAN KARDEC. </a:t>
            </a:r>
            <a:r>
              <a:rPr lang="pt-BR" i="1" dirty="0" smtClean="0"/>
              <a:t>O Evangelho Segundo o Espiritismo</a:t>
            </a:r>
            <a:r>
              <a:rPr lang="pt-BR" dirty="0" smtClean="0"/>
              <a:t>, cap. 11, item 12.)</a:t>
            </a:r>
            <a:endParaRPr lang="pt-BR" dirty="0" smtClean="0"/>
          </a:p>
        </p:txBody>
      </p:sp>
      <p:pic>
        <p:nvPicPr>
          <p:cNvPr id="5" name="Picture 4" descr="discipul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1564" y="2303485"/>
            <a:ext cx="3939088" cy="29543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505363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po de Madeira">
  <a:themeElements>
    <a:clrScheme name="Tipo de Madei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ipo de Madei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ipo de Madei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7063</TotalTime>
  <Words>1300</Words>
  <Application>Microsoft Macintosh PowerPoint</Application>
  <PresentationFormat>Apresentação na tela (4:3)</PresentationFormat>
  <Paragraphs>83</Paragraphs>
  <Slides>13</Slides>
  <Notes>10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Calibri</vt:lpstr>
      <vt:lpstr>Rockwell</vt:lpstr>
      <vt:lpstr>Rockwell Condensed</vt:lpstr>
      <vt:lpstr>Rockwell Extra Bold</vt:lpstr>
      <vt:lpstr>Wingdings</vt:lpstr>
      <vt:lpstr>Tipo de Madeira</vt:lpstr>
      <vt:lpstr>Rigidez</vt:lpstr>
      <vt:lpstr>Teimosia</vt:lpstr>
      <vt:lpstr>Reflexo do comportamento</vt:lpstr>
      <vt:lpstr>Necessidade da própria edificação</vt:lpstr>
      <vt:lpstr>Consequência: solidão</vt:lpstr>
      <vt:lpstr>Os excessos</vt:lpstr>
      <vt:lpstr>Excesso – compensação</vt:lpstr>
      <vt:lpstr>Amadurecimento espiritual</vt:lpstr>
      <vt:lpstr>Constante transformação</vt:lpstr>
      <vt:lpstr>Flexibilidade</vt:lpstr>
      <vt:lpstr>Saúde mental e progresso intelectual</vt:lpstr>
      <vt:lpstr>Nos renovamos a cada passo</vt:lpstr>
      <vt:lpstr>Jesus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Alves</cp:lastModifiedBy>
  <cp:revision>91</cp:revision>
  <dcterms:created xsi:type="dcterms:W3CDTF">2012-07-18T03:20:58Z</dcterms:created>
  <dcterms:modified xsi:type="dcterms:W3CDTF">2016-08-24T14:54:16Z</dcterms:modified>
</cp:coreProperties>
</file>