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67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6" r:id="rId14"/>
    <p:sldId id="28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58" autoAdjust="0"/>
    <p:restoredTop sz="79190" autoAdjust="0"/>
  </p:normalViewPr>
  <p:slideViewPr>
    <p:cSldViewPr snapToGrid="0">
      <p:cViewPr varScale="1">
        <p:scale>
          <a:sx n="94" d="100"/>
          <a:sy n="94" d="100"/>
        </p:scale>
        <p:origin x="97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140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pt-BR" smtClean="0"/>
              <a:t>09/12/16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pt-BR" smtClean="0"/>
              <a:t>09/12/16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-69314" y="8685212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Hammed</a:t>
            </a:r>
            <a:r>
              <a:rPr lang="pt-BR" baseline="0" dirty="0" smtClean="0"/>
              <a:t> inicia o capítulo conceituando o que são crenças e como geralmente surgem. Enfatiza que na história da humanidade muitas crenças são passadas oralmente de geração a geração e, com o decorrer do tempo, algumas delas vão se misturando a fatos verdadeiros e falsos.  Desta forma, nossas crenças e concepções são formadas por aquilo que aprendemos com a troca de informações e aprendizados obtidos na convivência social. Como algumas delas, incluindo nossas concepções sobre os vícios podem conter equívocos, devemos revisá-las.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37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Quando</a:t>
            </a:r>
            <a:r>
              <a:rPr lang="pt-BR" baseline="0" dirty="0" smtClean="0"/>
              <a:t> buscamos entender quem é a pessoa viciada, várias concepções surgem em nossa mente e, em muitos casos, estão associadas imagens depreciativas sobre aqueles que têm algum vício. Devemos buscar, então, refletir sobre esse assunto e, à luz da Doutrina Espírita, encontramos conceitos que nos ajudam a refletir sobre o tema com mais cautela. </a:t>
            </a:r>
          </a:p>
          <a:p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8977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Quando</a:t>
            </a:r>
            <a:r>
              <a:rPr lang="pt-BR" baseline="0" dirty="0" smtClean="0"/>
              <a:t> buscamos entender quem é a pessoa viciada, várias concepções surgem em nossa mente e, em muitos casos, estão associados imagens depreciativas sobre aqueles que têm algum vício. Devemos buscar, então, refletir sobre esse assunto e, à luz da Doutrina Espírita, encontramos conceitos que nos ajudam a refletir sobre o tema com mais cautela.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7526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aseline="0" dirty="0" smtClean="0"/>
              <a:t>Quando pensamos sobre vícios, nos lembramos com facilidade daqueles que são considerados vícios físicos, como o tabagismo, o alcoolismo, a glutonaria etc.  Porém, há os vícios morais, que nos levam aos vícios físicos. Em “O Livro dos Espíritos”, questão 913, os espíritos superiores da codificação, respondem à Kardec que “</a:t>
            </a:r>
            <a:r>
              <a:rPr lang="pt-BR" dirty="0" smtClean="0"/>
              <a:t>Dentre os vícios, o que se pode considerar radical, temo-lo dito muitas vezes</a:t>
            </a:r>
            <a:r>
              <a:rPr lang="pt-BR" b="1" dirty="0" smtClean="0"/>
              <a:t>:</a:t>
            </a:r>
            <a:r>
              <a:rPr lang="pt-BR" dirty="0" smtClean="0"/>
              <a:t> é o </a:t>
            </a:r>
            <a:r>
              <a:rPr lang="pt-BR" b="1" dirty="0" smtClean="0"/>
              <a:t>egoísmo</a:t>
            </a:r>
            <a:r>
              <a:rPr lang="pt-BR" dirty="0" smtClean="0"/>
              <a:t>. Daí deriva todo mal.”</a:t>
            </a:r>
            <a:r>
              <a:rPr lang="pt-BR" baseline="0" dirty="0" smtClean="0"/>
              <a:t> Sendo assim, devemos refletir sobre nossa própria condição, já que todos nós, em algum grau, somos egoístas e, portanto, trazemos em nós esse vício e outros que dele se originam.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7661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Nossas imperfeições</a:t>
            </a:r>
            <a:r>
              <a:rPr lang="pt-BR" baseline="0" dirty="0" smtClean="0"/>
              <a:t> morais, faz com que nos enganemos nas tomadas de decisão. Em busca de uma felicidade plena, muitas vezes, não conseguimos perceber que algo pode nos causar muito mal e nos trazer, ao contrário, dores e infelicidade. Assim acontece com alguns vícios que desenvolvemos. Kardec, em “O Livro dos Espíritos”, questão 920, pergunta aos espíritos superiores: “Pode o homem gozar de completa felicidade na Terra?” E a resposta é categórica: “Não, por isso que a vida lhe foi dada como prova ou expiação. Dele, porém, depende a suavização de seus males e o ser tão feliz quanto possível na Terra.” </a:t>
            </a:r>
          </a:p>
          <a:p>
            <a:endParaRPr lang="pt-BR" baseline="0" dirty="0" smtClean="0"/>
          </a:p>
          <a:p>
            <a:r>
              <a:rPr lang="pt-BR" baseline="0" dirty="0" smtClean="0"/>
              <a:t>Estando, portanto,  o homem ligado à matéria, não consegue vislumbrar a vida espiritual. Sua felicidade consiste na satisfação de todos os seus desejos materiais. Daí, acaba se equivocando e acreditando que deve gozar tudo o que a vida oferece, sem medir as consequências de suas escolhas e atos.</a:t>
            </a:r>
          </a:p>
          <a:p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9169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Necessário é percebermos </a:t>
            </a:r>
            <a:r>
              <a:rPr lang="pt-BR" baseline="0" dirty="0" smtClean="0"/>
              <a:t>nossas fragilidades e verificar qual tipo de vício desenvolvemos numa tentativa de sermos felizes e socialmente ajustados. Walter Barcelos no livro “Justiça e felicidade”, nos esclarece que  </a:t>
            </a:r>
            <a:r>
              <a:rPr lang="pt-BR" dirty="0" smtClean="0"/>
              <a:t>“As imperfeições da alma são fruto do próprio relaxamento da criatura humana para consigo mesma, pois na existência corpórea muito se preocupa em demasia com os bens terrenos, a beleza física, o brilho da inteligência e a ineficiência do ritualismo religioso, abandonando por completo o aprimoramento da personalidade eterna.” </a:t>
            </a:r>
            <a:r>
              <a:rPr lang="pt-BR" baseline="0" dirty="0" smtClean="0"/>
              <a:t> Precisamos diariamente lutar contra nossos vícios, sejam eles morais ou físicos, para que consigamos realmente nos sentir felizes, mesmo que ela seja relativa.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3519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Hammed</a:t>
            </a:r>
            <a:r>
              <a:rPr lang="pt-BR" dirty="0" smtClean="0"/>
              <a:t>,</a:t>
            </a:r>
            <a:r>
              <a:rPr lang="pt-BR" baseline="0" dirty="0" smtClean="0"/>
              <a:t> neste capítulo, exemplifica como fazemos associações mentais que podem nos levar ao desequilíbrio. Trata-se de associações psíquicas em que, diante das dificuldades e frustrações do dia-a-dia, buscamos algo que nos causa prazer ou alívio e isso, às vezes, é entregar-se aos mais diversos comportamentos viciosos.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1695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Em decorrência</a:t>
            </a:r>
            <a:r>
              <a:rPr lang="pt-BR" baseline="0" dirty="0" smtClean="0"/>
              <a:t> das nossas imperfeições e atitudes desequilibradas, a nós se associam espíritos desencarnados que sintonizam conosco na mesma faixa vibratória. É assim que se instalam as obsessões, que acabam por agravar ainda mais o quadro daquele que alimenta em si algum tipo de vício.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6034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Todos</a:t>
            </a:r>
            <a:r>
              <a:rPr lang="pt-BR" baseline="0" dirty="0" smtClean="0"/>
              <a:t> aqueles que se encontram envolvidos por algum vício podem lançar mão de recursos que podem ajuda-lo a sair dessa situação. Emmanuel, no livro Pensamento e vida, capítulo 14,  nos dá alguns exemplos, como o que foi apontado no trecho acima.</a:t>
            </a:r>
          </a:p>
          <a:p>
            <a:endParaRPr lang="pt-BR" baseline="0" dirty="0" smtClean="0"/>
          </a:p>
          <a:p>
            <a:r>
              <a:rPr lang="pt-BR" baseline="0" dirty="0" smtClean="0"/>
              <a:t>Nesse slide, o palestrante deve enfatizar que para vencer qualquer vício, é necessário ter vontade e lançar-se ao trabalho árduo da própria iluminação íntima. É preciso se esforçar para mudar hábitos e atitudes.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1503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Um recurso importante e que </a:t>
            </a:r>
            <a:r>
              <a:rPr lang="pt-BR" dirty="0" err="1" smtClean="0"/>
              <a:t>Hammed</a:t>
            </a:r>
            <a:r>
              <a:rPr lang="pt-BR" dirty="0" smtClean="0"/>
              <a:t> trata neste capítulo para</a:t>
            </a:r>
            <a:r>
              <a:rPr lang="pt-BR" baseline="0" dirty="0" smtClean="0"/>
              <a:t> vencer os vícios, é buscar uma ocupação útil. A casa espírita, por exemplo, oferece várias atividades em que se pode auxiliar: fazer campanhas de rua, estudar a Doutrina Espírita, ajudar irmãos necessitados material e espiritualmente etc.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6026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Hammed</a:t>
            </a:r>
            <a:r>
              <a:rPr lang="pt-BR" dirty="0" smtClean="0"/>
              <a:t> também nos convida a fazermos</a:t>
            </a:r>
            <a:r>
              <a:rPr lang="pt-BR" baseline="0" dirty="0" smtClean="0"/>
              <a:t> nossas reflexões íntimas e buscarmos em nós, quais são as concepções ou crenças que podem ser equivocadas e que podem nos levar aos vícios.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8812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Como conclusão,</a:t>
            </a:r>
            <a:r>
              <a:rPr lang="pt-BR" baseline="0" dirty="0" smtClean="0"/>
              <a:t> devemos perceber que a autoanálise e a reforma íntima são as formas mais eficazes de identificarmos em nós nossos vícios e buscarmos formas e </a:t>
            </a:r>
            <a:r>
              <a:rPr lang="pt-BR" baseline="0" smtClean="0"/>
              <a:t>vencê-los. </a:t>
            </a:r>
            <a:r>
              <a:rPr lang="pt-BR" smtClean="0"/>
              <a:t>Emmanuel</a:t>
            </a:r>
            <a:r>
              <a:rPr lang="pt-BR" dirty="0" smtClean="0"/>
              <a:t>, no livro O Consolador, </a:t>
            </a:r>
            <a:r>
              <a:rPr lang="pt-BR" dirty="0" err="1" smtClean="0"/>
              <a:t>perg</a:t>
            </a:r>
            <a:r>
              <a:rPr lang="pt-BR" dirty="0" smtClean="0"/>
              <a:t>.  219 afirma:</a:t>
            </a:r>
          </a:p>
          <a:p>
            <a:endParaRPr lang="pt-BR" dirty="0" smtClean="0"/>
          </a:p>
          <a:p>
            <a:r>
              <a:rPr lang="pt-BR" dirty="0" smtClean="0"/>
              <a:t>“Só trabalho de </a:t>
            </a:r>
            <a:r>
              <a:rPr lang="pt-BR" b="1" dirty="0" err="1" smtClean="0"/>
              <a:t>auto­evangelização</a:t>
            </a:r>
            <a:r>
              <a:rPr lang="pt-BR" dirty="0" smtClean="0"/>
              <a:t>, porém, é firme e imperecível. Só o esforço individual no Evangelho de Jesus pode </a:t>
            </a:r>
            <a:r>
              <a:rPr lang="pt-BR" b="0" dirty="0" smtClean="0"/>
              <a:t>iluminar</a:t>
            </a:r>
            <a:r>
              <a:rPr lang="pt-BR" dirty="0" smtClean="0"/>
              <a:t>, engrandecer e redimir o espírito, porquanto, depois de vossa edificação com o exemplo do Mestre, alcançareis aquela verdade que vos fará livres.”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43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337810"/>
          </a:xfrm>
          <a:prstGeom prst="rect">
            <a:avLst/>
          </a:prstGeom>
        </p:spPr>
      </p:pic>
      <p:sp useBgFill="1">
        <p:nvSpPr>
          <p:cNvPr id="7" name="Retângulo 6"/>
          <p:cNvSpPr/>
          <p:nvPr/>
        </p:nvSpPr>
        <p:spPr bwMode="white">
          <a:xfrm>
            <a:off x="0" y="4441891"/>
            <a:ext cx="9151416" cy="2416110"/>
          </a:xfrm>
          <a:custGeom>
            <a:avLst/>
            <a:gdLst/>
            <a:ahLst/>
            <a:cxnLst/>
            <a:rect l="l" t="t" r="r" b="b"/>
            <a:pathLst>
              <a:path w="12201888" h="3783479">
                <a:moveTo>
                  <a:pt x="12201888" y="0"/>
                </a:moveTo>
                <a:cubicBezTo>
                  <a:pt x="12200429" y="1116741"/>
                  <a:pt x="12191467" y="2278498"/>
                  <a:pt x="12188825" y="3404540"/>
                </a:cubicBezTo>
                <a:lnTo>
                  <a:pt x="12188825" y="3554879"/>
                </a:lnTo>
                <a:lnTo>
                  <a:pt x="12188825" y="3690879"/>
                </a:lnTo>
                <a:lnTo>
                  <a:pt x="12188825" y="3707279"/>
                </a:lnTo>
                <a:lnTo>
                  <a:pt x="12188825" y="3783479"/>
                </a:lnTo>
                <a:lnTo>
                  <a:pt x="0" y="3783479"/>
                </a:lnTo>
                <a:lnTo>
                  <a:pt x="0" y="3707279"/>
                </a:lnTo>
                <a:lnTo>
                  <a:pt x="0" y="3554879"/>
                </a:lnTo>
                <a:lnTo>
                  <a:pt x="0" y="641399"/>
                </a:lnTo>
                <a:cubicBezTo>
                  <a:pt x="3601335" y="-419044"/>
                  <a:pt x="9102102" y="1605485"/>
                  <a:pt x="12201888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8426" y="4999046"/>
            <a:ext cx="7200900" cy="937351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70361" y="5940149"/>
            <a:ext cx="7200900" cy="9141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none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  <p:grpSp>
        <p:nvGrpSpPr>
          <p:cNvPr id="14" name="Grupo 13"/>
          <p:cNvGrpSpPr/>
          <p:nvPr userDrawn="1"/>
        </p:nvGrpSpPr>
        <p:grpSpPr>
          <a:xfrm>
            <a:off x="0" y="3447804"/>
            <a:ext cx="9180085" cy="1559261"/>
            <a:chOff x="-4585" y="2764068"/>
            <a:chExt cx="12240113" cy="1559261"/>
          </a:xfrm>
        </p:grpSpPr>
        <p:sp>
          <p:nvSpPr>
            <p:cNvPr id="15" name="Forma livre 14"/>
            <p:cNvSpPr/>
            <p:nvPr/>
          </p:nvSpPr>
          <p:spPr>
            <a:xfrm rot="21388434">
              <a:off x="12235" y="2982534"/>
              <a:ext cx="12169907" cy="1238081"/>
            </a:xfrm>
            <a:custGeom>
              <a:avLst/>
              <a:gdLst/>
              <a:ahLst/>
              <a:cxnLst/>
              <a:rect l="l" t="t" r="r" b="b"/>
              <a:pathLst>
                <a:path w="12169907" h="1238081">
                  <a:moveTo>
                    <a:pt x="2807331" y="101460"/>
                  </a:moveTo>
                  <a:cubicBezTo>
                    <a:pt x="6135545" y="328205"/>
                    <a:pt x="6673951" y="1596392"/>
                    <a:pt x="12165744" y="982579"/>
                  </a:cubicBezTo>
                  <a:lnTo>
                    <a:pt x="12160227" y="1072100"/>
                  </a:lnTo>
                  <a:cubicBezTo>
                    <a:pt x="5416860" y="1825439"/>
                    <a:pt x="6141899" y="-258272"/>
                    <a:pt x="0" y="232833"/>
                  </a:cubicBezTo>
                  <a:lnTo>
                    <a:pt x="5492" y="143708"/>
                  </a:lnTo>
                  <a:cubicBezTo>
                    <a:pt x="1145422" y="52200"/>
                    <a:pt x="2048826" y="49784"/>
                    <a:pt x="2807331" y="101460"/>
                  </a:cubicBezTo>
                  <a:close/>
                  <a:moveTo>
                    <a:pt x="2811494" y="33894"/>
                  </a:moveTo>
                  <a:cubicBezTo>
                    <a:pt x="6139708" y="260639"/>
                    <a:pt x="6678114" y="1528826"/>
                    <a:pt x="12169907" y="915013"/>
                  </a:cubicBezTo>
                  <a:lnTo>
                    <a:pt x="12168059" y="945013"/>
                  </a:lnTo>
                  <a:cubicBezTo>
                    <a:pt x="5424692" y="1698351"/>
                    <a:pt x="6149730" y="-385359"/>
                    <a:pt x="7832" y="105746"/>
                  </a:cubicBezTo>
                  <a:lnTo>
                    <a:pt x="9656" y="76142"/>
                  </a:lnTo>
                  <a:cubicBezTo>
                    <a:pt x="1149586" y="-15366"/>
                    <a:pt x="2052990" y="-17782"/>
                    <a:pt x="2811494" y="33894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90000"/>
                    <a:lumMod val="80000"/>
                    <a:lumOff val="20000"/>
                  </a:schemeClr>
                </a:gs>
                <a:gs pos="18000">
                  <a:schemeClr val="bg2">
                    <a:lumMod val="92000"/>
                  </a:schemeClr>
                </a:gs>
                <a:gs pos="37000">
                  <a:schemeClr val="bg2">
                    <a:alpha val="90000"/>
                    <a:lumMod val="91000"/>
                  </a:schemeClr>
                </a:gs>
                <a:gs pos="100000">
                  <a:schemeClr val="bg2">
                    <a:lumMod val="80000"/>
                    <a:lumOff val="20000"/>
                  </a:schemeClr>
                </a:gs>
              </a:gsLst>
              <a:path path="shape">
                <a:fillToRect l="50000" t="50000" r="50000" b="50000"/>
              </a:path>
            </a:gradFill>
            <a:ln w="254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1800" dirty="0"/>
            </a:p>
          </p:txBody>
        </p:sp>
        <p:sp>
          <p:nvSpPr>
            <p:cNvPr id="16" name="Forma livre 15"/>
            <p:cNvSpPr/>
            <p:nvPr/>
          </p:nvSpPr>
          <p:spPr>
            <a:xfrm rot="21388434">
              <a:off x="29672" y="2764068"/>
              <a:ext cx="12205856" cy="1559261"/>
            </a:xfrm>
            <a:custGeom>
              <a:avLst/>
              <a:gdLst/>
              <a:ahLst/>
              <a:cxnLst/>
              <a:rect l="l" t="t" r="r" b="b"/>
              <a:pathLst>
                <a:path w="12205856" h="1559261">
                  <a:moveTo>
                    <a:pt x="12190266" y="1521455"/>
                  </a:moveTo>
                  <a:lnTo>
                    <a:pt x="12190701" y="1521482"/>
                  </a:lnTo>
                  <a:lnTo>
                    <a:pt x="12188851" y="1559261"/>
                  </a:lnTo>
                  <a:lnTo>
                    <a:pt x="12188416" y="1559245"/>
                  </a:lnTo>
                  <a:close/>
                  <a:moveTo>
                    <a:pt x="12205856" y="208119"/>
                  </a:moveTo>
                  <a:lnTo>
                    <a:pt x="12203734" y="242562"/>
                  </a:lnTo>
                  <a:cubicBezTo>
                    <a:pt x="6796720" y="1874914"/>
                    <a:pt x="3447529" y="-395170"/>
                    <a:pt x="0" y="109344"/>
                  </a:cubicBezTo>
                  <a:lnTo>
                    <a:pt x="2124" y="74883"/>
                  </a:lnTo>
                  <a:cubicBezTo>
                    <a:pt x="3449654" y="-429611"/>
                    <a:pt x="6798843" y="1840472"/>
                    <a:pt x="12205856" y="208119"/>
                  </a:cubicBezTo>
                  <a:close/>
                </a:path>
              </a:pathLst>
            </a:custGeom>
            <a:gradFill>
              <a:gsLst>
                <a:gs pos="36000">
                  <a:schemeClr val="bg2">
                    <a:alpha val="30000"/>
                    <a:lumMod val="0"/>
                    <a:lumOff val="100000"/>
                  </a:schemeClr>
                </a:gs>
                <a:gs pos="100000">
                  <a:schemeClr val="bg2">
                    <a:alpha val="48000"/>
                  </a:schemeClr>
                </a:gs>
              </a:gsLst>
              <a:lin ang="2700000" scaled="1"/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1800" dirty="0"/>
            </a:p>
          </p:txBody>
        </p:sp>
        <p:sp>
          <p:nvSpPr>
            <p:cNvPr id="17" name="Forma livre 16"/>
            <p:cNvSpPr/>
            <p:nvPr/>
          </p:nvSpPr>
          <p:spPr>
            <a:xfrm rot="21388434">
              <a:off x="-4585" y="3108508"/>
              <a:ext cx="12215153" cy="1052652"/>
            </a:xfrm>
            <a:custGeom>
              <a:avLst/>
              <a:gdLst/>
              <a:ahLst/>
              <a:cxnLst/>
              <a:rect l="l" t="t" r="r" b="b"/>
              <a:pathLst>
                <a:path w="12215153" h="1052652">
                  <a:moveTo>
                    <a:pt x="12199582" y="613499"/>
                  </a:moveTo>
                  <a:lnTo>
                    <a:pt x="12196535" y="662961"/>
                  </a:lnTo>
                  <a:cubicBezTo>
                    <a:pt x="8659170" y="1895884"/>
                    <a:pt x="3236150" y="-250863"/>
                    <a:pt x="0" y="412868"/>
                  </a:cubicBezTo>
                  <a:lnTo>
                    <a:pt x="3057" y="363268"/>
                  </a:lnTo>
                  <a:cubicBezTo>
                    <a:pt x="3239190" y="-300459"/>
                    <a:pt x="8662172" y="1846263"/>
                    <a:pt x="12199582" y="613499"/>
                  </a:cubicBezTo>
                  <a:close/>
                  <a:moveTo>
                    <a:pt x="12208353" y="471141"/>
                  </a:moveTo>
                  <a:lnTo>
                    <a:pt x="12202868" y="560177"/>
                  </a:lnTo>
                  <a:cubicBezTo>
                    <a:pt x="8665592" y="1793383"/>
                    <a:pt x="3242519" y="-353436"/>
                    <a:pt x="6325" y="310230"/>
                  </a:cubicBezTo>
                  <a:lnTo>
                    <a:pt x="11827" y="220949"/>
                  </a:lnTo>
                  <a:cubicBezTo>
                    <a:pt x="3247993" y="-442711"/>
                    <a:pt x="8670998" y="1704066"/>
                    <a:pt x="12208353" y="471141"/>
                  </a:cubicBezTo>
                  <a:close/>
                  <a:moveTo>
                    <a:pt x="12215153" y="360807"/>
                  </a:moveTo>
                  <a:lnTo>
                    <a:pt x="12212631" y="401743"/>
                  </a:lnTo>
                  <a:cubicBezTo>
                    <a:pt x="8696050" y="1669577"/>
                    <a:pt x="3274141" y="-472216"/>
                    <a:pt x="15523" y="160967"/>
                  </a:cubicBezTo>
                  <a:lnTo>
                    <a:pt x="18051" y="119938"/>
                  </a:lnTo>
                  <a:cubicBezTo>
                    <a:pt x="3276657" y="-513245"/>
                    <a:pt x="8698537" y="1628531"/>
                    <a:pt x="12215153" y="360807"/>
                  </a:cubicBezTo>
                  <a:close/>
                </a:path>
              </a:pathLst>
            </a:custGeom>
            <a:gradFill>
              <a:gsLst>
                <a:gs pos="36000">
                  <a:schemeClr val="bg2">
                    <a:alpha val="47000"/>
                    <a:lumMod val="0"/>
                    <a:lumOff val="100000"/>
                  </a:schemeClr>
                </a:gs>
                <a:gs pos="100000">
                  <a:schemeClr val="bg2">
                    <a:alpha val="82000"/>
                    <a:lumMod val="87000"/>
                    <a:lumOff val="13000"/>
                  </a:schemeClr>
                </a:gs>
              </a:gsLst>
              <a:path path="rect">
                <a:fillToRect l="100000" t="100000"/>
              </a:path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4715" y="201106"/>
            <a:ext cx="8216348" cy="881460"/>
          </a:xfrm>
        </p:spPr>
        <p:txBody>
          <a:bodyPr>
            <a:noAutofit/>
          </a:bodyPr>
          <a:lstStyle>
            <a:lvl1pPr algn="l">
              <a:defRPr sz="4800" b="0"/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lnSpc>
                <a:spcPct val="100000"/>
              </a:lnSpc>
              <a:spcBef>
                <a:spcPts val="1200"/>
              </a:spcBef>
              <a:defRPr sz="2400"/>
            </a:lvl1pPr>
            <a:lvl2pPr marL="450850" indent="-220663" algn="just">
              <a:lnSpc>
                <a:spcPct val="100000"/>
              </a:lnSpc>
              <a:buClr>
                <a:schemeClr val="accent1"/>
              </a:buClr>
              <a:buFont typeface="Arial" charset="0"/>
              <a:buChar char="•"/>
              <a:tabLst/>
              <a:defRPr sz="2200"/>
            </a:lvl2pPr>
            <a:lvl3pPr marL="712788" indent="-177800" algn="just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tabLst/>
              <a:defRPr/>
            </a:lvl3pPr>
            <a:lvl4pPr marL="985838" indent="-177800" algn="just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charset="0"/>
              <a:buChar char="•"/>
              <a:tabLst/>
              <a:defRPr/>
            </a:lvl4pPr>
            <a:lvl5pPr algn="r">
              <a:lnSpc>
                <a:spcPct val="100000"/>
              </a:lnSpc>
              <a:spcAft>
                <a:spcPts val="1200"/>
              </a:spcAft>
              <a:defRPr sz="1600">
                <a:solidFill>
                  <a:schemeClr val="accent1"/>
                </a:solidFill>
              </a:defRPr>
            </a:lvl5pPr>
            <a:lvl6pPr>
              <a:defRPr/>
            </a:lvl6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0360" y="1928554"/>
            <a:ext cx="7200900" cy="226244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70360" y="4267201"/>
            <a:ext cx="7200900" cy="934527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992133" y="6400800"/>
            <a:ext cx="1161495" cy="276228"/>
          </a:xfrm>
          <a:prstGeom prst="rect">
            <a:avLst/>
          </a:prstGeom>
        </p:spPr>
        <p:txBody>
          <a:bodyPr/>
          <a:lstStyle/>
          <a:p>
            <a:fld id="{9E583DDF-CA54-461A-A486-592D2374C532}" type="datetimeFigureOut">
              <a:rPr lang="pt-BR" smtClean="0"/>
              <a:t>09/12/16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974365" y="6400800"/>
            <a:ext cx="4466126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363732" y="6400800"/>
            <a:ext cx="800102" cy="276228"/>
          </a:xfrm>
          <a:prstGeom prst="rect">
            <a:avLst/>
          </a:prstGeom>
        </p:spPr>
        <p:txBody>
          <a:bodyPr/>
          <a:lstStyle/>
          <a:p>
            <a:fld id="{CA8D9AD5-F248-4919-864A-CFD76CC027D6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70360" y="1828800"/>
            <a:ext cx="3486149" cy="3962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88075" y="1828800"/>
            <a:ext cx="3486150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992133" y="6400800"/>
            <a:ext cx="1161495" cy="276228"/>
          </a:xfrm>
          <a:prstGeom prst="rect">
            <a:avLst/>
          </a:prstGeom>
        </p:spPr>
        <p:txBody>
          <a:bodyPr/>
          <a:lstStyle/>
          <a:p>
            <a:fld id="{1DDA72D1-64D5-4552-ACDD-1CCE5F7F800D}" type="datetimeFigureOut">
              <a:rPr lang="pt-BR" smtClean="0"/>
              <a:t>09/12/16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74365" y="6400800"/>
            <a:ext cx="4466126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363732" y="6400800"/>
            <a:ext cx="800102" cy="276228"/>
          </a:xfrm>
          <a:prstGeom prst="rect">
            <a:avLst/>
          </a:prstGeom>
        </p:spPr>
        <p:txBody>
          <a:bodyPr/>
          <a:lstStyle/>
          <a:p>
            <a:fld id="{0513F29E-967E-4B69-BEAA-E3504E43784D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694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0360" y="304800"/>
            <a:ext cx="7200900" cy="12192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70360" y="1777042"/>
            <a:ext cx="3483864" cy="9417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70360" y="2743200"/>
            <a:ext cx="3483864" cy="30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103120">
              <a:defRPr sz="1600"/>
            </a:lvl6pPr>
            <a:lvl7pPr marL="2103120">
              <a:defRPr sz="1600"/>
            </a:lvl7pPr>
            <a:lvl8pPr marL="2103120">
              <a:defRPr sz="1600"/>
            </a:lvl8pPr>
            <a:lvl9pPr marL="2103120"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87397" y="1777042"/>
            <a:ext cx="3483864" cy="9417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87397" y="2743200"/>
            <a:ext cx="3483864" cy="30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103120">
              <a:defRPr sz="1600"/>
            </a:lvl6pPr>
            <a:lvl7pPr marL="2103120">
              <a:defRPr sz="1600"/>
            </a:lvl7pPr>
            <a:lvl8pPr marL="2103120">
              <a:defRPr sz="1600"/>
            </a:lvl8pPr>
            <a:lvl9pPr marL="2103120"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5992133" y="6400800"/>
            <a:ext cx="1161495" cy="276228"/>
          </a:xfrm>
          <a:prstGeom prst="rect">
            <a:avLst/>
          </a:prstGeom>
        </p:spPr>
        <p:txBody>
          <a:bodyPr/>
          <a:lstStyle/>
          <a:p>
            <a:fld id="{9E583DDF-CA54-461A-A486-592D2374C532}" type="datetimeFigureOut">
              <a:rPr lang="pt-BR" smtClean="0"/>
              <a:t>09/12/16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974365" y="6400800"/>
            <a:ext cx="4466126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7363732" y="6400800"/>
            <a:ext cx="800102" cy="276228"/>
          </a:xfrm>
          <a:prstGeom prst="rect">
            <a:avLst/>
          </a:prstGeom>
        </p:spPr>
        <p:txBody>
          <a:bodyPr/>
          <a:lstStyle/>
          <a:p>
            <a:fld id="{CA8D9AD5-F248-4919-864A-CFD76CC027D6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5992133" y="6400800"/>
            <a:ext cx="1161495" cy="276228"/>
          </a:xfrm>
          <a:prstGeom prst="rect">
            <a:avLst/>
          </a:prstGeom>
        </p:spPr>
        <p:txBody>
          <a:bodyPr/>
          <a:lstStyle/>
          <a:p>
            <a:fld id="{9E583DDF-CA54-461A-A486-592D2374C532}" type="datetimeFigureOut">
              <a:rPr lang="pt-BR" smtClean="0"/>
              <a:t>09/12/16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974365" y="6400800"/>
            <a:ext cx="4466126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7363732" y="6400800"/>
            <a:ext cx="800102" cy="276228"/>
          </a:xfrm>
          <a:prstGeom prst="rect">
            <a:avLst/>
          </a:prstGeom>
        </p:spPr>
        <p:txBody>
          <a:bodyPr/>
          <a:lstStyle/>
          <a:p>
            <a:fld id="{CA8D9AD5-F248-4919-864A-CFD76CC027D6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5992133" y="6400800"/>
            <a:ext cx="1161495" cy="276228"/>
          </a:xfrm>
          <a:prstGeom prst="rect">
            <a:avLst/>
          </a:prstGeom>
        </p:spPr>
        <p:txBody>
          <a:bodyPr/>
          <a:lstStyle/>
          <a:p>
            <a:fld id="{9E583DDF-CA54-461A-A486-592D2374C532}" type="datetimeFigureOut">
              <a:rPr lang="pt-BR" smtClean="0"/>
              <a:t>09/12/16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974365" y="6400800"/>
            <a:ext cx="4466126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7363732" y="6400800"/>
            <a:ext cx="800102" cy="276228"/>
          </a:xfrm>
          <a:prstGeom prst="rect">
            <a:avLst/>
          </a:prstGeom>
        </p:spPr>
        <p:txBody>
          <a:bodyPr/>
          <a:lstStyle/>
          <a:p>
            <a:fld id="{CA8D9AD5-F248-4919-864A-CFD76CC027D6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010" y="533401"/>
            <a:ext cx="3429001" cy="2743199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27910" y="533401"/>
            <a:ext cx="4457702" cy="5257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6010" y="3429001"/>
            <a:ext cx="3429000" cy="2362199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992133" y="6400800"/>
            <a:ext cx="1161495" cy="276228"/>
          </a:xfrm>
          <a:prstGeom prst="rect">
            <a:avLst/>
          </a:prstGeom>
        </p:spPr>
        <p:txBody>
          <a:bodyPr/>
          <a:lstStyle/>
          <a:p>
            <a:fld id="{9E583DDF-CA54-461A-A486-592D2374C532}" type="datetimeFigureOut">
              <a:rPr lang="pt-BR" smtClean="0"/>
              <a:t>09/12/16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74365" y="6400800"/>
            <a:ext cx="4466126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363732" y="6400800"/>
            <a:ext cx="800102" cy="276228"/>
          </a:xfrm>
          <a:prstGeom prst="rect">
            <a:avLst/>
          </a:prstGeom>
        </p:spPr>
        <p:txBody>
          <a:bodyPr/>
          <a:lstStyle/>
          <a:p>
            <a:fld id="{CA8D9AD5-F248-4919-864A-CFD76CC027D6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3"/>
            <a:ext cx="4914989" cy="6004510"/>
          </a:xfrm>
          <a:custGeom>
            <a:avLst/>
            <a:gdLst/>
            <a:ahLst/>
            <a:cxnLst/>
            <a:rect l="l" t="t" r="r" b="b"/>
            <a:pathLst>
              <a:path w="6551611" h="6004510">
                <a:moveTo>
                  <a:pt x="0" y="0"/>
                </a:moveTo>
                <a:lnTo>
                  <a:pt x="6551611" y="0"/>
                </a:lnTo>
                <a:lnTo>
                  <a:pt x="6551611" y="6004510"/>
                </a:lnTo>
                <a:cubicBezTo>
                  <a:pt x="4321482" y="5960049"/>
                  <a:pt x="2628293" y="5340418"/>
                  <a:pt x="0" y="576865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56788" y="533402"/>
            <a:ext cx="3429894" cy="2743199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256787" y="3429002"/>
            <a:ext cx="3429893" cy="2362199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992133" y="6400800"/>
            <a:ext cx="1161495" cy="276228"/>
          </a:xfrm>
          <a:prstGeom prst="rect">
            <a:avLst/>
          </a:prstGeom>
        </p:spPr>
        <p:txBody>
          <a:bodyPr/>
          <a:lstStyle/>
          <a:p>
            <a:fld id="{03F41C87-7AD9-4845-A077-840E4A0F3F06}" type="datetimeFigureOut">
              <a:rPr lang="pt-BR" smtClean="0"/>
              <a:pPr/>
              <a:t>09/12/16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74365" y="6400800"/>
            <a:ext cx="4466126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363732" y="6400800"/>
            <a:ext cx="800102" cy="276228"/>
          </a:xfrm>
          <a:prstGeom prst="rect">
            <a:avLst/>
          </a:prstGeom>
        </p:spPr>
        <p:txBody>
          <a:bodyPr/>
          <a:lstStyle/>
          <a:p>
            <a:fld id="{2A013F82-EE5E-44EE-A61D-E31C6657F26F}" type="slidenum">
              <a:rPr lang="pt-BR" smtClean="0"/>
              <a:pPr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303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992133" y="6400800"/>
            <a:ext cx="1161495" cy="276228"/>
          </a:xfrm>
          <a:prstGeom prst="rect">
            <a:avLst/>
          </a:prstGeom>
        </p:spPr>
        <p:txBody>
          <a:bodyPr/>
          <a:lstStyle/>
          <a:p>
            <a:fld id="{9E583DDF-CA54-461A-A486-592D2374C532}" type="datetimeFigureOut">
              <a:rPr lang="pt-BR" smtClean="0"/>
              <a:t>09/12/16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974365" y="6400800"/>
            <a:ext cx="4466126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363732" y="6400800"/>
            <a:ext cx="800102" cy="276228"/>
          </a:xfrm>
          <a:prstGeom prst="rect">
            <a:avLst/>
          </a:prstGeom>
        </p:spPr>
        <p:txBody>
          <a:bodyPr/>
          <a:lstStyle/>
          <a:p>
            <a:fld id="{CA8D9AD5-F248-4919-864A-CFD76CC027D6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992133" y="6400800"/>
            <a:ext cx="1161495" cy="276228"/>
          </a:xfrm>
          <a:prstGeom prst="rect">
            <a:avLst/>
          </a:prstGeom>
        </p:spPr>
        <p:txBody>
          <a:bodyPr/>
          <a:lstStyle/>
          <a:p>
            <a:fld id="{9E583DDF-CA54-461A-A486-592D2374C532}" type="datetimeFigureOut">
              <a:rPr lang="pt-BR" smtClean="0"/>
              <a:t>09/12/16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974365" y="6400800"/>
            <a:ext cx="4466126" cy="27622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363732" y="6400800"/>
            <a:ext cx="800102" cy="276228"/>
          </a:xfrm>
          <a:prstGeom prst="rect">
            <a:avLst/>
          </a:prstGeom>
        </p:spPr>
        <p:txBody>
          <a:bodyPr/>
          <a:lstStyle/>
          <a:p>
            <a:fld id="{CA8D9AD5-F248-4919-864A-CFD76CC027D6}" type="slidenum">
              <a:rPr lang="pt-BR" smtClean="0"/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1812"/>
            <a:ext cx="9144000" cy="1965960"/>
          </a:xfrm>
          <a:prstGeom prst="rect">
            <a:avLst/>
          </a:prstGeom>
        </p:spPr>
      </p:pic>
      <p:sp>
        <p:nvSpPr>
          <p:cNvPr id="17" name="Retângulo 16"/>
          <p:cNvSpPr/>
          <p:nvPr userDrawn="1"/>
        </p:nvSpPr>
        <p:spPr>
          <a:xfrm>
            <a:off x="-11763" y="0"/>
            <a:ext cx="7622678" cy="2090715"/>
          </a:xfrm>
          <a:prstGeom prst="rect">
            <a:avLst/>
          </a:prstGeom>
          <a:gradFill>
            <a:gsLst>
              <a:gs pos="0">
                <a:schemeClr val="tx2">
                  <a:alpha val="50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 useBgFill="1">
        <p:nvSpPr>
          <p:cNvPr id="13" name="Retângulo 6"/>
          <p:cNvSpPr/>
          <p:nvPr userDrawn="1"/>
        </p:nvSpPr>
        <p:spPr bwMode="white">
          <a:xfrm>
            <a:off x="0" y="1491364"/>
            <a:ext cx="9151416" cy="2416110"/>
          </a:xfrm>
          <a:custGeom>
            <a:avLst/>
            <a:gdLst/>
            <a:ahLst/>
            <a:cxnLst/>
            <a:rect l="l" t="t" r="r" b="b"/>
            <a:pathLst>
              <a:path w="12201888" h="3783479">
                <a:moveTo>
                  <a:pt x="12201888" y="0"/>
                </a:moveTo>
                <a:cubicBezTo>
                  <a:pt x="12200429" y="1116741"/>
                  <a:pt x="12191467" y="2278498"/>
                  <a:pt x="12188825" y="3404540"/>
                </a:cubicBezTo>
                <a:lnTo>
                  <a:pt x="12188825" y="3554879"/>
                </a:lnTo>
                <a:lnTo>
                  <a:pt x="12188825" y="3690879"/>
                </a:lnTo>
                <a:lnTo>
                  <a:pt x="12188825" y="3707279"/>
                </a:lnTo>
                <a:lnTo>
                  <a:pt x="12188825" y="3783479"/>
                </a:lnTo>
                <a:lnTo>
                  <a:pt x="0" y="3783479"/>
                </a:lnTo>
                <a:lnTo>
                  <a:pt x="0" y="3707279"/>
                </a:lnTo>
                <a:lnTo>
                  <a:pt x="0" y="3554879"/>
                </a:lnTo>
                <a:lnTo>
                  <a:pt x="0" y="641399"/>
                </a:lnTo>
                <a:cubicBezTo>
                  <a:pt x="3601335" y="-419044"/>
                  <a:pt x="9102102" y="1605485"/>
                  <a:pt x="12201888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grpSp>
        <p:nvGrpSpPr>
          <p:cNvPr id="8" name="Grupo 7"/>
          <p:cNvGrpSpPr/>
          <p:nvPr/>
        </p:nvGrpSpPr>
        <p:grpSpPr>
          <a:xfrm>
            <a:off x="0" y="807717"/>
            <a:ext cx="9180085" cy="1559261"/>
            <a:chOff x="-4585" y="2764068"/>
            <a:chExt cx="12240113" cy="1559261"/>
          </a:xfrm>
        </p:grpSpPr>
        <p:sp>
          <p:nvSpPr>
            <p:cNvPr id="9" name="Forma livre 8"/>
            <p:cNvSpPr/>
            <p:nvPr/>
          </p:nvSpPr>
          <p:spPr>
            <a:xfrm rot="21388434">
              <a:off x="12235" y="2982534"/>
              <a:ext cx="12169907" cy="1238081"/>
            </a:xfrm>
            <a:custGeom>
              <a:avLst/>
              <a:gdLst/>
              <a:ahLst/>
              <a:cxnLst/>
              <a:rect l="l" t="t" r="r" b="b"/>
              <a:pathLst>
                <a:path w="12169907" h="1238081">
                  <a:moveTo>
                    <a:pt x="2807331" y="101460"/>
                  </a:moveTo>
                  <a:cubicBezTo>
                    <a:pt x="6135545" y="328205"/>
                    <a:pt x="6673951" y="1596392"/>
                    <a:pt x="12165744" y="982579"/>
                  </a:cubicBezTo>
                  <a:lnTo>
                    <a:pt x="12160227" y="1072100"/>
                  </a:lnTo>
                  <a:cubicBezTo>
                    <a:pt x="5416860" y="1825439"/>
                    <a:pt x="6141899" y="-258272"/>
                    <a:pt x="0" y="232833"/>
                  </a:cubicBezTo>
                  <a:lnTo>
                    <a:pt x="5492" y="143708"/>
                  </a:lnTo>
                  <a:cubicBezTo>
                    <a:pt x="1145422" y="52200"/>
                    <a:pt x="2048826" y="49784"/>
                    <a:pt x="2807331" y="101460"/>
                  </a:cubicBezTo>
                  <a:close/>
                  <a:moveTo>
                    <a:pt x="2811494" y="33894"/>
                  </a:moveTo>
                  <a:cubicBezTo>
                    <a:pt x="6139708" y="260639"/>
                    <a:pt x="6678114" y="1528826"/>
                    <a:pt x="12169907" y="915013"/>
                  </a:cubicBezTo>
                  <a:lnTo>
                    <a:pt x="12168059" y="945013"/>
                  </a:lnTo>
                  <a:cubicBezTo>
                    <a:pt x="5424692" y="1698351"/>
                    <a:pt x="6149730" y="-385359"/>
                    <a:pt x="7832" y="105746"/>
                  </a:cubicBezTo>
                  <a:lnTo>
                    <a:pt x="9656" y="76142"/>
                  </a:lnTo>
                  <a:cubicBezTo>
                    <a:pt x="1149586" y="-15366"/>
                    <a:pt x="2052990" y="-17782"/>
                    <a:pt x="2811494" y="33894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90000"/>
                    <a:lumMod val="80000"/>
                    <a:lumOff val="20000"/>
                  </a:schemeClr>
                </a:gs>
                <a:gs pos="18000">
                  <a:schemeClr val="bg2">
                    <a:lumMod val="92000"/>
                  </a:schemeClr>
                </a:gs>
                <a:gs pos="37000">
                  <a:schemeClr val="bg2">
                    <a:alpha val="90000"/>
                    <a:lumMod val="91000"/>
                  </a:schemeClr>
                </a:gs>
                <a:gs pos="100000">
                  <a:schemeClr val="bg2">
                    <a:lumMod val="80000"/>
                    <a:lumOff val="20000"/>
                  </a:schemeClr>
                </a:gs>
              </a:gsLst>
              <a:path path="shape">
                <a:fillToRect l="50000" t="50000" r="50000" b="50000"/>
              </a:path>
            </a:gradFill>
            <a:ln w="254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1800" dirty="0"/>
            </a:p>
          </p:txBody>
        </p:sp>
        <p:sp>
          <p:nvSpPr>
            <p:cNvPr id="10" name="Forma livre 9"/>
            <p:cNvSpPr/>
            <p:nvPr/>
          </p:nvSpPr>
          <p:spPr>
            <a:xfrm rot="21388434">
              <a:off x="29672" y="2764068"/>
              <a:ext cx="12205856" cy="1559261"/>
            </a:xfrm>
            <a:custGeom>
              <a:avLst/>
              <a:gdLst/>
              <a:ahLst/>
              <a:cxnLst/>
              <a:rect l="l" t="t" r="r" b="b"/>
              <a:pathLst>
                <a:path w="12205856" h="1559261">
                  <a:moveTo>
                    <a:pt x="12190266" y="1521455"/>
                  </a:moveTo>
                  <a:lnTo>
                    <a:pt x="12190701" y="1521482"/>
                  </a:lnTo>
                  <a:lnTo>
                    <a:pt x="12188851" y="1559261"/>
                  </a:lnTo>
                  <a:lnTo>
                    <a:pt x="12188416" y="1559245"/>
                  </a:lnTo>
                  <a:close/>
                  <a:moveTo>
                    <a:pt x="12205856" y="208119"/>
                  </a:moveTo>
                  <a:lnTo>
                    <a:pt x="12203734" y="242562"/>
                  </a:lnTo>
                  <a:cubicBezTo>
                    <a:pt x="6796720" y="1874914"/>
                    <a:pt x="3447529" y="-395170"/>
                    <a:pt x="0" y="109344"/>
                  </a:cubicBezTo>
                  <a:lnTo>
                    <a:pt x="2124" y="74883"/>
                  </a:lnTo>
                  <a:cubicBezTo>
                    <a:pt x="3449654" y="-429611"/>
                    <a:pt x="6798843" y="1840472"/>
                    <a:pt x="12205856" y="208119"/>
                  </a:cubicBezTo>
                  <a:close/>
                </a:path>
              </a:pathLst>
            </a:custGeom>
            <a:gradFill>
              <a:gsLst>
                <a:gs pos="36000">
                  <a:schemeClr val="bg2">
                    <a:alpha val="30000"/>
                    <a:lumMod val="0"/>
                    <a:lumOff val="100000"/>
                  </a:schemeClr>
                </a:gs>
                <a:gs pos="100000">
                  <a:schemeClr val="bg2">
                    <a:alpha val="48000"/>
                  </a:schemeClr>
                </a:gs>
              </a:gsLst>
              <a:lin ang="2700000" scaled="1"/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1800" dirty="0"/>
            </a:p>
          </p:txBody>
        </p:sp>
        <p:sp>
          <p:nvSpPr>
            <p:cNvPr id="11" name="Forma livre 10"/>
            <p:cNvSpPr/>
            <p:nvPr/>
          </p:nvSpPr>
          <p:spPr>
            <a:xfrm rot="21388434">
              <a:off x="-4585" y="3108508"/>
              <a:ext cx="12215153" cy="1052652"/>
            </a:xfrm>
            <a:custGeom>
              <a:avLst/>
              <a:gdLst/>
              <a:ahLst/>
              <a:cxnLst/>
              <a:rect l="l" t="t" r="r" b="b"/>
              <a:pathLst>
                <a:path w="12215153" h="1052652">
                  <a:moveTo>
                    <a:pt x="12199582" y="613499"/>
                  </a:moveTo>
                  <a:lnTo>
                    <a:pt x="12196535" y="662961"/>
                  </a:lnTo>
                  <a:cubicBezTo>
                    <a:pt x="8659170" y="1895884"/>
                    <a:pt x="3236150" y="-250863"/>
                    <a:pt x="0" y="412868"/>
                  </a:cubicBezTo>
                  <a:lnTo>
                    <a:pt x="3057" y="363268"/>
                  </a:lnTo>
                  <a:cubicBezTo>
                    <a:pt x="3239190" y="-300459"/>
                    <a:pt x="8662172" y="1846263"/>
                    <a:pt x="12199582" y="613499"/>
                  </a:cubicBezTo>
                  <a:close/>
                  <a:moveTo>
                    <a:pt x="12208353" y="471141"/>
                  </a:moveTo>
                  <a:lnTo>
                    <a:pt x="12202868" y="560177"/>
                  </a:lnTo>
                  <a:cubicBezTo>
                    <a:pt x="8665592" y="1793383"/>
                    <a:pt x="3242519" y="-353436"/>
                    <a:pt x="6325" y="310230"/>
                  </a:cubicBezTo>
                  <a:lnTo>
                    <a:pt x="11827" y="220949"/>
                  </a:lnTo>
                  <a:cubicBezTo>
                    <a:pt x="3247993" y="-442711"/>
                    <a:pt x="8670998" y="1704066"/>
                    <a:pt x="12208353" y="471141"/>
                  </a:cubicBezTo>
                  <a:close/>
                  <a:moveTo>
                    <a:pt x="12215153" y="360807"/>
                  </a:moveTo>
                  <a:lnTo>
                    <a:pt x="12212631" y="401743"/>
                  </a:lnTo>
                  <a:cubicBezTo>
                    <a:pt x="8696050" y="1669577"/>
                    <a:pt x="3274141" y="-472216"/>
                    <a:pt x="15523" y="160967"/>
                  </a:cubicBezTo>
                  <a:lnTo>
                    <a:pt x="18051" y="119938"/>
                  </a:lnTo>
                  <a:cubicBezTo>
                    <a:pt x="3276657" y="-513245"/>
                    <a:pt x="8698537" y="1628531"/>
                    <a:pt x="12215153" y="360807"/>
                  </a:cubicBezTo>
                  <a:close/>
                </a:path>
              </a:pathLst>
            </a:custGeom>
            <a:gradFill>
              <a:gsLst>
                <a:gs pos="36000">
                  <a:schemeClr val="bg2">
                    <a:alpha val="47000"/>
                    <a:lumMod val="0"/>
                    <a:lumOff val="100000"/>
                  </a:schemeClr>
                </a:gs>
                <a:gs pos="100000">
                  <a:schemeClr val="bg2">
                    <a:alpha val="82000"/>
                    <a:lumMod val="87000"/>
                    <a:lumOff val="13000"/>
                  </a:schemeClr>
                </a:gs>
              </a:gsLst>
              <a:path path="rect">
                <a:fillToRect l="100000" t="100000"/>
              </a:path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1800" dirty="0"/>
            </a:p>
          </p:txBody>
        </p:sp>
      </p:grp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0733" y="190596"/>
            <a:ext cx="8216348" cy="7905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4715" y="2183139"/>
            <a:ext cx="8216348" cy="44959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4400" kern="1200">
          <a:solidFill>
            <a:schemeClr val="bg2"/>
          </a:solidFill>
          <a:latin typeface="Alex Brush" charset="0"/>
          <a:ea typeface="Alex Brush" charset="0"/>
          <a:cs typeface="Alex Brush" charset="0"/>
        </a:defRPr>
      </a:lvl1pPr>
    </p:titleStyle>
    <p:bodyStyle>
      <a:lvl1pPr marL="45720" indent="0" algn="just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None/>
        <a:defRPr sz="2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502920" indent="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None/>
        <a:defRPr sz="2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960120" indent="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None/>
        <a:defRPr sz="20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417320" indent="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None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1874520" indent="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None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603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747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319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8426" y="5063319"/>
            <a:ext cx="7200900" cy="1200627"/>
          </a:xfrm>
        </p:spPr>
        <p:txBody>
          <a:bodyPr/>
          <a:lstStyle/>
          <a:p>
            <a:r>
              <a:rPr lang="pt-BR" sz="7200" smtClean="0"/>
              <a:t>Vícios</a:t>
            </a:r>
            <a:endParaRPr lang="pt-BR" sz="7200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1026661" y="5588531"/>
            <a:ext cx="7200900" cy="914100"/>
          </a:xfrm>
        </p:spPr>
        <p:txBody>
          <a:bodyPr anchor="b"/>
          <a:lstStyle/>
          <a:p>
            <a:r>
              <a:rPr lang="pt-BR" dirty="0" smtClean="0"/>
              <a:t>As dores da alma</a:t>
            </a:r>
            <a:endParaRPr lang="pt-BR" dirty="0"/>
          </a:p>
        </p:txBody>
      </p:sp>
      <p:sp>
        <p:nvSpPr>
          <p:cNvPr id="5" name="Subtítulo 3"/>
          <p:cNvSpPr txBox="1">
            <a:spLocks/>
          </p:cNvSpPr>
          <p:nvPr/>
        </p:nvSpPr>
        <p:spPr>
          <a:xfrm>
            <a:off x="1777853" y="5588531"/>
            <a:ext cx="7200900" cy="9141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SzPct val="80000"/>
              <a:buFont typeface="Arial" pitchFamily="34" charset="0"/>
              <a:buNone/>
              <a:defRPr sz="2000" kern="1200" cap="none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Arial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400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Escola de Evangelização de Pacientes</a:t>
            </a:r>
          </a:p>
          <a:p>
            <a:pPr algn="r"/>
            <a:r>
              <a:rPr lang="pt-BR" sz="1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Grupo Espírita </a:t>
            </a:r>
            <a:r>
              <a:rPr lang="pt-BR" sz="1400" dirty="0" err="1">
                <a:solidFill>
                  <a:schemeClr val="tx1">
                    <a:lumMod val="40000"/>
                    <a:lumOff val="60000"/>
                  </a:schemeClr>
                </a:solidFill>
              </a:rPr>
              <a:t>Guillon</a:t>
            </a:r>
            <a:r>
              <a:rPr lang="pt-BR" sz="1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 </a:t>
            </a:r>
            <a:r>
              <a:rPr lang="pt-BR" sz="1400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Ribeiro</a:t>
            </a:r>
            <a:endParaRPr lang="pt-BR" sz="1400" dirty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17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Crenças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“As crenças de toda espécie começaram geralmente através das histórias e dos costumes criados por alguém. Com o passar dos séculos, entretanto, tomaram-se regras éticas. Crença é a ação de acreditar naquilo que convencionamos adotar como verdade. Evidentemente, algumas são verdadeiras; outras não.</a:t>
            </a:r>
          </a:p>
          <a:p>
            <a:pPr marL="3781425"/>
            <a:r>
              <a:rPr lang="pt-BR" dirty="0" smtClean="0"/>
              <a:t>[...] Precisamos revisar nossas concepções sobre os vícios.”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“Vícios”)</a:t>
            </a:r>
            <a:endParaRPr lang="pt-BR" dirty="0"/>
          </a:p>
        </p:txBody>
      </p:sp>
      <p:pic>
        <p:nvPicPr>
          <p:cNvPr id="1026" name="Picture 2" descr="https://fontecom.files.wordpress.com/2011/07/images.jpg?w=414&amp;h=2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91" y="4431117"/>
            <a:ext cx="3157631" cy="1830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6833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Quem são os viciados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4715" y="2183140"/>
            <a:ext cx="8216348" cy="1733768"/>
          </a:xfrm>
        </p:spPr>
        <p:txBody>
          <a:bodyPr/>
          <a:lstStyle/>
          <a:p>
            <a:r>
              <a:rPr lang="pt-BR" dirty="0" smtClean="0"/>
              <a:t>“O viciado é aquele que perde o comando da mente.”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ADÉSIO</a:t>
            </a:r>
            <a:r>
              <a:rPr lang="pt-BR" dirty="0" smtClean="0"/>
              <a:t> A. MACHADO. </a:t>
            </a:r>
            <a:r>
              <a:rPr lang="pt-BR" i="1" dirty="0" smtClean="0"/>
              <a:t>Reformador</a:t>
            </a:r>
            <a:r>
              <a:rPr lang="pt-BR" dirty="0" smtClean="0"/>
              <a:t>,  Abril de 2002)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771" y="3871071"/>
            <a:ext cx="3594458" cy="2628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3675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Quem são os viciados?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176215" y="2183139"/>
            <a:ext cx="4534848" cy="4495957"/>
          </a:xfrm>
        </p:spPr>
        <p:txBody>
          <a:bodyPr/>
          <a:lstStyle/>
          <a:p>
            <a:r>
              <a:rPr lang="pt-BR" dirty="0" smtClean="0"/>
              <a:t>“Não podemos entendê-los como uma problemática que abrange, exclusivamente, delinquentes e vadios. Em verdade, viciados são todos aqueles que se enfraqueceram diante da vida e se refugiaram na dependência de </a:t>
            </a:r>
            <a:r>
              <a:rPr lang="pt-BR" b="1" dirty="0" smtClean="0"/>
              <a:t>pessoas</a:t>
            </a:r>
            <a:r>
              <a:rPr lang="pt-BR" dirty="0" smtClean="0"/>
              <a:t> ou </a:t>
            </a:r>
            <a:r>
              <a:rPr lang="pt-BR" b="1" dirty="0" smtClean="0"/>
              <a:t>substâncias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“Vícios”)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15" y="2599052"/>
            <a:ext cx="3458618" cy="2294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0230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Causa dos vícios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121623" y="2183139"/>
            <a:ext cx="4589439" cy="4495957"/>
          </a:xfrm>
        </p:spPr>
        <p:txBody>
          <a:bodyPr/>
          <a:lstStyle/>
          <a:p>
            <a:r>
              <a:rPr lang="pt-BR" dirty="0" smtClean="0"/>
              <a:t>“A </a:t>
            </a:r>
            <a:r>
              <a:rPr lang="pt-BR" dirty="0" err="1" smtClean="0"/>
              <a:t>invigilância</a:t>
            </a:r>
            <a:r>
              <a:rPr lang="pt-BR" dirty="0" smtClean="0"/>
              <a:t> moral que nasce e se estrutura na ignorância humana, com relação ao conhecimento da vida espiritual, tem dizimado milhões de criaturas através dos tempos, e o pior é que continuará sua marcha lúgubre.”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ADÉSIO</a:t>
            </a:r>
            <a:r>
              <a:rPr lang="pt-BR" dirty="0" smtClean="0"/>
              <a:t> A. MACHADO. </a:t>
            </a:r>
            <a:r>
              <a:rPr lang="pt-BR" i="1" dirty="0" smtClean="0"/>
              <a:t>Reformador</a:t>
            </a:r>
            <a:r>
              <a:rPr lang="pt-BR" dirty="0" smtClean="0"/>
              <a:t>,  Abril de 2002)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27488"/>
          <a:stretch/>
        </p:blipFill>
        <p:spPr>
          <a:xfrm>
            <a:off x="494715" y="2466928"/>
            <a:ext cx="3299011" cy="2559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6600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Causa dos vícios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4715" y="2183139"/>
            <a:ext cx="4322945" cy="4495957"/>
          </a:xfrm>
        </p:spPr>
        <p:txBody>
          <a:bodyPr/>
          <a:lstStyle/>
          <a:p>
            <a:r>
              <a:rPr lang="pt-BR" dirty="0" smtClean="0"/>
              <a:t>“O vício pode ser um “erro de cálculo” na procura de paz e serenidade, porque todos queremos ser felizes e ninguém, conscientemente, busca de propósito viver com desprazer, aflição e infelicidade.”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“Vícios”)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967" y="2359492"/>
            <a:ext cx="3634096" cy="2605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973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Tipos de vícios e por que acontecem?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4715" y="3875965"/>
            <a:ext cx="8216348" cy="2803132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“O vício aparece constantemente onde há uma inadaptação à vida social. Por incrível que pareça, o viciado é um “conservador”, pois não quer correr o risco de se lançar à vida, tomando-se, desse modo, um comodista por medo do mundo que, segundo ele, o ameaça. [...]</a:t>
            </a:r>
          </a:p>
          <a:p>
            <a:r>
              <a:rPr lang="pt-BR" dirty="0" smtClean="0"/>
              <a:t>Os vícios ou hábitos destrutivos são, em síntese, métodos defensivos que as pessoas assumiram nesta existência, ou mesmo os trazem de outras encarnações, como uma forma inadequada de promover segurança e proteção.”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“Vícios”)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359106"/>
              </p:ext>
            </p:extLst>
          </p:nvPr>
        </p:nvGraphicFramePr>
        <p:xfrm>
          <a:off x="3028950" y="2353908"/>
          <a:ext cx="357916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2612"/>
                <a:gridCol w="1956548"/>
              </a:tblGrid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Alcoolismo</a:t>
                      </a:r>
                      <a:endParaRPr lang="pt-BR" sz="18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Gula</a:t>
                      </a:r>
                      <a:endParaRPr lang="pt-BR" sz="1800" dirty="0"/>
                    </a:p>
                  </a:txBody>
                  <a:tcPr marL="68580" marR="68580" marT="34290" marB="34290"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Drogas</a:t>
                      </a:r>
                      <a:endParaRPr lang="pt-BR" sz="18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Maledicência</a:t>
                      </a:r>
                      <a:endParaRPr lang="pt-BR" sz="1800" dirty="0"/>
                    </a:p>
                  </a:txBody>
                  <a:tcPr marL="68580" marR="68580" marT="34290" marB="34290"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Tabagismo</a:t>
                      </a:r>
                      <a:endParaRPr lang="pt-BR" sz="18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Mentira</a:t>
                      </a:r>
                      <a:endParaRPr lang="pt-BR" sz="1800" dirty="0"/>
                    </a:p>
                  </a:txBody>
                  <a:tcPr marL="68580" marR="68580" marT="34290" marB="34290"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Bulimia</a:t>
                      </a:r>
                      <a:endParaRPr lang="pt-BR" sz="18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Queixa</a:t>
                      </a:r>
                      <a:endParaRPr lang="pt-BR" sz="1800" dirty="0"/>
                    </a:p>
                  </a:txBody>
                  <a:tcPr marL="68580" marR="68580" marT="34290" marB="3429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71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Estratégia mental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“Nosso modo de ser no mundo está sendo moldado por nossas atitudes interiores; aliás, estamos, diariamente, aprendendo como desenvolver atitudes cada vez mais adequadas e coerentes em favor de nós mesmos.</a:t>
            </a:r>
          </a:p>
          <a:p>
            <a:r>
              <a:rPr lang="pt-BR" dirty="0" smtClean="0"/>
              <a:t>Hábitos preferidos se formam através do tempo e se sedimentam com repetir manobras mentais. O que funcionou muito bem em situações importantes de nossa vida, mantendo nossa ansiedade controlada e sob domínio, provavelmente será reproduzido em outras ocasiões. Por exemplo: se na fase infantil descobrimos que, “quando chorávamos, logo em seguida mamávamos”, essa atitude mental poderá ser perpetuada através de um hábito inconsciente que julgamos irresistível.</a:t>
            </a:r>
          </a:p>
          <a:p>
            <a:r>
              <a:rPr lang="pt-BR" dirty="0" smtClean="0"/>
              <a:t>A estratégia psíquica passa a ser: “quando tenho um problema, preciso comer algo para resolvê-lo”. O que a princípio foi uma descoberta compensadora e benéfica mais tarde pode ser um mecanismo desnecessário, tomando-se um impulso neurótico e desagradável em nosso dia-a-dia.”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“Vícios”)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953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Sintonia mental e vícios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“Que espera o homem desencarnado, diretamente, nos seus primeiros tempos da vida de além-túmulo?</a:t>
            </a:r>
          </a:p>
          <a:p>
            <a:pPr lvl="1"/>
            <a:r>
              <a:rPr lang="pt-BR" dirty="0" smtClean="0"/>
              <a:t>[...] O homem desencarnado procura ansiosamente, no Espaço, as aglomerações afins com o seu pensamento, de modo a continuar o mesmo gênero de vida abandonado na Terra, mas, tratando-se de criaturas apaixonadas e viciosas, a sua mente reencontrará as obsessões de materialidade, quais as do dinheiro, do álcool, etc., obsessões que se tornam o seu martírio moral de cada hora, nas esferas mais próximas da Terra.”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148)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12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Saída dos clichês mentais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4715" y="2183139"/>
            <a:ext cx="4909798" cy="4495957"/>
          </a:xfrm>
        </p:spPr>
        <p:txBody>
          <a:bodyPr>
            <a:normAutofit/>
          </a:bodyPr>
          <a:lstStyle/>
          <a:p>
            <a:r>
              <a:rPr lang="pt-BR" dirty="0" smtClean="0"/>
              <a:t>“Esteira de reflexos mentais acumulados, operando constante indução à rotina. (...)</a:t>
            </a:r>
          </a:p>
          <a:p>
            <a:r>
              <a:rPr lang="pt-BR" dirty="0" smtClean="0"/>
              <a:t>Não será lícito desprezar a </a:t>
            </a:r>
            <a:r>
              <a:rPr lang="pt-BR" b="1" dirty="0" smtClean="0"/>
              <a:t>rotina construtiva</a:t>
            </a:r>
            <a:r>
              <a:rPr lang="pt-BR" dirty="0" smtClean="0"/>
              <a:t>, contudo, a evolução impõe a </a:t>
            </a:r>
            <a:r>
              <a:rPr lang="pt-BR" b="1" dirty="0" smtClean="0"/>
              <a:t>instituição de novos costumes</a:t>
            </a:r>
            <a:r>
              <a:rPr lang="pt-BR" dirty="0" smtClean="0"/>
              <a:t>, a fim de que nos desvencilhemos das fórmulas inferiores, em marcha para ciclos mais altos da existência.”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Pensamento e vida</a:t>
            </a:r>
            <a:r>
              <a:rPr lang="pt-BR" dirty="0" smtClean="0"/>
              <a:t>, cap. 14)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3207" t="3539" r="3773" b="3119"/>
          <a:stretch/>
        </p:blipFill>
        <p:spPr>
          <a:xfrm>
            <a:off x="5623167" y="2183139"/>
            <a:ext cx="3087896" cy="3098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703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Busque fazer algo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“A ociosidade pode ser considerada, ao mesmo tempo, “causa e efeito” de todos os vícios.”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“Vícios”)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264" y="4133306"/>
            <a:ext cx="69532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5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Como lidar com as viciações?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“[...] devemos perguntar a nós mesmos:</a:t>
            </a:r>
          </a:p>
          <a:p>
            <a:pPr lvl="1"/>
            <a:r>
              <a:rPr lang="pt-BR" dirty="0" smtClean="0"/>
              <a:t>Como organizamos nossa personalidade? </a:t>
            </a:r>
          </a:p>
          <a:p>
            <a:pPr lvl="1"/>
            <a:r>
              <a:rPr lang="pt-BR" dirty="0" smtClean="0"/>
              <a:t>Como eram as crenças dos adultos com os quais convivemos na infância?</a:t>
            </a:r>
          </a:p>
          <a:p>
            <a:pPr lvl="1"/>
            <a:r>
              <a:rPr lang="pt-BR" dirty="0" smtClean="0"/>
              <a:t>Que tipo de atos permitimos ou proibimos entrar nesse processo?</a:t>
            </a:r>
          </a:p>
          <a:p>
            <a:pPr lvl="1"/>
            <a:r>
              <a:rPr lang="pt-BR" dirty="0" smtClean="0"/>
              <a:t>Quais as linhas de conduta que nos foram fechadas, ou quais os modelos de vida que priorizamos em nossa organização mental?”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“Vícios”)</a:t>
            </a:r>
          </a:p>
        </p:txBody>
      </p:sp>
    </p:spTree>
    <p:extLst>
      <p:ext uri="{BB962C8B-B14F-4D97-AF65-F5344CB8AC3E}">
        <p14:creationId xmlns:p14="http://schemas.microsoft.com/office/powerpoint/2010/main" val="168067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Como lidar com as viciações?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4715" y="2183139"/>
            <a:ext cx="5360175" cy="4495957"/>
          </a:xfrm>
        </p:spPr>
        <p:txBody>
          <a:bodyPr>
            <a:normAutofit/>
          </a:bodyPr>
          <a:lstStyle/>
          <a:p>
            <a:r>
              <a:rPr lang="pt-BR" dirty="0" smtClean="0"/>
              <a:t>“Somente aí, avaliando demoradamente os antecedentes de nossa vida, é que estaremos promovendo uma </a:t>
            </a:r>
            <a:r>
              <a:rPr lang="pt-BR" b="1" dirty="0" smtClean="0"/>
              <a:t>autoanálise proveitosa</a:t>
            </a:r>
            <a:r>
              <a:rPr lang="pt-BR" dirty="0" smtClean="0"/>
              <a:t>, para identificarmos nossos padrões de pensamentos deficitários, diferenciando aqueles que nos são úteis daqueles que não nos servem mais. Dessa forma, libertamo-nos das compulsões desgastantes e dos hábitos infelizes.”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“Vícios”)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1230" y="2399429"/>
            <a:ext cx="2579833" cy="2911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1799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ashells 16x9">
  <a:themeElements>
    <a:clrScheme name="Seashells">
      <a:dk1>
        <a:srgbClr val="634823"/>
      </a:dk1>
      <a:lt1>
        <a:sysClr val="window" lastClr="FFFFFF"/>
      </a:lt1>
      <a:dk2>
        <a:srgbClr val="000000"/>
      </a:dk2>
      <a:lt2>
        <a:srgbClr val="F9EDD7"/>
      </a:lt2>
      <a:accent1>
        <a:srgbClr val="803C63"/>
      </a:accent1>
      <a:accent2>
        <a:srgbClr val="5A95A4"/>
      </a:accent2>
      <a:accent3>
        <a:srgbClr val="EBB419"/>
      </a:accent3>
      <a:accent4>
        <a:srgbClr val="E1771F"/>
      </a:accent4>
      <a:accent5>
        <a:srgbClr val="648C7A"/>
      </a:accent5>
      <a:accent6>
        <a:srgbClr val="ACBB51"/>
      </a:accent6>
      <a:hlink>
        <a:srgbClr val="5A95A4"/>
      </a:hlink>
      <a:folHlink>
        <a:srgbClr val="E1771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scritório Theme">
  <a:themeElements>
    <a:clrScheme name="Seashells">
      <a:dk1>
        <a:srgbClr val="634823"/>
      </a:dk1>
      <a:lt1>
        <a:sysClr val="window" lastClr="FFFFFF"/>
      </a:lt1>
      <a:dk2>
        <a:srgbClr val="000000"/>
      </a:dk2>
      <a:lt2>
        <a:srgbClr val="F9EDD7"/>
      </a:lt2>
      <a:accent1>
        <a:srgbClr val="803C63"/>
      </a:accent1>
      <a:accent2>
        <a:srgbClr val="5A95A4"/>
      </a:accent2>
      <a:accent3>
        <a:srgbClr val="EBB419"/>
      </a:accent3>
      <a:accent4>
        <a:srgbClr val="E1771F"/>
      </a:accent4>
      <a:accent5>
        <a:srgbClr val="648C7A"/>
      </a:accent5>
      <a:accent6>
        <a:srgbClr val="ACBB51"/>
      </a:accent6>
      <a:hlink>
        <a:srgbClr val="5A95A4"/>
      </a:hlink>
      <a:folHlink>
        <a:srgbClr val="E1771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scritório Theme">
  <a:themeElements>
    <a:clrScheme name="Seashells">
      <a:dk1>
        <a:srgbClr val="634823"/>
      </a:dk1>
      <a:lt1>
        <a:sysClr val="window" lastClr="FFFFFF"/>
      </a:lt1>
      <a:dk2>
        <a:srgbClr val="000000"/>
      </a:dk2>
      <a:lt2>
        <a:srgbClr val="F9EDD7"/>
      </a:lt2>
      <a:accent1>
        <a:srgbClr val="803C63"/>
      </a:accent1>
      <a:accent2>
        <a:srgbClr val="5A95A4"/>
      </a:accent2>
      <a:accent3>
        <a:srgbClr val="EBB419"/>
      </a:accent3>
      <a:accent4>
        <a:srgbClr val="E1771F"/>
      </a:accent4>
      <a:accent5>
        <a:srgbClr val="648C7A"/>
      </a:accent5>
      <a:accent6>
        <a:srgbClr val="ACBB51"/>
      </a:accent6>
      <a:hlink>
        <a:srgbClr val="5A95A4"/>
      </a:hlink>
      <a:folHlink>
        <a:srgbClr val="E1771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7F38F90-B6CE-4A36-B557-E2C696D08F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com conchas do mar (widescreen)</Template>
  <TotalTime>0</TotalTime>
  <Words>1948</Words>
  <Application>Microsoft Macintosh PowerPoint</Application>
  <PresentationFormat>Apresentação na tela (4:3)</PresentationFormat>
  <Paragraphs>89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Alex Brush</vt:lpstr>
      <vt:lpstr>Corbel</vt:lpstr>
      <vt:lpstr>Arial</vt:lpstr>
      <vt:lpstr>Seashells 16x9</vt:lpstr>
      <vt:lpstr>Vícios</vt:lpstr>
      <vt:lpstr>Crenças</vt:lpstr>
      <vt:lpstr>Quem são os viciados</vt:lpstr>
      <vt:lpstr>Quem são os viciados?</vt:lpstr>
      <vt:lpstr>Causa dos vícios</vt:lpstr>
      <vt:lpstr>Causa dos vícios</vt:lpstr>
      <vt:lpstr>Tipos de vícios e por que acontecem?</vt:lpstr>
      <vt:lpstr>Estratégia mental</vt:lpstr>
      <vt:lpstr>Sintonia mental e vícios</vt:lpstr>
      <vt:lpstr>Saída dos clichês mentais</vt:lpstr>
      <vt:lpstr>Busque fazer algo</vt:lpstr>
      <vt:lpstr>Como lidar com as viciações?</vt:lpstr>
      <vt:lpstr>Como lidar com as viciações?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2016-08-17T20:15:41Z</dcterms:created>
  <dcterms:modified xsi:type="dcterms:W3CDTF">2016-12-10T00:39:54Z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TC028952559991</vt:lpwstr>
  </property>
</Properties>
</file>