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5"/>
  </p:notesMasterIdLst>
  <p:sldIdLst>
    <p:sldId id="256" r:id="rId2"/>
    <p:sldId id="257" r:id="rId3"/>
    <p:sldId id="258" r:id="rId4"/>
    <p:sldId id="265" r:id="rId5"/>
    <p:sldId id="273" r:id="rId6"/>
    <p:sldId id="260" r:id="rId7"/>
    <p:sldId id="267" r:id="rId8"/>
    <p:sldId id="261" r:id="rId9"/>
    <p:sldId id="274" r:id="rId10"/>
    <p:sldId id="264" r:id="rId11"/>
    <p:sldId id="272" r:id="rId12"/>
    <p:sldId id="270" r:id="rId13"/>
    <p:sldId id="26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96"/>
    <p:restoredTop sz="83997"/>
  </p:normalViewPr>
  <p:slideViewPr>
    <p:cSldViewPr showGuides="1">
      <p:cViewPr>
        <p:scale>
          <a:sx n="79" d="100"/>
          <a:sy n="79" d="100"/>
        </p:scale>
        <p:origin x="896" y="664"/>
      </p:cViewPr>
      <p:guideLst>
        <p:guide orient="horz" pos="2160"/>
        <p:guide pos="3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647C4-9650-3948-B7ED-4E2F7A401933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12EE1-64C9-7F4E-BDB5-4FA244863435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287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religiões foram criadas para retirar as criaturas da convenção e transportá-las à espiritualização, mas, na atualidade, algumas religiões se transformaram nas próprias convenções sociais.”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HAMMED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pt-B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Dores da Alma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lição “Culpa”, 1º capítulo.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12EE1-64C9-7F4E-BDB5-4FA24486343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1955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12EE1-64C9-7F4E-BDB5-4FA24486343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84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tif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44000" cy="4892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772816"/>
            <a:ext cx="2228900" cy="1463040"/>
          </a:xfrm>
        </p:spPr>
        <p:txBody>
          <a:bodyPr anchor="ctr">
            <a:noAutofit/>
          </a:bodyPr>
          <a:lstStyle>
            <a:lvl1pPr algn="r">
              <a:defRPr sz="6000" spc="200" baseline="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38178" y="1772816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 algn="ctr">
              <a:buNone/>
              <a:defRPr sz="1600"/>
            </a:lvl2pPr>
            <a:lvl3pPr marL="914377" indent="0" algn="ctr">
              <a:buNone/>
              <a:defRPr sz="16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 dirty="0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670360" y="2076785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93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494919"/>
            <a:ext cx="9144000" cy="16802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/>
          <a:lstStyle/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6" y="2286000"/>
            <a:ext cx="8090155" cy="4297680"/>
          </a:xfrm>
        </p:spPr>
        <p:txBody>
          <a:bodyPr anchor="ctr"/>
          <a:lstStyle>
            <a:lvl1pPr algn="just">
              <a:lnSpc>
                <a:spcPct val="100000"/>
              </a:lnSpc>
              <a:spcAft>
                <a:spcPts val="0"/>
              </a:spcAft>
              <a:defRPr sz="2200"/>
            </a:lvl1pPr>
            <a:lvl2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800">
                <a:solidFill>
                  <a:schemeClr val="accent6">
                    <a:lumMod val="50000"/>
                  </a:schemeClr>
                </a:solidFill>
              </a:defRPr>
            </a:lvl2pPr>
            <a:lvl3pPr algn="just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defRPr sz="1600"/>
            </a:lvl3pPr>
            <a:lvl4pPr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400"/>
            </a:lvl4pPr>
            <a:lvl5pPr marL="619125" indent="0" algn="r">
              <a:buNone/>
              <a:tabLst/>
              <a:defRPr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583680"/>
            <a:ext cx="1615607" cy="274320"/>
          </a:xfrm>
        </p:spPr>
        <p:txBody>
          <a:bodyPr/>
          <a:lstStyle/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2200" y="6583680"/>
            <a:ext cx="4426094" cy="274320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28000" y="6583680"/>
            <a:ext cx="730250" cy="274320"/>
          </a:xfrm>
        </p:spPr>
        <p:txBody>
          <a:bodyPr/>
          <a:lstStyle/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358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6542"/>
          <a:stretch/>
        </p:blipFill>
        <p:spPr>
          <a:xfrm>
            <a:off x="0" y="-1"/>
            <a:ext cx="9144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5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56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868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944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81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64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95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129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268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AF6DCDC3-E206-4D38-B1B2-07F1FF54AEAF}" type="datetimeFigureOut">
              <a:rPr lang="pt-BR" smtClean="0"/>
              <a:t>10/08/16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356F954A-5891-418B-ADD7-53D2411CC5AC}" type="slidenum">
              <a:rPr lang="pt-BR" smtClean="0"/>
              <a:t>‹n.º›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00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Culpa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400" smtClean="0"/>
              <a:t>As Dores da Alma</a:t>
            </a:r>
            <a:endParaRPr lang="pt-BR" sz="24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838178" y="5085184"/>
            <a:ext cx="3894062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dirty="0" smtClean="0">
                <a:solidFill>
                  <a:schemeClr val="accent6">
                    <a:lumMod val="75000"/>
                  </a:schemeClr>
                </a:solidFill>
              </a:rPr>
              <a:t>Escola de Evangeliza</a:t>
            </a:r>
            <a:r>
              <a:rPr lang="pt-BR" sz="1200" dirty="0" smtClean="0">
                <a:solidFill>
                  <a:schemeClr val="accent6">
                    <a:lumMod val="75000"/>
                  </a:schemeClr>
                </a:solidFill>
              </a:rPr>
              <a:t>ção de Pacientes</a:t>
            </a:r>
          </a:p>
          <a:p>
            <a:r>
              <a:rPr lang="pt-BR" sz="1200" dirty="0" smtClean="0">
                <a:solidFill>
                  <a:schemeClr val="accent6">
                    <a:lumMod val="75000"/>
                  </a:schemeClr>
                </a:solidFill>
              </a:rPr>
              <a:t>Grupo Espírita </a:t>
            </a:r>
            <a:r>
              <a:rPr lang="pt-BR" sz="1200" dirty="0" err="1" smtClean="0">
                <a:solidFill>
                  <a:schemeClr val="accent6">
                    <a:lumMod val="75000"/>
                  </a:schemeClr>
                </a:solidFill>
              </a:rPr>
              <a:t>Guillon</a:t>
            </a:r>
            <a:r>
              <a:rPr lang="pt-BR" sz="1200" dirty="0" smtClean="0">
                <a:solidFill>
                  <a:schemeClr val="accent6">
                    <a:lumMod val="75000"/>
                  </a:schemeClr>
                </a:solidFill>
              </a:rPr>
              <a:t> Ribeiro</a:t>
            </a:r>
            <a:endParaRPr lang="en-US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" name="Straight Connector 7"/>
          <p:cNvCxnSpPr/>
          <p:nvPr/>
        </p:nvCxnSpPr>
        <p:spPr>
          <a:xfrm flipV="1">
            <a:off x="2670360" y="5517232"/>
            <a:ext cx="0" cy="648073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47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Consciência de culpa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“Entre os flagelos íntimos que vergastam o ser humano, produzindo inomináveis aflições, a consciência de culpa ganha destaque.</a:t>
            </a:r>
          </a:p>
          <a:p>
            <a:r>
              <a:rPr lang="pt-BR" dirty="0" smtClean="0"/>
              <a:t>Decorrente da insegurança psicológica no julgamento das próprias ações, abre um abismo entre o que se faz e o que se não deveria haver feito, supliciando, com crueza, aquele que lhe sofre a pertinaz perseguição.”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Momentos de Saúde</a:t>
            </a:r>
            <a:r>
              <a:rPr lang="pt-BR" dirty="0" smtClean="0"/>
              <a:t>, cap. 9.)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220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religião e a culpa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016350" y="2286000"/>
            <a:ext cx="4841902" cy="4297680"/>
          </a:xfrm>
        </p:spPr>
        <p:txBody>
          <a:bodyPr/>
          <a:lstStyle/>
          <a:p>
            <a:r>
              <a:rPr lang="pt-BR" dirty="0" smtClean="0"/>
              <a:t>“Inúmeras crenças religiosas têm sido imensamente nocivas ao </a:t>
            </a:r>
            <a:r>
              <a:rPr lang="pt-BR" dirty="0" smtClean="0"/>
              <a:t>desenvolvimento </a:t>
            </a:r>
            <a:r>
              <a:rPr lang="pt-BR" dirty="0" smtClean="0"/>
              <a:t>das criaturas, pois usam frequentemente a culpa como forma de </a:t>
            </a:r>
            <a:r>
              <a:rPr lang="pt-BR" b="1" dirty="0" smtClean="0"/>
              <a:t>atemorizar</a:t>
            </a:r>
            <a:r>
              <a:rPr lang="pt-BR" dirty="0" smtClean="0"/>
              <a:t>. Com isso, obtêm a </a:t>
            </a:r>
            <a:r>
              <a:rPr lang="pt-BR" b="1" dirty="0" smtClean="0"/>
              <a:t>submissão</a:t>
            </a:r>
            <a:r>
              <a:rPr lang="pt-BR" dirty="0" smtClean="0"/>
              <a:t> dos indivíduos, conduzindo-os a seu bel-prazer.”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“Culpa”, 1º capítulo.)</a:t>
            </a:r>
            <a:endParaRPr lang="pt-BR" dirty="0"/>
          </a:p>
        </p:txBody>
      </p:sp>
      <p:pic>
        <p:nvPicPr>
          <p:cNvPr id="5122" name="Picture 2" descr="http://3.bp.blogspot.com/-yPm22SB_yBA/T0XPP72yUZI/AAAAAAAAAMo/kUotZEzd1gM/s1600/marione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403565"/>
            <a:ext cx="3279625" cy="4095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84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Estratégias de manipulação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68097" y="2286000"/>
            <a:ext cx="3933550" cy="4297680"/>
          </a:xfrm>
        </p:spPr>
        <p:txBody>
          <a:bodyPr/>
          <a:lstStyle/>
          <a:p>
            <a:r>
              <a:rPr lang="pt-BR" dirty="0" smtClean="0"/>
              <a:t>“Um dos conceitos mais apregoados é o de que a Divina Providência age através do </a:t>
            </a:r>
            <a:r>
              <a:rPr lang="pt-BR" b="1" dirty="0" smtClean="0"/>
              <a:t>castigo</a:t>
            </a:r>
            <a:r>
              <a:rPr lang="pt-BR" dirty="0" smtClean="0"/>
              <a:t> e da </a:t>
            </a:r>
            <a:r>
              <a:rPr lang="pt-BR" b="1" dirty="0" smtClean="0"/>
              <a:t>vingança</a:t>
            </a:r>
            <a:r>
              <a:rPr lang="pt-BR" dirty="0" smtClean="0"/>
              <a:t> e de que Deus, quando se </a:t>
            </a:r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decepciona </a:t>
            </a:r>
            <a:r>
              <a:rPr lang="pt-BR" dirty="0" smtClean="0"/>
              <a:t>conosco, impede-nos de desfrutar e participar das benesses do Reino dos Céus”.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“Culpa”, 1º capítulo.)</a:t>
            </a:r>
            <a:endParaRPr lang="pt-BR" dirty="0"/>
          </a:p>
        </p:txBody>
      </p:sp>
      <p:pic>
        <p:nvPicPr>
          <p:cNvPr id="3078" name="Picture 6" descr="http://daiotega.files.wordpress.com/2009/02/deus.jpg?w=450&amp;h=2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350" y="3166445"/>
            <a:ext cx="3933899" cy="2543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8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culpa muda alguma coisa?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“Perversamente, ela pune o infrator perante si mesmo, porém, não altera o rumo da ação desencadeada, nem corrige aquele a quem fere. Ao contrário, não obstante cobradora inclemente, desenvolve mecanismos inconscientes de novos anseios, repetidas práticas e sempre mais rigorosa punição...”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Momentos de Saúde</a:t>
            </a:r>
            <a:r>
              <a:rPr lang="pt-BR" dirty="0" smtClean="0"/>
              <a:t>, cap. 9.)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120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conscientização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768096" y="3933056"/>
            <a:ext cx="8090155" cy="2650624"/>
          </a:xfrm>
        </p:spPr>
        <p:txBody>
          <a:bodyPr/>
          <a:lstStyle/>
          <a:p>
            <a:pPr lvl="4"/>
            <a:r>
              <a:rPr lang="pt-BR" dirty="0" smtClean="0"/>
              <a:t>(QUINO. </a:t>
            </a:r>
            <a:r>
              <a:rPr lang="pt-BR" i="1" dirty="0"/>
              <a:t>Toda a Mafalda</a:t>
            </a:r>
            <a:r>
              <a:rPr lang="pt-BR" dirty="0"/>
              <a:t>. São Paulo: Martins Fontes, 1993, p. 37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6146" name="mainImage" descr="67368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636912"/>
            <a:ext cx="8278504" cy="2348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26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conscientização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68096" y="2286000"/>
            <a:ext cx="3731896" cy="4297680"/>
          </a:xfrm>
        </p:spPr>
        <p:txBody>
          <a:bodyPr/>
          <a:lstStyle/>
          <a:p>
            <a:r>
              <a:rPr lang="pt-BR" dirty="0" smtClean="0"/>
              <a:t>“Somente através de uma </a:t>
            </a:r>
            <a:r>
              <a:rPr lang="pt-BR" b="1" dirty="0" smtClean="0"/>
              <a:t>real conscientização</a:t>
            </a:r>
            <a:r>
              <a:rPr lang="pt-BR" dirty="0" smtClean="0"/>
              <a:t> é que se </a:t>
            </a:r>
            <a:r>
              <a:rPr lang="pt-BR" dirty="0" smtClean="0"/>
              <a:t>estabelece </a:t>
            </a:r>
            <a:r>
              <a:rPr lang="pt-BR" dirty="0" smtClean="0"/>
              <a:t>o processo de </a:t>
            </a:r>
            <a:r>
              <a:rPr lang="pt-BR" dirty="0" smtClean="0"/>
              <a:t>amadurecimento </a:t>
            </a:r>
            <a:r>
              <a:rPr lang="pt-BR" dirty="0" smtClean="0"/>
              <a:t>das  </a:t>
            </a:r>
            <a:r>
              <a:rPr lang="pt-BR" dirty="0" smtClean="0"/>
              <a:t>criaturas</a:t>
            </a:r>
            <a:r>
              <a:rPr lang="pt-BR" dirty="0" smtClean="0"/>
              <a:t>. Em outras palavras, tal </a:t>
            </a:r>
            <a:r>
              <a:rPr lang="pt-BR" dirty="0" smtClean="0"/>
              <a:t>conscientização </a:t>
            </a:r>
            <a:r>
              <a:rPr lang="pt-BR" dirty="0" smtClean="0"/>
              <a:t>se dá pelo somatório de suas experiências vivenciadas através do tempo, nunca pela imposição ou pelo receio.”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“Culpa”, 1º capítulo.)</a:t>
            </a:r>
            <a:endParaRPr lang="pt-BR" dirty="0"/>
          </a:p>
        </p:txBody>
      </p:sp>
      <p:pic>
        <p:nvPicPr>
          <p:cNvPr id="7174" name="Picture 6" descr="http://4.bp.blogspot.com/_EBQ_MCVQu9c/S-m4Rly-YgI/AAAAAAAAADg/2zdJt7NlFSM/s1600/consci%25C3%25AAnc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474" y="2904924"/>
            <a:ext cx="4079776" cy="3059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27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Imaturidade e culpa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355976" y="2286000"/>
            <a:ext cx="4502275" cy="4297680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“Na realidade, criaturas imaturas se consideram profundamente culpáveis, porque valorizam em excesso o que os outros dizem e pensam. Por lhes faltar independência interior, nem sempre reúnem condições de julgar seu próprio comportamento, pensamentos e emoções, responsabilizando-se pelas consequências que tais atos causam sobre elas</a:t>
            </a:r>
            <a:r>
              <a:rPr lang="pt-BR" dirty="0" smtClean="0"/>
              <a:t>.</a:t>
            </a:r>
          </a:p>
          <a:p>
            <a:r>
              <a:rPr lang="pt-BR" dirty="0" smtClean="0"/>
              <a:t>[...] São </a:t>
            </a:r>
            <a:r>
              <a:rPr lang="pt-BR" dirty="0"/>
              <a:t>infelizes. Quando não se culpam, atribuem culpa aos outros</a:t>
            </a:r>
            <a:r>
              <a:rPr lang="pt-BR" dirty="0" smtClean="0"/>
              <a:t>.”</a:t>
            </a:r>
            <a:endParaRPr lang="pt-BR" dirty="0" smtClean="0"/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“Culpa”, 1º capítulo.)</a:t>
            </a:r>
            <a:endParaRPr lang="pt-BR" dirty="0"/>
          </a:p>
        </p:txBody>
      </p:sp>
      <p:pic>
        <p:nvPicPr>
          <p:cNvPr id="2050" name="Picture 2" descr="http://2.bp.blogspot.com/-lxGGumVHG30/TtUqs2CkjxI/AAAAAAAAEfc/GLiLRF-ztlI/s1600/culp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33" y="2543959"/>
            <a:ext cx="3672408" cy="37817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45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mtClean="0"/>
              <a:t>Consequências da mente culpada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A </a:t>
            </a:r>
            <a:r>
              <a:rPr lang="pt-BR" dirty="0"/>
              <a:t>impossibilidade que experimenta o culpado de dissimular o delito e a presença da sua vítima inocente, que o não acusa em momento nenhum, quando é nobre e elevada, </a:t>
            </a:r>
            <a:r>
              <a:rPr lang="pt-BR" dirty="0">
                <a:solidFill>
                  <a:schemeClr val="accent6">
                    <a:lumMod val="75000"/>
                  </a:schemeClr>
                </a:solidFill>
              </a:rPr>
              <a:t>tornam-se-lhe um tormento inominável</a:t>
            </a:r>
            <a:r>
              <a:rPr lang="pt-BR" dirty="0"/>
              <a:t>.</a:t>
            </a:r>
          </a:p>
          <a:p>
            <a:r>
              <a:rPr lang="pt-BR" dirty="0"/>
              <a:t>Se, todavia, estagia no mesmo padrão de conduta e é incapaz de compreender e perdoar, ei-la transformada em cobrador implacável, </a:t>
            </a:r>
            <a:r>
              <a:rPr lang="pt-BR" dirty="0">
                <a:solidFill>
                  <a:schemeClr val="accent6">
                    <a:lumMod val="75000"/>
                  </a:schemeClr>
                </a:solidFill>
              </a:rPr>
              <a:t>iniciando-se o processo de obsessão cruel</a:t>
            </a:r>
            <a:r>
              <a:rPr lang="pt-BR" dirty="0"/>
              <a:t>, que se alongará na carne futura, que o calceta busca a fim de esquecer e reabilitar-se</a:t>
            </a:r>
            <a:r>
              <a:rPr lang="pt-BR" dirty="0" smtClean="0"/>
              <a:t>...</a:t>
            </a:r>
            <a:r>
              <a:rPr lang="pt-BR" dirty="0" smtClean="0"/>
              <a:t>”</a:t>
            </a:r>
            <a:endParaRPr lang="pt-BR" dirty="0"/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Momentos de Meditação</a:t>
            </a:r>
            <a:r>
              <a:rPr lang="pt-BR" dirty="0"/>
              <a:t>, cap. 13</a:t>
            </a:r>
            <a:r>
              <a:rPr lang="pt-BR" dirty="0" smtClean="0"/>
              <a:t>.)</a:t>
            </a:r>
            <a:endParaRPr lang="pt-BR" sz="400" dirty="0"/>
          </a:p>
        </p:txBody>
      </p:sp>
    </p:spTree>
    <p:extLst>
      <p:ext uri="{BB962C8B-B14F-4D97-AF65-F5344CB8AC3E}">
        <p14:creationId xmlns:p14="http://schemas.microsoft.com/office/powerpoint/2010/main" val="139540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Obsessão e culpa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68097" y="2286000"/>
            <a:ext cx="3947920" cy="4297680"/>
          </a:xfrm>
        </p:spPr>
        <p:txBody>
          <a:bodyPr/>
          <a:lstStyle/>
          <a:p>
            <a:r>
              <a:rPr lang="pt-BR" dirty="0" smtClean="0"/>
              <a:t>“Sabemos que em todo processo de obsessão estão presentes dois enfermos em pugna de desequilíbrio. </a:t>
            </a:r>
            <a:r>
              <a:rPr lang="pt-BR" dirty="0" smtClean="0"/>
              <a:t>[...] </a:t>
            </a:r>
            <a:r>
              <a:rPr lang="pt-BR" i="1" dirty="0" smtClean="0"/>
              <a:t>A consciência de culpa do hospedeiro</a:t>
            </a:r>
            <a:r>
              <a:rPr lang="pt-BR" dirty="0" smtClean="0"/>
              <a:t> desarticula o campo vibratório que o defende do exterior e, nessa área deficiente, por sintonia fixa-se a indução perturbadora do </a:t>
            </a:r>
            <a:r>
              <a:rPr lang="pt-BR" i="1" dirty="0" smtClean="0"/>
              <a:t>hóspede</a:t>
            </a:r>
            <a:r>
              <a:rPr lang="pt-BR" dirty="0" smtClean="0"/>
              <a:t>”.</a:t>
            </a:r>
          </a:p>
          <a:p>
            <a:pPr lvl="4"/>
            <a:r>
              <a:rPr lang="pt-BR" dirty="0" smtClean="0"/>
              <a:t>(M. </a:t>
            </a:r>
            <a:r>
              <a:rPr lang="pt-BR" dirty="0" err="1"/>
              <a:t>PHILOMENO</a:t>
            </a:r>
            <a:r>
              <a:rPr lang="pt-BR" dirty="0"/>
              <a:t> DE MIRANDA</a:t>
            </a:r>
            <a:r>
              <a:rPr lang="pt-BR" dirty="0" smtClean="0"/>
              <a:t>. </a:t>
            </a:r>
            <a:r>
              <a:rPr lang="pt-BR" i="1" dirty="0" smtClean="0"/>
              <a:t>Trilhas da libertação</a:t>
            </a:r>
            <a:r>
              <a:rPr lang="pt-BR" dirty="0" smtClean="0"/>
              <a:t>, p. 20)</a:t>
            </a:r>
            <a:endParaRPr lang="pt-BR" dirty="0"/>
          </a:p>
        </p:txBody>
      </p:sp>
      <p:pic>
        <p:nvPicPr>
          <p:cNvPr id="1026" name="Picture 2" descr="http://pablo.deassis.net.br/wp-content/uploads/2010/09/culpa-bl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526" y="3102692"/>
            <a:ext cx="3800724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92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Perdão e reparação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355976" y="2286000"/>
            <a:ext cx="4502275" cy="4297680"/>
          </a:xfrm>
        </p:spPr>
        <p:txBody>
          <a:bodyPr/>
          <a:lstStyle/>
          <a:p>
            <a:r>
              <a:rPr lang="pt-BR" dirty="0" smtClean="0"/>
              <a:t>“Sabemos que o perdão de uma dívida não isenta o seu responsável da regularização por meio de uma outra forma. Quem perdoa fica bem, porém o desculpado permanece em débito perante a economia da vida. Cumpre-lhe passar adiante o que recebeu, auxiliando a outrem conforme foi ajudado”.</a:t>
            </a:r>
          </a:p>
          <a:p>
            <a:pPr lvl="4"/>
            <a:r>
              <a:rPr lang="pt-BR" dirty="0" smtClean="0"/>
              <a:t>(M. </a:t>
            </a:r>
            <a:r>
              <a:rPr lang="pt-BR" dirty="0" err="1" smtClean="0"/>
              <a:t>PHILOMENO</a:t>
            </a:r>
            <a:r>
              <a:rPr lang="pt-BR" dirty="0" smtClean="0"/>
              <a:t> DE MIRANDA. </a:t>
            </a:r>
            <a:r>
              <a:rPr lang="pt-BR" i="1" dirty="0" smtClean="0"/>
              <a:t>Trilhas da libertação</a:t>
            </a:r>
            <a:r>
              <a:rPr lang="pt-BR" dirty="0" smtClean="0"/>
              <a:t>, p. 21)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14" y="3278233"/>
            <a:ext cx="3494162" cy="2325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8516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Fé em deus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“Sempre que errares, recomeça com o entusiasmo inicial. A dignidade, a harmonia, o equilíbrio entre consciência e conduta têm um preço: a perseverança no dever. Se, todavia, tiveres dificuldade em agir corretamente, em razão da atitude viciosa encontrar- se arraigada em ti, recorre à oração com sinceridade e a Consciência Divina te erguerá à paz.”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Momentos de Saúde</a:t>
            </a:r>
            <a:r>
              <a:rPr lang="pt-BR" dirty="0" smtClean="0"/>
              <a:t>, cap. 9.)</a:t>
            </a:r>
          </a:p>
          <a:p>
            <a:r>
              <a:rPr lang="pt-BR" dirty="0" smtClean="0"/>
              <a:t>“A culpa não encontraria abrigo em nossa alma, se tivéssemos uma ampla fé no amor de Deus por nós e se acreditássemos que Ele habita em nosso âmago...”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“Culpa”, 1º capítulo.)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792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Para refletir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68096" y="2204864"/>
            <a:ext cx="8090155" cy="437881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pt-BR" dirty="0" smtClean="0"/>
              <a:t>“[...] Se você ferir alguém, ele sofrerá, e terá de refazer dolorosamente o equilíbrio lesado; mas você responderá pela sua cura e não será feliz enquanto ele não sorrir, recuperado.</a:t>
            </a:r>
          </a:p>
          <a:p>
            <a:pPr>
              <a:spcBef>
                <a:spcPts val="600"/>
              </a:spcBef>
            </a:pPr>
            <a:r>
              <a:rPr lang="pt-BR" dirty="0" smtClean="0"/>
              <a:t>Se invencíveis atrações o atrelam a enganosos afetos, não culpe as forças que você emite e que lhe trazem de volta as belas árvores venenosas que você um dia semeou. [...]</a:t>
            </a:r>
          </a:p>
          <a:p>
            <a:pPr>
              <a:spcBef>
                <a:spcPts val="600"/>
              </a:spcBef>
            </a:pPr>
            <a:r>
              <a:rPr lang="pt-BR" dirty="0" smtClean="0"/>
              <a:t>O bem extingue o mal, como a água apaga o fogo.</a:t>
            </a:r>
          </a:p>
          <a:p>
            <a:pPr>
              <a:spcBef>
                <a:spcPts val="600"/>
              </a:spcBef>
            </a:pPr>
            <a:r>
              <a:rPr lang="pt-BR" dirty="0" smtClean="0"/>
              <a:t>Nenhum mal que lhe for estranho se aninhará em sua alma.</a:t>
            </a:r>
          </a:p>
          <a:p>
            <a:pPr>
              <a:spcBef>
                <a:spcPts val="600"/>
              </a:spcBef>
            </a:pPr>
            <a:r>
              <a:rPr lang="pt-BR" dirty="0" smtClean="0"/>
              <a:t>O amanhã multiplicará, para você, o que você plantar hoje.</a:t>
            </a:r>
          </a:p>
          <a:p>
            <a:pPr>
              <a:spcBef>
                <a:spcPts val="600"/>
              </a:spcBef>
            </a:pPr>
            <a:r>
              <a:rPr lang="pt-BR" dirty="0" smtClean="0"/>
              <a:t>A proporcionalidade é lei da vida; se você só dá meteoritos, não espere receber constelações. [...]</a:t>
            </a:r>
          </a:p>
          <a:p>
            <a:pPr>
              <a:spcBef>
                <a:spcPts val="600"/>
              </a:spcBef>
            </a:pPr>
            <a:r>
              <a:rPr lang="pt-BR" dirty="0" smtClean="0"/>
              <a:t>Não desanime; o Sol volta a brilhar todos os dias, sobre pântanos e abismos, desde o começo dos tempos.”</a:t>
            </a:r>
          </a:p>
          <a:p>
            <a:pPr lvl="4"/>
            <a:r>
              <a:rPr lang="pt-BR" dirty="0" smtClean="0"/>
              <a:t>(ÁUREO. </a:t>
            </a:r>
            <a:r>
              <a:rPr lang="pt-BR" i="1" dirty="0" smtClean="0"/>
              <a:t>Correio entre dois mundos</a:t>
            </a:r>
            <a:r>
              <a:rPr lang="pt-BR" dirty="0" smtClean="0"/>
              <a:t>, cap. “Semeadura e colheita”)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07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1122</TotalTime>
  <Words>1025</Words>
  <Application>Microsoft Macintosh PowerPoint</Application>
  <PresentationFormat>Apresentação na tela (4:3)</PresentationFormat>
  <Paragraphs>53</Paragraphs>
  <Slides>13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Calibri</vt:lpstr>
      <vt:lpstr>Tw Cen MT</vt:lpstr>
      <vt:lpstr>Tw Cen MT Condensed</vt:lpstr>
      <vt:lpstr>Wingdings 3</vt:lpstr>
      <vt:lpstr>Integral</vt:lpstr>
      <vt:lpstr>Culpa</vt:lpstr>
      <vt:lpstr>Consciência de culpa</vt:lpstr>
      <vt:lpstr>A religião e a culpa</vt:lpstr>
      <vt:lpstr>Estratégias de manipulação</vt:lpstr>
      <vt:lpstr>A culpa muda alguma coisa?</vt:lpstr>
      <vt:lpstr>conscientização</vt:lpstr>
      <vt:lpstr>conscientização</vt:lpstr>
      <vt:lpstr>Imaturidade e culpa</vt:lpstr>
      <vt:lpstr>Consequências da mente culpada</vt:lpstr>
      <vt:lpstr>Obsessão e culpa</vt:lpstr>
      <vt:lpstr>Perdão e reparação</vt:lpstr>
      <vt:lpstr>Fé em deus</vt:lpstr>
      <vt:lpstr>Para refletir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7 – Culpa e mágoa</dc:title>
  <dc:creator>Paula</dc:creator>
  <cp:lastModifiedBy>Adriano Alves</cp:lastModifiedBy>
  <cp:revision>42</cp:revision>
  <dcterms:created xsi:type="dcterms:W3CDTF">2012-08-13T13:25:10Z</dcterms:created>
  <dcterms:modified xsi:type="dcterms:W3CDTF">2016-08-10T20:41:36Z</dcterms:modified>
</cp:coreProperties>
</file>