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5"/>
  </p:notesMasterIdLst>
  <p:sldIdLst>
    <p:sldId id="256" r:id="rId2"/>
    <p:sldId id="260" r:id="rId3"/>
    <p:sldId id="272" r:id="rId4"/>
    <p:sldId id="276" r:id="rId5"/>
    <p:sldId id="274" r:id="rId6"/>
    <p:sldId id="257" r:id="rId7"/>
    <p:sldId id="261" r:id="rId8"/>
    <p:sldId id="264" r:id="rId9"/>
    <p:sldId id="275" r:id="rId10"/>
    <p:sldId id="273" r:id="rId11"/>
    <p:sldId id="263" r:id="rId12"/>
    <p:sldId id="267" r:id="rId13"/>
    <p:sldId id="271" r:id="rId1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34"/>
    <p:restoredTop sz="57847"/>
  </p:normalViewPr>
  <p:slideViewPr>
    <p:cSldViewPr showGuides="1">
      <p:cViewPr varScale="1">
        <p:scale>
          <a:sx n="46" d="100"/>
          <a:sy n="46" d="100"/>
        </p:scale>
        <p:origin x="2376"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512885-6BEF-C547-A558-2FBD58B02CA6}" type="datetimeFigureOut">
              <a:rPr lang="pt-BR" smtClean="0"/>
              <a:t>27/07/16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2D32B-DC3F-7543-B376-12845DE4412D}" type="slidenum">
              <a:rPr lang="pt-BR" smtClean="0"/>
              <a:t>‹n.º›</a:t>
            </a:fld>
            <a:endParaRPr lang="pt-BR"/>
          </a:p>
        </p:txBody>
      </p:sp>
    </p:spTree>
    <p:extLst>
      <p:ext uri="{BB962C8B-B14F-4D97-AF65-F5344CB8AC3E}">
        <p14:creationId xmlns:p14="http://schemas.microsoft.com/office/powerpoint/2010/main" val="1516266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por um lado não podemos permanecer inertes perante nossas tendências más, por</a:t>
            </a:r>
            <a:r>
              <a:rPr lang="pt-BR" baseline="0" dirty="0" smtClean="0"/>
              <a:t> outro também não podemos cair no erro da mudança imediata, ou da possibilidade de um comportamento ideal no presente estágio evolutivo.</a:t>
            </a:r>
          </a:p>
          <a:p>
            <a:r>
              <a:rPr lang="pt-BR" baseline="0" dirty="0" smtClean="0"/>
              <a:t>Que somos perfectíveis não resta dúvida, mas é preciso ser honesto consigo mesmo e com os outros.</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2</a:t>
            </a:fld>
            <a:endParaRPr lang="pt-BR"/>
          </a:p>
        </p:txBody>
      </p:sp>
    </p:spTree>
    <p:extLst>
      <p:ext uri="{BB962C8B-B14F-4D97-AF65-F5344CB8AC3E}">
        <p14:creationId xmlns:p14="http://schemas.microsoft.com/office/powerpoint/2010/main" val="87319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Os padrões estabelecidos socialmente para o que seria a vida perfeita,</a:t>
            </a:r>
            <a:r>
              <a:rPr lang="pt-BR" baseline="0" dirty="0" smtClean="0"/>
              <a:t> o corpo perfeito, a família perfeita, o emprego perfeito, etc. tornam o ser infeliz e solitário, quando se alcançam e quando não se alcançam esses padrões.</a:t>
            </a:r>
          </a:p>
          <a:p>
            <a:r>
              <a:rPr lang="pt-BR" dirty="0" smtClean="0"/>
              <a:t>D</a:t>
            </a:r>
            <a:r>
              <a:rPr lang="pt-BR" baseline="0" dirty="0" smtClean="0"/>
              <a:t>epreende-se que </a:t>
            </a:r>
            <a:r>
              <a:rPr lang="pt-BR" dirty="0" smtClean="0"/>
              <a:t>é preciso um olhar cuidadoso particularmente sobre as redes sociais.</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3</a:t>
            </a:fld>
            <a:endParaRPr lang="pt-BR"/>
          </a:p>
        </p:txBody>
      </p:sp>
    </p:spTree>
    <p:extLst>
      <p:ext uri="{BB962C8B-B14F-4D97-AF65-F5344CB8AC3E}">
        <p14:creationId xmlns:p14="http://schemas.microsoft.com/office/powerpoint/2010/main" val="176614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Portanto, é preciso combatermos</a:t>
            </a:r>
            <a:r>
              <a:rPr lang="pt-BR" baseline="0" dirty="0" smtClean="0"/>
              <a:t> nossa compulsão pelo ideal, pelo perfeito, pois a perfeição ainda não é deste mundo.</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4</a:t>
            </a:fld>
            <a:endParaRPr lang="pt-BR"/>
          </a:p>
        </p:txBody>
      </p:sp>
    </p:spTree>
    <p:extLst>
      <p:ext uri="{BB962C8B-B14F-4D97-AF65-F5344CB8AC3E}">
        <p14:creationId xmlns:p14="http://schemas.microsoft.com/office/powerpoint/2010/main" val="124055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pois, encarar nossos defeitos, nossas falhas de caráter e, claro, também identificar nossas conquistas morais. Em resumo, é preciso conhecer-se</a:t>
            </a:r>
            <a:r>
              <a:rPr lang="pt-BR" baseline="0" dirty="0" smtClean="0"/>
              <a:t> a si mesmo! Quem não se conhece, este é o verdadeiro solitário.</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5</a:t>
            </a:fld>
            <a:endParaRPr lang="pt-BR"/>
          </a:p>
        </p:txBody>
      </p:sp>
    </p:spTree>
    <p:extLst>
      <p:ext uri="{BB962C8B-B14F-4D97-AF65-F5344CB8AC3E}">
        <p14:creationId xmlns:p14="http://schemas.microsoft.com/office/powerpoint/2010/main" val="1979015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smtClean="0"/>
              <a:t>No mandamento resumido por Jesus, depois de Deus é preciso amar ao próximo COMO A SI MESMO. “Quem ama cuida” e o cuidado passa por identificar as necessidades para melhor servir. Ou seja, temos que lançar um olhar atento e cuidadoso sobre nós mesmos, com vistas ao nosso próprio aprimoramento. Assim, jamais seremos visitados pelo sentimento de solidão.</a:t>
            </a:r>
            <a:endParaRPr lang="pt-BR" dirty="0" smtClean="0"/>
          </a:p>
          <a:p>
            <a:endParaRPr lang="pt-BR" dirty="0" smtClean="0"/>
          </a:p>
          <a:p>
            <a:r>
              <a:rPr lang="pt-BR" dirty="0" smtClean="0"/>
              <a:t>“O amor e o respeito a nós mesmos cria uma atmosfera propícia para identificarmos nossa verdadeira natureza, isto é, nossa identidade de alma, facilitando nosso crescimento espiritual e, por conseguinte,  proporcionando-nos alegria de viver.” (</a:t>
            </a:r>
            <a:r>
              <a:rPr lang="pt-BR" dirty="0" err="1" smtClean="0"/>
              <a:t>HAMMED</a:t>
            </a:r>
            <a:r>
              <a:rPr lang="pt-BR" dirty="0" smtClean="0"/>
              <a:t>. As Dores da Alma, lição “Solidão”, 1º capítulo.)</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Portanto, ignorar as próprias potencialidades e fechar os olhos às</a:t>
            </a:r>
            <a:r>
              <a:rPr lang="pt-BR" baseline="0" dirty="0" smtClean="0"/>
              <a:t> próprias imperfeições é </a:t>
            </a:r>
            <a:r>
              <a:rPr lang="pt-BR" baseline="0" smtClean="0"/>
              <a:t>o </a:t>
            </a:r>
            <a:r>
              <a:rPr lang="pt-BR" baseline="0" smtClean="0"/>
              <a:t>que cria </a:t>
            </a:r>
            <a:r>
              <a:rPr lang="pt-BR" baseline="0" dirty="0" smtClean="0"/>
              <a:t>no indivíduo o sentimento de solidão, mesmo que cercado de pessoas queridas e que o amam.</a:t>
            </a:r>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6</a:t>
            </a:fld>
            <a:endParaRPr lang="pt-BR"/>
          </a:p>
        </p:txBody>
      </p:sp>
    </p:spTree>
    <p:extLst>
      <p:ext uri="{BB962C8B-B14F-4D97-AF65-F5344CB8AC3E}">
        <p14:creationId xmlns:p14="http://schemas.microsoft.com/office/powerpoint/2010/main" val="241909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Como já abordado em outro momento (ciclo </a:t>
            </a:r>
            <a:r>
              <a:rPr lang="pt-BR" i="1" dirty="0" smtClean="0"/>
              <a:t>Ilumina-te</a:t>
            </a:r>
            <a:r>
              <a:rPr lang="pt-BR" dirty="0" smtClean="0"/>
              <a:t>, cap. “Em pleno deserto”), a solidão encarada</a:t>
            </a:r>
            <a:r>
              <a:rPr lang="pt-BR" baseline="0" dirty="0" smtClean="0"/>
              <a:t> como instante de meditação, autoanálise e reflexão, favorece o crescimento espiritual.</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7</a:t>
            </a:fld>
            <a:endParaRPr lang="pt-BR"/>
          </a:p>
        </p:txBody>
      </p:sp>
    </p:spTree>
    <p:extLst>
      <p:ext uri="{BB962C8B-B14F-4D97-AF65-F5344CB8AC3E}">
        <p14:creationId xmlns:p14="http://schemas.microsoft.com/office/powerpoint/2010/main" val="476152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4" indent="0" algn="l" defTabSz="914400" rtl="0" eaLnBrk="1" fontAlgn="auto" latinLnBrk="0" hangingPunct="1">
              <a:lnSpc>
                <a:spcPct val="100000"/>
              </a:lnSpc>
              <a:spcBef>
                <a:spcPts val="0"/>
              </a:spcBef>
              <a:spcAft>
                <a:spcPts val="0"/>
              </a:spcAft>
              <a:buClrTx/>
              <a:buSzTx/>
              <a:buFontTx/>
              <a:buNone/>
              <a:tabLst/>
              <a:defRPr/>
            </a:pPr>
            <a:r>
              <a:rPr lang="pt-BR" dirty="0" smtClean="0"/>
              <a:t>No ambiente corporativo/empresarial, durante a execução de um projeto, a etapa de avaliação dos</a:t>
            </a:r>
            <a:r>
              <a:rPr lang="pt-BR" baseline="0" dirty="0" smtClean="0"/>
              <a:t> resultado é fundamental, podendo significar uma mudança nos rumos do projeto, forçada pela mudança do cenário. Na vida não é diferente! Necessitamos periodicamente rever nossos conceitos, promover um estudo de nossa personalidade frente ao ambiente onde estamos inseridos, para que possamos enxergar se estamos caminhando no rumo certo! Para tanto, esses momentos de “quietude íntima” são essenciais.</a:t>
            </a:r>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8</a:t>
            </a:fld>
            <a:endParaRPr lang="pt-BR"/>
          </a:p>
        </p:txBody>
      </p:sp>
    </p:spTree>
    <p:extLst>
      <p:ext uri="{BB962C8B-B14F-4D97-AF65-F5344CB8AC3E}">
        <p14:creationId xmlns:p14="http://schemas.microsoft.com/office/powerpoint/2010/main" val="1866000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frase final desse slide responde perfeitamente a pergunta de seu título!</a:t>
            </a:r>
          </a:p>
          <a:p>
            <a:r>
              <a:rPr lang="pt-BR" dirty="0" smtClean="0"/>
              <a:t>Sentir-se útil, especialmente em ocupações que beneficiam o outro, leva a criatura a perceber mais claramente os objetivos da vida, a compreender mais amplamente a</a:t>
            </a:r>
            <a:r>
              <a:rPr lang="pt-BR" baseline="0" dirty="0" smtClean="0"/>
              <a:t> vida espiritual e, assim, a criar coragem para enfrentar os desafios naturais da existência na Terra.</a:t>
            </a:r>
          </a:p>
          <a:p>
            <a:r>
              <a:rPr lang="pt-BR" dirty="0" smtClean="0"/>
              <a:t>“Quem se ocupa ao estender a mão, não se oculta</a:t>
            </a:r>
            <a:r>
              <a:rPr lang="pt-BR" baseline="0" dirty="0" smtClean="0"/>
              <a:t> e afasta a solidão.” (música “Bem viver”, da banda Nova Luz)</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9</a:t>
            </a:fld>
            <a:endParaRPr lang="pt-BR"/>
          </a:p>
        </p:txBody>
      </p:sp>
    </p:spTree>
    <p:extLst>
      <p:ext uri="{BB962C8B-B14F-4D97-AF65-F5344CB8AC3E}">
        <p14:creationId xmlns:p14="http://schemas.microsoft.com/office/powerpoint/2010/main" val="1242990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Tais</a:t>
            </a:r>
            <a:r>
              <a:rPr lang="pt-BR" baseline="0" dirty="0" smtClean="0"/>
              <a:t> objetivos (slide anterior) só ganham significado com a fé no futuro. Eis a importância do Espiritismo que nos revela de maneira segura, racional e irrefutável as verdades do mundo espiritual, munindo-nos de recursos para vencer a solidão.</a:t>
            </a:r>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10</a:t>
            </a:fld>
            <a:endParaRPr lang="pt-BR"/>
          </a:p>
        </p:txBody>
      </p:sp>
    </p:spTree>
    <p:extLst>
      <p:ext uri="{BB962C8B-B14F-4D97-AF65-F5344CB8AC3E}">
        <p14:creationId xmlns:p14="http://schemas.microsoft.com/office/powerpoint/2010/main" val="22672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4" indent="0" algn="l" defTabSz="914400" rtl="0" eaLnBrk="1" fontAlgn="auto" latinLnBrk="0" hangingPunct="1">
              <a:lnSpc>
                <a:spcPct val="100000"/>
              </a:lnSpc>
              <a:spcBef>
                <a:spcPts val="0"/>
              </a:spcBef>
              <a:spcAft>
                <a:spcPts val="0"/>
              </a:spcAft>
              <a:buClrTx/>
              <a:buSzTx/>
              <a:buFontTx/>
              <a:buNone/>
              <a:tabLst/>
              <a:defRPr/>
            </a:pPr>
            <a:r>
              <a:rPr lang="pt-BR" baseline="0" dirty="0" smtClean="0"/>
              <a:t>Mesmo não sendo possível gozar de quietude no ambiente exterior, temos nosso templo interno para entregarmos às reflexões necessárias da vida.</a:t>
            </a:r>
          </a:p>
          <a:p>
            <a:pPr marL="0" marR="0" lvl="4" indent="0" algn="l" defTabSz="914400" rtl="0" eaLnBrk="1" fontAlgn="auto" latinLnBrk="0" hangingPunct="1">
              <a:lnSpc>
                <a:spcPct val="100000"/>
              </a:lnSpc>
              <a:spcBef>
                <a:spcPts val="0"/>
              </a:spcBef>
              <a:spcAft>
                <a:spcPts val="0"/>
              </a:spcAft>
              <a:buClrTx/>
              <a:buSzTx/>
              <a:buFontTx/>
              <a:buNone/>
              <a:tabLst/>
              <a:defRPr/>
            </a:pPr>
            <a:r>
              <a:rPr lang="pt-BR" dirty="0" smtClean="0"/>
              <a:t>“</a:t>
            </a:r>
            <a:r>
              <a:rPr lang="pt-BR" sz="1200" kern="1200" dirty="0" smtClean="0">
                <a:solidFill>
                  <a:schemeClr val="tx1"/>
                </a:solidFill>
                <a:effectLst/>
                <a:latin typeface="+mn-lt"/>
                <a:ea typeface="+mn-ea"/>
                <a:cs typeface="+mn-cs"/>
              </a:rPr>
              <a:t>Nem sempre é possível abandonarmos a vida alvoroçada, os ruídos e as músicas estridentes, talvez seja até mesmo inviável; mas é perfeitamente realizável dedicarmos algum tempo à solidão, retirando-nos para momentos de reflexão.”</a:t>
            </a:r>
            <a:r>
              <a:rPr lang="pt-BR" dirty="0" smtClean="0"/>
              <a:t> (</a:t>
            </a:r>
            <a:r>
              <a:rPr lang="pt-BR" dirty="0" err="1" smtClean="0"/>
              <a:t>HAMMED</a:t>
            </a:r>
            <a:r>
              <a:rPr lang="pt-BR" dirty="0" smtClean="0"/>
              <a:t>. </a:t>
            </a:r>
            <a:r>
              <a:rPr lang="pt-BR" i="1" dirty="0" smtClean="0"/>
              <a:t>As Dores da Alma</a:t>
            </a:r>
            <a:r>
              <a:rPr lang="pt-BR" dirty="0" smtClean="0"/>
              <a:t>, lição “Solidão”, 2º capítulo.)</a:t>
            </a:r>
          </a:p>
          <a:p>
            <a:endParaRPr lang="pt-BR" dirty="0"/>
          </a:p>
        </p:txBody>
      </p:sp>
      <p:sp>
        <p:nvSpPr>
          <p:cNvPr id="4" name="Espaço Reservado para Número de Slide 3"/>
          <p:cNvSpPr>
            <a:spLocks noGrp="1"/>
          </p:cNvSpPr>
          <p:nvPr>
            <p:ph type="sldNum" sz="quarter" idx="10"/>
          </p:nvPr>
        </p:nvSpPr>
        <p:spPr/>
        <p:txBody>
          <a:bodyPr/>
          <a:lstStyle/>
          <a:p>
            <a:fld id="{21A2D32B-DC3F-7543-B376-12845DE4412D}" type="slidenum">
              <a:rPr lang="pt-BR" smtClean="0"/>
              <a:t>11</a:t>
            </a:fld>
            <a:endParaRPr lang="pt-BR"/>
          </a:p>
        </p:txBody>
      </p:sp>
    </p:spTree>
    <p:extLst>
      <p:ext uri="{BB962C8B-B14F-4D97-AF65-F5344CB8AC3E}">
        <p14:creationId xmlns:p14="http://schemas.microsoft.com/office/powerpoint/2010/main" val="188980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10" name="Imagem 9"/>
          <p:cNvPicPr>
            <a:picLocks noChangeAspect="1"/>
          </p:cNvPicPr>
          <p:nvPr userDrawn="1"/>
        </p:nvPicPr>
        <p:blipFill>
          <a:blip r:embed="rId2">
            <a:alphaModFix amt="75000"/>
          </a:blip>
          <a:stretch>
            <a:fillRect/>
          </a:stretch>
        </p:blipFill>
        <p:spPr>
          <a:xfrm>
            <a:off x="0" y="0"/>
            <a:ext cx="9144000" cy="6858000"/>
          </a:xfrm>
          <a:prstGeom prst="rect">
            <a:avLst/>
          </a:prstGeom>
        </p:spPr>
      </p:pic>
      <p:sp>
        <p:nvSpPr>
          <p:cNvPr id="2" name="Title 1"/>
          <p:cNvSpPr>
            <a:spLocks noGrp="1"/>
          </p:cNvSpPr>
          <p:nvPr>
            <p:ph type="ctrTitle"/>
          </p:nvPr>
        </p:nvSpPr>
        <p:spPr>
          <a:xfrm>
            <a:off x="628651" y="4464028"/>
            <a:ext cx="5887566" cy="1194650"/>
          </a:xfrm>
        </p:spPr>
        <p:txBody>
          <a:bodyPr wrap="none" anchor="t">
            <a:normAutofit/>
          </a:bodyPr>
          <a:lstStyle>
            <a:lvl1pPr algn="l">
              <a:defRPr sz="7200" b="0" spc="-225">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latin typeface="SmithyXT-Regular" charset="0"/>
                <a:ea typeface="SmithyXT-Regular" charset="0"/>
                <a:cs typeface="SmithyXT-Regular" charset="0"/>
              </a:defRPr>
            </a:lvl1pPr>
          </a:lstStyle>
          <a:p>
            <a:pPr lvl="0" algn="r"/>
            <a:r>
              <a:rPr lang="pt-BR" dirty="0" smtClean="0"/>
              <a:t>Clique para editar estilo do título mestre</a:t>
            </a:r>
            <a:endParaRPr lang="en-US" dirty="0"/>
          </a:p>
        </p:txBody>
      </p:sp>
      <p:sp>
        <p:nvSpPr>
          <p:cNvPr id="3" name="Subtitle 2"/>
          <p:cNvSpPr>
            <a:spLocks noGrp="1"/>
          </p:cNvSpPr>
          <p:nvPr>
            <p:ph type="subTitle" idx="1"/>
          </p:nvPr>
        </p:nvSpPr>
        <p:spPr>
          <a:xfrm>
            <a:off x="628650" y="3829878"/>
            <a:ext cx="5887566" cy="618523"/>
          </a:xfrm>
        </p:spPr>
        <p:txBody>
          <a:bodyPr vert="horz" lIns="91440" tIns="45720" rIns="91440" bIns="45720" rtlCol="0" anchor="b">
            <a:normAutofit/>
          </a:bodyPr>
          <a:lstStyle>
            <a:lvl1pPr marL="0" indent="0" algn="l">
              <a:buNone/>
              <a:defRPr sz="2400" b="0">
                <a:solidFill>
                  <a:schemeClr val="tx2"/>
                </a:solidFill>
                <a:latin typeface="Avenir Next" charset="0"/>
                <a:ea typeface="Avenir Next" charset="0"/>
                <a:cs typeface="Avenir Next" charset="0"/>
              </a:defRPr>
            </a:lvl1pPr>
          </a:lstStyle>
          <a:p>
            <a:pPr marL="0" lvl="0" indent="0" algn="r">
              <a:buNone/>
            </a:pPr>
            <a:r>
              <a:rPr lang="pt-BR" dirty="0" smtClean="0"/>
              <a:t>Clique para editar o estilo do subtítulo mestre</a:t>
            </a:r>
            <a:endParaRPr lang="en-US" dirty="0"/>
          </a:p>
        </p:txBody>
      </p:sp>
      <p:sp>
        <p:nvSpPr>
          <p:cNvPr id="7" name="Date Placeholder 6"/>
          <p:cNvSpPr>
            <a:spLocks noGrp="1"/>
          </p:cNvSpPr>
          <p:nvPr>
            <p:ph type="dt" sz="half" idx="10"/>
          </p:nvPr>
        </p:nvSpPr>
        <p:spPr/>
        <p:txBody>
          <a:bodyPr/>
          <a:lstStyle/>
          <a:p>
            <a:fld id="{AB71D307-12DB-4C43-9197-1F92993800E4}" type="datetimeFigureOut">
              <a:rPr lang="pt-BR" smtClean="0"/>
              <a:t>27/07/16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431530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lvl1pPr>
              <a:defRPr>
                <a:solidFill>
                  <a:schemeClr val="tx1">
                    <a:lumMod val="95000"/>
                  </a:schemeClr>
                </a:solidFill>
              </a:defRPr>
            </a:lvl1pPr>
          </a:lstStyle>
          <a:p>
            <a:r>
              <a:rPr lang="pt-BR" smtClean="0"/>
              <a:t>Clique para editar estilo do título mestre</a:t>
            </a:r>
            <a:endParaRPr lang="en-US" dirty="0"/>
          </a:p>
        </p:txBody>
      </p:sp>
      <p:sp>
        <p:nvSpPr>
          <p:cNvPr id="3" name="Content Placeholder 2"/>
          <p:cNvSpPr>
            <a:spLocks noGrp="1"/>
          </p:cNvSpPr>
          <p:nvPr>
            <p:ph idx="1"/>
          </p:nvPr>
        </p:nvSpPr>
        <p:spPr/>
        <p:txBody>
          <a:bodyPr/>
          <a:lstStyle>
            <a:lvl1pPr marL="319088" indent="-319088" algn="just">
              <a:lnSpc>
                <a:spcPct val="100000"/>
              </a:lnSpc>
              <a:spcBef>
                <a:spcPts val="800"/>
              </a:spcBef>
              <a:buClr>
                <a:schemeClr val="tx2"/>
              </a:buClr>
              <a:buFont typeface="HiraMinProN-W3" charset="-128"/>
              <a:buChar char="﹅"/>
              <a:tabLst/>
              <a:defRPr>
                <a:solidFill>
                  <a:schemeClr val="tx1"/>
                </a:solidFill>
              </a:defRPr>
            </a:lvl1pPr>
            <a:lvl2pPr marL="628650" indent="-285750" algn="just">
              <a:lnSpc>
                <a:spcPct val="100000"/>
              </a:lnSpc>
              <a:spcBef>
                <a:spcPts val="600"/>
              </a:spcBef>
              <a:buFont typeface="HiraMinProN-W3" charset="-128"/>
              <a:buChar char="﹅"/>
              <a:tabLst/>
              <a:defRPr>
                <a:solidFill>
                  <a:schemeClr val="tx1">
                    <a:lumMod val="95000"/>
                  </a:schemeClr>
                </a:solidFill>
              </a:defRPr>
            </a:lvl2pPr>
            <a:lvl3pPr marL="938213" indent="-252413" algn="just">
              <a:lnSpc>
                <a:spcPct val="100000"/>
              </a:lnSpc>
              <a:spcBef>
                <a:spcPts val="500"/>
              </a:spcBef>
              <a:buFont typeface="HiraMinProN-W3" charset="-128"/>
              <a:buChar char="﹅"/>
              <a:tabLst/>
              <a:defRPr sz="1800">
                <a:solidFill>
                  <a:schemeClr val="tx2"/>
                </a:solidFill>
              </a:defRPr>
            </a:lvl3pPr>
            <a:lvl4pPr marL="1247775" indent="-219075" algn="just">
              <a:lnSpc>
                <a:spcPct val="100000"/>
              </a:lnSpc>
              <a:spcBef>
                <a:spcPts val="400"/>
              </a:spcBef>
              <a:buFont typeface="HiraMinProN-W3" charset="-128"/>
              <a:buChar char="﹅"/>
              <a:tabLst/>
              <a:defRPr sz="1600">
                <a:solidFill>
                  <a:schemeClr val="tx1"/>
                </a:solidFill>
              </a:defRPr>
            </a:lvl4pPr>
            <a:lvl5pPr marL="1206500" indent="0" algn="r">
              <a:lnSpc>
                <a:spcPct val="100000"/>
              </a:lnSpc>
              <a:spcBef>
                <a:spcPts val="600"/>
              </a:spcBef>
              <a:spcAft>
                <a:spcPts val="1200"/>
              </a:spcAft>
              <a:buNone/>
              <a:tabLst/>
              <a:defRPr/>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p:txBody>
          <a:bodyPr/>
          <a:lstStyle/>
          <a:p>
            <a:fld id="{AB71D307-12DB-4C43-9197-1F92993800E4}" type="datetimeFigureOut">
              <a:rPr lang="pt-BR" smtClean="0"/>
              <a:t>27/07/16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4211865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solidFill>
                  <a:schemeClr val="tx1"/>
                </a:solidFill>
                <a:effectLst>
                  <a:outerShdw blurRad="469900" dist="342900" dir="5400000" sy="-20000" rotWithShape="0">
                    <a:prstClr val="black">
                      <a:alpha val="66000"/>
                    </a:prstClr>
                  </a:outerShdw>
                </a:effectLst>
                <a:latin typeface="SmithyXT-Regular" charset="0"/>
                <a:ea typeface="SmithyXT-Regular" charset="0"/>
                <a:cs typeface="SmithyXT-Regular" charset="0"/>
              </a:defRPr>
            </a:lvl1pPr>
          </a:lstStyle>
          <a:p>
            <a:r>
              <a:rPr lang="pt-BR" dirty="0" smtClean="0"/>
              <a:t>Clique para editar estilo do título mestre</a:t>
            </a:r>
            <a:endParaRPr lang="en-US" dirty="0"/>
          </a:p>
        </p:txBody>
      </p:sp>
      <p:sp>
        <p:nvSpPr>
          <p:cNvPr id="8" name="Subtitle 2"/>
          <p:cNvSpPr>
            <a:spLocks noGrp="1"/>
          </p:cNvSpPr>
          <p:nvPr>
            <p:ph type="subTitle" idx="1"/>
          </p:nvPr>
        </p:nvSpPr>
        <p:spPr>
          <a:xfrm>
            <a:off x="640899" y="2996952"/>
            <a:ext cx="6858000" cy="1450748"/>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Avenir Next" charset="0"/>
                <a:ea typeface="Avenir Next" charset="0"/>
                <a:cs typeface="Avenir Next"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AB71D307-12DB-4C43-9197-1F92993800E4}" type="datetimeFigureOut">
              <a:rPr lang="pt-BR" smtClean="0"/>
              <a:t>27/07/16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50278148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70355025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estilo do título mestre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4" name="Content Placeholder 3"/>
          <p:cNvSpPr>
            <a:spLocks noGrp="1"/>
          </p:cNvSpPr>
          <p:nvPr>
            <p:ph sz="half" idx="2"/>
          </p:nvPr>
        </p:nvSpPr>
        <p:spPr>
          <a:xfrm>
            <a:off x="840000" y="2505075"/>
            <a:ext cx="3768912" cy="3684588"/>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pt-BR" smtClean="0"/>
              <a:t>Clique para editar os estilos de texto mestres</a:t>
            </a:r>
          </a:p>
        </p:txBody>
      </p:sp>
      <p:sp>
        <p:nvSpPr>
          <p:cNvPr id="6" name="Content Placeholder 5"/>
          <p:cNvSpPr>
            <a:spLocks noGrp="1"/>
          </p:cNvSpPr>
          <p:nvPr>
            <p:ph sz="quarter" idx="4"/>
          </p:nvPr>
        </p:nvSpPr>
        <p:spPr>
          <a:xfrm>
            <a:off x="4739880" y="2505075"/>
            <a:ext cx="3776661" cy="3684588"/>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AB71D307-12DB-4C43-9197-1F92993800E4}" type="datetimeFigureOut">
              <a:rPr lang="pt-BR" smtClean="0"/>
              <a:t>27/07/16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9098505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Date Placeholder 2"/>
          <p:cNvSpPr>
            <a:spLocks noGrp="1"/>
          </p:cNvSpPr>
          <p:nvPr>
            <p:ph type="dt" sz="half" idx="10"/>
          </p:nvPr>
        </p:nvSpPr>
        <p:spPr/>
        <p:txBody>
          <a:bodyPr/>
          <a:lstStyle/>
          <a:p>
            <a:fld id="{AB71D307-12DB-4C43-9197-1F92993800E4}" type="datetimeFigureOut">
              <a:rPr lang="pt-BR" smtClean="0"/>
              <a:t>27/07/16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3888030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71D307-12DB-4C43-9197-1F92993800E4}" type="datetimeFigureOut">
              <a:rPr lang="pt-BR" smtClean="0"/>
              <a:t>27/07/16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7333278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estilo do título mestre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077347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64647817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7251383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50047476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pt-BR" smtClean="0"/>
              <a:t>Clique para editar estilo do título mestre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4644157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AB71D307-12DB-4C43-9197-1F92993800E4}" type="datetimeFigureOut">
              <a:rPr lang="pt-BR" smtClean="0"/>
              <a:t>27/07/16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94172708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pt-BR" smtClean="0"/>
              <a:t>Clique para editar estilo do título mestre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pt-BR" smtClean="0"/>
              <a:t>Clique para editar os estilos de texto mestres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pt-BR" smtClean="0"/>
              <a:t>Clique para editar os estilos de texto mestres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3" name="Date Placeholder 2"/>
          <p:cNvSpPr>
            <a:spLocks noGrp="1"/>
          </p:cNvSpPr>
          <p:nvPr>
            <p:ph type="dt" sz="half" idx="10"/>
          </p:nvPr>
        </p:nvSpPr>
        <p:spPr/>
        <p:txBody>
          <a:bodyPr/>
          <a:lstStyle/>
          <a:p>
            <a:fld id="{AB71D307-12DB-4C43-9197-1F92993800E4}" type="datetimeFigureOut">
              <a:rPr lang="pt-BR" smtClean="0"/>
              <a:t>27/07/16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67203291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pt-BR" smtClean="0"/>
              <a:t>Clique para editar estilo do título mestre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pt-BR" smtClean="0"/>
              <a:t>Arraste a imagem para o espaço reservado ou clique no ícone para adicionar</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pt-BR" smtClean="0"/>
              <a:t>Arraste a imagem para o espaço reservado ou clique no ícone para adicionar</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pt-BR" smtClean="0"/>
              <a:t>Arraste a imagem para o espaço reservado ou clique no ícone para adicionar</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os estilos de texto mestres</a:t>
            </a:r>
          </a:p>
        </p:txBody>
      </p:sp>
      <p:sp>
        <p:nvSpPr>
          <p:cNvPr id="3" name="Date Placeholder 2"/>
          <p:cNvSpPr>
            <a:spLocks noGrp="1"/>
          </p:cNvSpPr>
          <p:nvPr>
            <p:ph type="dt" sz="half" idx="10"/>
          </p:nvPr>
        </p:nvSpPr>
        <p:spPr/>
        <p:txBody>
          <a:bodyPr/>
          <a:lstStyle/>
          <a:p>
            <a:fld id="{AB71D307-12DB-4C43-9197-1F92993800E4}" type="datetimeFigureOut">
              <a:rPr lang="pt-BR" smtClean="0"/>
              <a:t>27/07/16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6159357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AB71D307-12DB-4C43-9197-1F92993800E4}" type="datetimeFigureOut">
              <a:rPr lang="pt-BR" smtClean="0"/>
              <a:t>27/07/16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6398067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AB71D307-12DB-4C43-9197-1F92993800E4}" type="datetimeFigureOut">
              <a:rPr lang="pt-BR" smtClean="0"/>
              <a:t>27/07/16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C54F8B1-BADD-48D7-B235-C54325137109}" type="slidenum">
              <a:rPr lang="pt-BR" smtClean="0"/>
              <a:t>‹n.º›</a:t>
            </a:fld>
            <a:endParaRPr lang="pt-BR"/>
          </a:p>
        </p:txBody>
      </p:sp>
    </p:spTree>
    <p:extLst>
      <p:ext uri="{BB962C8B-B14F-4D97-AF65-F5344CB8AC3E}">
        <p14:creationId xmlns:p14="http://schemas.microsoft.com/office/powerpoint/2010/main" val="17381102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tiff"/><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0"/>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687766" cy="1325563"/>
          </a:xfrm>
          <a:prstGeom prst="rect">
            <a:avLst/>
          </a:prstGeom>
        </p:spPr>
        <p:txBody>
          <a:bodyPr vert="horz" lIns="91440" tIns="45720" rIns="91440" bIns="45720" rtlCol="0" anchor="ctr">
            <a:normAutofit/>
          </a:bodyPr>
          <a:lstStyle/>
          <a:p>
            <a:r>
              <a:rPr lang="pt-BR" smtClean="0"/>
              <a:t>Clique para editar estilo do título mestre</a:t>
            </a:r>
            <a:endParaRPr lang="en-US" dirty="0"/>
          </a:p>
        </p:txBody>
      </p:sp>
      <p:sp>
        <p:nvSpPr>
          <p:cNvPr id="3" name="Text Placeholder 2"/>
          <p:cNvSpPr>
            <a:spLocks noGrp="1"/>
          </p:cNvSpPr>
          <p:nvPr>
            <p:ph type="body" idx="1"/>
          </p:nvPr>
        </p:nvSpPr>
        <p:spPr>
          <a:xfrm>
            <a:off x="628650" y="1825624"/>
            <a:ext cx="7687766" cy="4699719"/>
          </a:xfrm>
          <a:prstGeom prst="rect">
            <a:avLst/>
          </a:prstGeom>
        </p:spPr>
        <p:txBody>
          <a:bodyPr vert="horz" lIns="91440" tIns="45720" rIns="91440" bIns="45720" rtlCol="0">
            <a:normAutofit/>
          </a:body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628650" y="6525344"/>
            <a:ext cx="2057400" cy="332656"/>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B71D307-12DB-4C43-9197-1F92993800E4}" type="datetimeFigureOut">
              <a:rPr lang="pt-BR" smtClean="0"/>
              <a:t>27/07/16</a:t>
            </a:fld>
            <a:endParaRPr lang="pt-BR"/>
          </a:p>
        </p:txBody>
      </p:sp>
      <p:sp>
        <p:nvSpPr>
          <p:cNvPr id="5" name="Footer Placeholder 4"/>
          <p:cNvSpPr>
            <a:spLocks noGrp="1"/>
          </p:cNvSpPr>
          <p:nvPr>
            <p:ph type="ftr" sz="quarter" idx="3"/>
          </p:nvPr>
        </p:nvSpPr>
        <p:spPr>
          <a:xfrm>
            <a:off x="3028950" y="6525344"/>
            <a:ext cx="3086100" cy="332656"/>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pt-BR"/>
          </a:p>
        </p:txBody>
      </p:sp>
      <p:sp>
        <p:nvSpPr>
          <p:cNvPr id="6" name="Slide Number Placeholder 5"/>
          <p:cNvSpPr>
            <a:spLocks noGrp="1"/>
          </p:cNvSpPr>
          <p:nvPr>
            <p:ph type="sldNum" sz="quarter" idx="4"/>
          </p:nvPr>
        </p:nvSpPr>
        <p:spPr>
          <a:xfrm>
            <a:off x="6457950" y="6525344"/>
            <a:ext cx="2057400" cy="332656"/>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C54F8B1-BADD-48D7-B235-C54325137109}" type="slidenum">
              <a:rPr lang="pt-BR" smtClean="0"/>
              <a:t>‹n.º›</a:t>
            </a:fld>
            <a:endParaRPr lang="pt-BR"/>
          </a:p>
        </p:txBody>
      </p:sp>
    </p:spTree>
    <p:extLst>
      <p:ext uri="{BB962C8B-B14F-4D97-AF65-F5344CB8AC3E}">
        <p14:creationId xmlns:p14="http://schemas.microsoft.com/office/powerpoint/2010/main" val="112431157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solidFill>
            <a:schemeClr val="tx1"/>
          </a:solidFill>
          <a:latin typeface="SmithyXT-Regular" charset="0"/>
          <a:ea typeface="SmithyXT-Regular" charset="0"/>
          <a:cs typeface="SmithyXT-Regular"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Solidão</a:t>
            </a:r>
            <a:endParaRPr lang="pt-BR" dirty="0"/>
          </a:p>
        </p:txBody>
      </p:sp>
      <p:sp>
        <p:nvSpPr>
          <p:cNvPr id="3" name="Subtítulo 2"/>
          <p:cNvSpPr>
            <a:spLocks noGrp="1"/>
          </p:cNvSpPr>
          <p:nvPr>
            <p:ph type="subTitle" idx="1"/>
          </p:nvPr>
        </p:nvSpPr>
        <p:spPr/>
        <p:txBody>
          <a:bodyPr/>
          <a:lstStyle/>
          <a:p>
            <a:r>
              <a:rPr lang="pt-BR" dirty="0" smtClean="0"/>
              <a:t>As dores da alma</a:t>
            </a:r>
            <a:endParaRPr lang="pt-BR" dirty="0"/>
          </a:p>
        </p:txBody>
      </p:sp>
      <p:sp>
        <p:nvSpPr>
          <p:cNvPr id="4" name="Subtítulo 2"/>
          <p:cNvSpPr txBox="1">
            <a:spLocks/>
          </p:cNvSpPr>
          <p:nvPr/>
        </p:nvSpPr>
        <p:spPr>
          <a:xfrm>
            <a:off x="633804" y="332656"/>
            <a:ext cx="5887566" cy="618523"/>
          </a:xfrm>
          <a:prstGeom prst="rect">
            <a:avLst/>
          </a:prstGeom>
        </p:spPr>
        <p:txBody>
          <a:bodyPr vert="horz" lIns="91440" tIns="45720" rIns="91440" bIns="45720" rtlCol="0" anchor="t">
            <a:normAutofit/>
          </a:bodyPr>
          <a:lstStyle>
            <a:lvl1pPr marL="0" indent="0" algn="l" defTabSz="685800" rtl="0" eaLnBrk="1" latinLnBrk="0" hangingPunct="1">
              <a:lnSpc>
                <a:spcPct val="90000"/>
              </a:lnSpc>
              <a:spcBef>
                <a:spcPts val="750"/>
              </a:spcBef>
              <a:buFont typeface="Arial" panose="020B0604020202020204" pitchFamily="34" charset="0"/>
              <a:buNone/>
              <a:defRPr sz="2400" b="0" kern="1200">
                <a:solidFill>
                  <a:schemeClr val="tx2"/>
                </a:solidFill>
                <a:latin typeface="Avenir Next" charset="0"/>
                <a:ea typeface="Avenir Next" charset="0"/>
                <a:cs typeface="Avenir Next" charset="0"/>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Avenir Next" charset="0"/>
                <a:ea typeface="Avenir Next" charset="0"/>
                <a:cs typeface="Avenir Next"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pPr>
            <a:r>
              <a:rPr lang="pt-BR" sz="1200" dirty="0" smtClean="0">
                <a:solidFill>
                  <a:schemeClr val="accent1">
                    <a:lumMod val="75000"/>
                  </a:schemeClr>
                </a:solidFill>
              </a:rPr>
              <a:t>Grupo Espírita </a:t>
            </a:r>
            <a:r>
              <a:rPr lang="pt-BR" sz="1200" dirty="0" err="1" smtClean="0">
                <a:solidFill>
                  <a:schemeClr val="accent1">
                    <a:lumMod val="75000"/>
                  </a:schemeClr>
                </a:solidFill>
              </a:rPr>
              <a:t>Guillon</a:t>
            </a:r>
            <a:r>
              <a:rPr lang="pt-BR" sz="1200" dirty="0" smtClean="0">
                <a:solidFill>
                  <a:schemeClr val="accent1">
                    <a:lumMod val="75000"/>
                  </a:schemeClr>
                </a:solidFill>
              </a:rPr>
              <a:t> Ribeiro</a:t>
            </a:r>
          </a:p>
          <a:p>
            <a:pPr>
              <a:lnSpc>
                <a:spcPct val="100000"/>
              </a:lnSpc>
              <a:spcBef>
                <a:spcPts val="0"/>
              </a:spcBef>
            </a:pPr>
            <a:r>
              <a:rPr lang="pt-BR" sz="1400" dirty="0" smtClean="0">
                <a:solidFill>
                  <a:schemeClr val="accent1">
                    <a:lumMod val="75000"/>
                  </a:schemeClr>
                </a:solidFill>
              </a:rPr>
              <a:t>Escola de Evangelização de Pacientes</a:t>
            </a:r>
            <a:endParaRPr lang="pt-BR" sz="1400" dirty="0">
              <a:solidFill>
                <a:schemeClr val="accent1">
                  <a:lumMod val="75000"/>
                </a:schemeClr>
              </a:solidFill>
            </a:endParaRPr>
          </a:p>
        </p:txBody>
      </p:sp>
    </p:spTree>
    <p:extLst>
      <p:ext uri="{BB962C8B-B14F-4D97-AF65-F5344CB8AC3E}">
        <p14:creationId xmlns:p14="http://schemas.microsoft.com/office/powerpoint/2010/main" val="37027723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Adequação ao mundo</a:t>
            </a:r>
            <a:endParaRPr lang="pt-BR" dirty="0"/>
          </a:p>
        </p:txBody>
      </p:sp>
      <p:sp>
        <p:nvSpPr>
          <p:cNvPr id="3" name="Espaço Reservado para Conteúdo 2"/>
          <p:cNvSpPr>
            <a:spLocks noGrp="1"/>
          </p:cNvSpPr>
          <p:nvPr>
            <p:ph idx="1"/>
          </p:nvPr>
        </p:nvSpPr>
        <p:spPr>
          <a:xfrm>
            <a:off x="628650" y="1825624"/>
            <a:ext cx="4735438" cy="4699719"/>
          </a:xfrm>
        </p:spPr>
        <p:txBody>
          <a:bodyPr>
            <a:normAutofit fontScale="92500" lnSpcReduction="20000"/>
          </a:bodyPr>
          <a:lstStyle/>
          <a:p>
            <a:r>
              <a:rPr lang="pt-BR" dirty="0" smtClean="0"/>
              <a:t>“Quase todos nós crescemos ansiosamente querendo ser adequados e certos para o mundo, porque </a:t>
            </a:r>
            <a:r>
              <a:rPr lang="pt-BR" b="1" dirty="0" smtClean="0">
                <a:latin typeface="Avenir Next Demi Bold" charset="0"/>
                <a:ea typeface="Avenir Next Demi Bold" charset="0"/>
                <a:cs typeface="Avenir Next Demi Bold" charset="0"/>
              </a:rPr>
              <a:t>acreditamos que não somos suficientemente bons para ser amados pelo que somos</a:t>
            </a:r>
            <a:r>
              <a:rPr lang="pt-BR" dirty="0" smtClean="0"/>
              <a:t>. Por isso, procuramos,  desesperadamente, igualar-nos a uma imagem que criamos de como deveríamos ser. O esforço metódico para sustentar essa versão idealizada é responsável por grande parte dos nossos problemas de relacionamento conosco e com os outros.”</a:t>
            </a:r>
          </a:p>
          <a:p>
            <a:pPr lvl="4"/>
            <a:r>
              <a:rPr lang="pt-BR" dirty="0" smtClean="0"/>
              <a:t>(</a:t>
            </a:r>
            <a:r>
              <a:rPr lang="pt-BR" dirty="0" err="1" smtClean="0"/>
              <a:t>HAMMED</a:t>
            </a:r>
            <a:r>
              <a:rPr lang="pt-BR" dirty="0" smtClean="0"/>
              <a:t>. </a:t>
            </a:r>
            <a:r>
              <a:rPr lang="pt-BR" i="1" dirty="0" smtClean="0"/>
              <a:t>As Dores da Alma</a:t>
            </a:r>
            <a:r>
              <a:rPr lang="pt-BR" dirty="0" smtClean="0"/>
              <a:t>, lição “Solidão”, 1º capítulo.)</a:t>
            </a:r>
            <a:endParaRPr lang="pt-B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420888"/>
            <a:ext cx="3139099" cy="29116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9750685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Mundo fantástico</a:t>
            </a:r>
            <a:endParaRPr lang="pt-BR" dirty="0"/>
          </a:p>
        </p:txBody>
      </p:sp>
      <p:sp>
        <p:nvSpPr>
          <p:cNvPr id="3" name="Espaço Reservado para Conteúdo 2"/>
          <p:cNvSpPr>
            <a:spLocks noGrp="1"/>
          </p:cNvSpPr>
          <p:nvPr>
            <p:ph idx="1"/>
          </p:nvPr>
        </p:nvSpPr>
        <p:spPr/>
        <p:txBody>
          <a:bodyPr/>
          <a:lstStyle/>
          <a:p>
            <a:r>
              <a:rPr lang="pt-BR" dirty="0" smtClean="0"/>
              <a:t>“Quem, portanto, não se vê projetado no caleidoscópio mágico do mundo fantástico, considera-se fracassado e recua para a solidão, em atitude de fuga de uma realidade mentirosa, trabalhada em estúdios artificiais. [...]</a:t>
            </a:r>
          </a:p>
          <a:p>
            <a:r>
              <a:rPr lang="pt-BR" dirty="0" smtClean="0"/>
              <a:t>Há uma terrível preocupação para ser visto, fotografado, comentado, vendendo saúde, felicidade, mesmo que fictícia.</a:t>
            </a:r>
          </a:p>
          <a:p>
            <a:r>
              <a:rPr lang="pt-BR" dirty="0" smtClean="0"/>
              <a:t>A conquista desse triunfo e a falta dele produzem solidão.”</a:t>
            </a:r>
          </a:p>
          <a:p>
            <a:pPr lvl="4"/>
            <a:r>
              <a:rPr lang="pt-BR" dirty="0" smtClean="0"/>
              <a:t>(JOANNA DE </a:t>
            </a:r>
            <a:r>
              <a:rPr lang="pt-BR" dirty="0" err="1" smtClean="0"/>
              <a:t>ÂNGELIS</a:t>
            </a:r>
            <a:r>
              <a:rPr lang="pt-BR" dirty="0" smtClean="0"/>
              <a:t>. </a:t>
            </a:r>
            <a:r>
              <a:rPr lang="pt-BR" i="1" dirty="0" smtClean="0"/>
              <a:t>O Homem Integral</a:t>
            </a:r>
            <a:r>
              <a:rPr lang="pt-BR" dirty="0" smtClean="0"/>
              <a:t>, cap. 5.)</a:t>
            </a:r>
            <a:endParaRPr lang="pt-BR" dirty="0"/>
          </a:p>
        </p:txBody>
      </p:sp>
    </p:spTree>
    <p:extLst>
      <p:ext uri="{BB962C8B-B14F-4D97-AF65-F5344CB8AC3E}">
        <p14:creationId xmlns:p14="http://schemas.microsoft.com/office/powerpoint/2010/main" val="52159536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Compulsão pelo ideal</a:t>
            </a:r>
            <a:endParaRPr lang="pt-BR" dirty="0"/>
          </a:p>
        </p:txBody>
      </p:sp>
      <p:sp>
        <p:nvSpPr>
          <p:cNvPr id="3" name="Espaço Reservado para Conteúdo 2"/>
          <p:cNvSpPr>
            <a:spLocks noGrp="1"/>
          </p:cNvSpPr>
          <p:nvPr>
            <p:ph idx="1"/>
          </p:nvPr>
        </p:nvSpPr>
        <p:spPr/>
        <p:txBody>
          <a:bodyPr/>
          <a:lstStyle/>
          <a:p>
            <a:r>
              <a:rPr lang="pt-BR" dirty="0" smtClean="0"/>
              <a:t>“</a:t>
            </a:r>
            <a:r>
              <a:rPr lang="pt-BR" dirty="0"/>
              <a:t>... é preciso abandonarmos nossa compulsão de fazer-nos seres idealizados, nossa expectativa fantasiosa de perfeição e nosso modelo social de felicidade. </a:t>
            </a:r>
          </a:p>
          <a:p>
            <a:pPr marL="4229100" indent="-309563"/>
            <a:r>
              <a:rPr lang="pt-BR" dirty="0"/>
              <a:t>O ser idealizado é uma fantasia mental</a:t>
            </a:r>
            <a:r>
              <a:rPr lang="pt-BR" dirty="0" smtClean="0"/>
              <a:t>. [...]”</a:t>
            </a:r>
          </a:p>
          <a:p>
            <a:pPr lvl="4"/>
            <a:r>
              <a:rPr lang="pt-BR" dirty="0"/>
              <a:t>(</a:t>
            </a:r>
            <a:r>
              <a:rPr lang="pt-BR" dirty="0" err="1"/>
              <a:t>HAMMED</a:t>
            </a:r>
            <a:r>
              <a:rPr lang="pt-BR" dirty="0"/>
              <a:t>. </a:t>
            </a:r>
            <a:r>
              <a:rPr lang="pt-BR" i="1" dirty="0"/>
              <a:t>As Dores da Alma</a:t>
            </a:r>
            <a:r>
              <a:rPr lang="pt-BR" dirty="0"/>
              <a:t>, </a:t>
            </a:r>
            <a:r>
              <a:rPr lang="pt-BR" dirty="0" smtClean="0"/>
              <a:t/>
            </a:r>
            <a:br>
              <a:rPr lang="pt-BR" dirty="0" smtClean="0"/>
            </a:br>
            <a:r>
              <a:rPr lang="pt-BR" dirty="0" smtClean="0"/>
              <a:t>lição </a:t>
            </a:r>
            <a:r>
              <a:rPr lang="pt-BR" dirty="0"/>
              <a:t>“Solidão”, 1º capítulo</a:t>
            </a:r>
            <a:r>
              <a:rPr lang="pt-BR" dirty="0" smtClean="0"/>
              <a:t>.)</a:t>
            </a:r>
            <a:endParaRPr lang="pt-BR" dirty="0"/>
          </a:p>
        </p:txBody>
      </p:sp>
      <p:pic>
        <p:nvPicPr>
          <p:cNvPr id="4" name="Imagem 3"/>
          <p:cNvPicPr>
            <a:picLocks noChangeAspect="1"/>
          </p:cNvPicPr>
          <p:nvPr/>
        </p:nvPicPr>
        <p:blipFill>
          <a:blip r:embed="rId3"/>
          <a:stretch>
            <a:fillRect/>
          </a:stretch>
        </p:blipFill>
        <p:spPr>
          <a:xfrm>
            <a:off x="1043608" y="3645024"/>
            <a:ext cx="3120575" cy="2730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202630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Quem é realmente solitário?</a:t>
            </a:r>
            <a:endParaRPr lang="pt-BR" dirty="0"/>
          </a:p>
        </p:txBody>
      </p:sp>
      <p:sp>
        <p:nvSpPr>
          <p:cNvPr id="3" name="Espaço Reservado para Conteúdo 2"/>
          <p:cNvSpPr>
            <a:spLocks noGrp="1"/>
          </p:cNvSpPr>
          <p:nvPr>
            <p:ph idx="1"/>
          </p:nvPr>
        </p:nvSpPr>
        <p:spPr>
          <a:xfrm>
            <a:off x="628650" y="1825624"/>
            <a:ext cx="3943350" cy="4699719"/>
          </a:xfrm>
        </p:spPr>
        <p:txBody>
          <a:bodyPr>
            <a:normAutofit lnSpcReduction="10000"/>
          </a:bodyPr>
          <a:lstStyle/>
          <a:p>
            <a:r>
              <a:rPr lang="pt-BR" dirty="0" smtClean="0"/>
              <a:t>“</a:t>
            </a:r>
            <a:r>
              <a:rPr lang="pt-BR" dirty="0"/>
              <a:t>O homem solitário, todo aquele que se diz em solidão, exceto nos casos patológicos, é alguém que se receia encontrar, que evita descobrir-se, conhecer-se, assim ocultando a sua identidade na aparência de infeliz, de incompreendido e </a:t>
            </a:r>
            <a:r>
              <a:rPr lang="pt-BR" dirty="0" smtClean="0"/>
              <a:t>abandonado.”</a:t>
            </a:r>
          </a:p>
          <a:p>
            <a:pPr lvl="4"/>
            <a:r>
              <a:rPr lang="pt-BR" dirty="0"/>
              <a:t>(JOANNA DE </a:t>
            </a:r>
            <a:r>
              <a:rPr lang="pt-BR" dirty="0" err="1"/>
              <a:t>ÂNGELIS</a:t>
            </a:r>
            <a:r>
              <a:rPr lang="pt-BR" dirty="0"/>
              <a:t>. </a:t>
            </a:r>
            <a:r>
              <a:rPr lang="pt-BR" i="1" dirty="0"/>
              <a:t>O Homem Integral</a:t>
            </a:r>
            <a:r>
              <a:rPr lang="pt-BR" dirty="0"/>
              <a:t>, cap. 5</a:t>
            </a:r>
            <a:r>
              <a:rPr lang="pt-BR" dirty="0" smtClean="0"/>
              <a:t>.)</a:t>
            </a:r>
            <a:endParaRPr lang="pt-BR" dirty="0"/>
          </a:p>
        </p:txBody>
      </p:sp>
      <p:pic>
        <p:nvPicPr>
          <p:cNvPr id="4" name="Imagem 3"/>
          <p:cNvPicPr>
            <a:picLocks noChangeAspect="1"/>
          </p:cNvPicPr>
          <p:nvPr/>
        </p:nvPicPr>
        <p:blipFill>
          <a:blip r:embed="rId3"/>
          <a:stretch>
            <a:fillRect/>
          </a:stretch>
        </p:blipFill>
        <p:spPr>
          <a:xfrm>
            <a:off x="4932040" y="2492896"/>
            <a:ext cx="3593976" cy="2551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79057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Sentimento de solidão</a:t>
            </a:r>
            <a:endParaRPr lang="pt-BR" dirty="0"/>
          </a:p>
        </p:txBody>
      </p:sp>
      <p:sp>
        <p:nvSpPr>
          <p:cNvPr id="3" name="Espaço Reservado para Conteúdo 2"/>
          <p:cNvSpPr>
            <a:spLocks noGrp="1"/>
          </p:cNvSpPr>
          <p:nvPr>
            <p:ph idx="1"/>
          </p:nvPr>
        </p:nvSpPr>
        <p:spPr>
          <a:xfrm>
            <a:off x="628650" y="1825625"/>
            <a:ext cx="7687766" cy="2683495"/>
          </a:xfrm>
        </p:spPr>
        <p:txBody>
          <a:bodyPr>
            <a:normAutofit fontScale="92500" lnSpcReduction="10000"/>
          </a:bodyPr>
          <a:lstStyle/>
          <a:p>
            <a:r>
              <a:rPr lang="pt-BR" dirty="0" smtClean="0"/>
              <a:t>“Sofremos de solidão toda vez que desprezamos as inerentes vocações e naturais tendências de nossa alma.  Assim que nos distanciamos do que realmente somos, criamos um </a:t>
            </a:r>
            <a:r>
              <a:rPr lang="pt-BR" b="1" dirty="0" smtClean="0">
                <a:latin typeface="Avenir Next Demi Bold" charset="0"/>
                <a:ea typeface="Avenir Next Demi Bold" charset="0"/>
                <a:cs typeface="Avenir Next Demi Bold" charset="0"/>
              </a:rPr>
              <a:t>autodesprezo</a:t>
            </a:r>
            <a:r>
              <a:rPr lang="pt-BR" dirty="0" smtClean="0"/>
              <a:t>, passando, a partir daí, a desenvolver um sentimento de soledade, mesmo rodeados das pessoas mais importantes e queridas de nossa vida.”</a:t>
            </a:r>
          </a:p>
          <a:p>
            <a:pPr lvl="4"/>
            <a:r>
              <a:rPr lang="pt-BR" dirty="0" smtClean="0"/>
              <a:t>(</a:t>
            </a:r>
            <a:r>
              <a:rPr lang="pt-BR" dirty="0" err="1" smtClean="0"/>
              <a:t>HAMMED</a:t>
            </a:r>
            <a:r>
              <a:rPr lang="pt-BR" dirty="0" smtClean="0"/>
              <a:t>. </a:t>
            </a:r>
            <a:r>
              <a:rPr lang="pt-BR" i="1" dirty="0" smtClean="0"/>
              <a:t>As Dores da Alma</a:t>
            </a:r>
            <a:r>
              <a:rPr lang="pt-BR" dirty="0" smtClean="0"/>
              <a:t>, </a:t>
            </a:r>
            <a:br>
              <a:rPr lang="pt-BR" dirty="0" smtClean="0"/>
            </a:br>
            <a:r>
              <a:rPr lang="pt-BR" dirty="0" smtClean="0"/>
              <a:t>lição “Solidão”, 1º capítulo.)</a:t>
            </a:r>
            <a:endParaRPr lang="pt-B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221088"/>
            <a:ext cx="4214228" cy="2338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3182030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Solidão é sempre negativa?</a:t>
            </a:r>
          </a:p>
        </p:txBody>
      </p:sp>
      <p:sp>
        <p:nvSpPr>
          <p:cNvPr id="3" name="Espaço Reservado para Conteúdo 2"/>
          <p:cNvSpPr>
            <a:spLocks noGrp="1"/>
          </p:cNvSpPr>
          <p:nvPr>
            <p:ph idx="1"/>
          </p:nvPr>
        </p:nvSpPr>
        <p:spPr>
          <a:xfrm>
            <a:off x="628650" y="1825625"/>
            <a:ext cx="7687766" cy="1747392"/>
          </a:xfrm>
        </p:spPr>
        <p:txBody>
          <a:bodyPr>
            <a:normAutofit lnSpcReduction="10000"/>
          </a:bodyPr>
          <a:lstStyle/>
          <a:p>
            <a:r>
              <a:rPr lang="pt-BR" dirty="0" smtClean="0"/>
              <a:t>“Nem sempre a solidão pode ser encarada como dor ou insânia. É, em muitas ocasiões, períodos de preparação, tempos de crescimento, convites da vida ao </a:t>
            </a:r>
            <a:r>
              <a:rPr lang="pt-BR" b="1" dirty="0" smtClean="0">
                <a:solidFill>
                  <a:schemeClr val="tx2"/>
                </a:solidFill>
                <a:latin typeface="Avenir Next Demi Bold" charset="0"/>
                <a:ea typeface="Avenir Next Demi Bold" charset="0"/>
                <a:cs typeface="Avenir Next Demi Bold" charset="0"/>
              </a:rPr>
              <a:t>amadurecimento</a:t>
            </a:r>
            <a:r>
              <a:rPr lang="pt-BR" dirty="0" smtClean="0"/>
              <a:t>.” </a:t>
            </a:r>
          </a:p>
          <a:p>
            <a:pPr lvl="4"/>
            <a:r>
              <a:rPr lang="pt-BR" dirty="0" smtClean="0"/>
              <a:t>(</a:t>
            </a:r>
            <a:r>
              <a:rPr lang="pt-BR" dirty="0" err="1" smtClean="0"/>
              <a:t>HAMMED</a:t>
            </a:r>
            <a:r>
              <a:rPr lang="pt-BR" dirty="0" smtClean="0"/>
              <a:t>. </a:t>
            </a:r>
            <a:r>
              <a:rPr lang="pt-BR" i="1" dirty="0" smtClean="0"/>
              <a:t>As Dores da Alma</a:t>
            </a:r>
            <a:r>
              <a:rPr lang="pt-BR" dirty="0" smtClean="0"/>
              <a:t>, lição “Solidão”, 2º capítulo.)</a:t>
            </a:r>
            <a:endParaRPr lang="pt-BR" dirty="0"/>
          </a:p>
        </p:txBody>
      </p:sp>
      <p:pic>
        <p:nvPicPr>
          <p:cNvPr id="4" name="Imagem 3"/>
          <p:cNvPicPr>
            <a:picLocks noChangeAspect="1"/>
          </p:cNvPicPr>
          <p:nvPr/>
        </p:nvPicPr>
        <p:blipFill>
          <a:blip r:embed="rId3"/>
          <a:stretch>
            <a:fillRect/>
          </a:stretch>
        </p:blipFill>
        <p:spPr>
          <a:xfrm>
            <a:off x="2379761" y="3736670"/>
            <a:ext cx="4185544" cy="2787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12408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Em que sentido o isolamento é benéfico?</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 </a:t>
            </a:r>
            <a:r>
              <a:rPr lang="pt-BR" dirty="0"/>
              <a:t>estamos nos referindo [...] à ‘quietude íntima’, tão importante e saudável para que façamos um trabalho de </a:t>
            </a:r>
            <a:r>
              <a:rPr lang="pt-BR" b="1" dirty="0">
                <a:solidFill>
                  <a:schemeClr val="tx2"/>
                </a:solidFill>
                <a:latin typeface="Avenir Next Demi Bold" charset="0"/>
                <a:ea typeface="Avenir Next Demi Bold" charset="0"/>
                <a:cs typeface="Avenir Next Demi Bold" charset="0"/>
              </a:rPr>
              <a:t>autoconsciência</a:t>
            </a:r>
            <a:r>
              <a:rPr lang="pt-BR" dirty="0"/>
              <a:t> [...].”</a:t>
            </a:r>
          </a:p>
          <a:p>
            <a:pPr lvl="4"/>
            <a:r>
              <a:rPr lang="pt-BR" dirty="0"/>
              <a:t>(</a:t>
            </a:r>
            <a:r>
              <a:rPr lang="pt-BR" dirty="0" err="1"/>
              <a:t>HAMMED</a:t>
            </a:r>
            <a:r>
              <a:rPr lang="pt-BR" dirty="0"/>
              <a:t>. </a:t>
            </a:r>
            <a:r>
              <a:rPr lang="pt-BR" i="1" dirty="0"/>
              <a:t>As Dores da Alma</a:t>
            </a:r>
            <a:r>
              <a:rPr lang="pt-BR" dirty="0"/>
              <a:t>, lição “Solidão”, 2º capítulo.)</a:t>
            </a:r>
          </a:p>
          <a:p>
            <a:pPr marL="3649663" indent="-296863"/>
            <a:r>
              <a:rPr lang="pt-BR" dirty="0" smtClean="0"/>
              <a:t>“O </a:t>
            </a:r>
            <a:r>
              <a:rPr lang="pt-BR" dirty="0"/>
              <a:t>silêncio, o isolamento espontâneo, são muito saudáveis para o indivíduo, podendo permitir-lhe </a:t>
            </a:r>
            <a:r>
              <a:rPr lang="pt-BR" dirty="0" smtClean="0"/>
              <a:t>reflexão</a:t>
            </a:r>
            <a:r>
              <a:rPr lang="pt-BR" dirty="0"/>
              <a:t>, estudo, </a:t>
            </a:r>
            <a:r>
              <a:rPr lang="pt-BR" dirty="0" smtClean="0"/>
              <a:t>auto-aprimoramento</a:t>
            </a:r>
            <a:r>
              <a:rPr lang="pt-BR" dirty="0"/>
              <a:t>, revisão de conceitos </a:t>
            </a:r>
            <a:r>
              <a:rPr lang="pt-BR" dirty="0" smtClean="0"/>
              <a:t>perante </a:t>
            </a:r>
            <a:r>
              <a:rPr lang="pt-BR" dirty="0"/>
              <a:t>a vida e a paz interior</a:t>
            </a:r>
            <a:r>
              <a:rPr lang="pt-BR" dirty="0" smtClean="0"/>
              <a:t>.”</a:t>
            </a:r>
          </a:p>
          <a:p>
            <a:pPr lvl="4"/>
            <a:r>
              <a:rPr lang="pt-BR" dirty="0"/>
              <a:t>(JOANNA DE </a:t>
            </a:r>
            <a:r>
              <a:rPr lang="pt-BR" dirty="0" err="1"/>
              <a:t>ÂNGELIS</a:t>
            </a:r>
            <a:r>
              <a:rPr lang="pt-BR" dirty="0"/>
              <a:t>. </a:t>
            </a:r>
            <a:r>
              <a:rPr lang="pt-BR" i="1" dirty="0"/>
              <a:t>O Homem Integral</a:t>
            </a:r>
            <a:r>
              <a:rPr lang="pt-BR" dirty="0"/>
              <a:t>, cap. 5</a:t>
            </a:r>
            <a:r>
              <a:rPr lang="pt-BR" dirty="0" smtClean="0"/>
              <a:t>.)</a:t>
            </a:r>
            <a:endParaRPr lang="pt-BR" dirty="0"/>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6077"/>
          <a:stretch/>
        </p:blipFill>
        <p:spPr bwMode="auto">
          <a:xfrm>
            <a:off x="632536" y="3717032"/>
            <a:ext cx="3190606" cy="2194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57635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Qual o antídoto para a solidão?</a:t>
            </a:r>
            <a:endParaRPr lang="pt-BR" dirty="0"/>
          </a:p>
        </p:txBody>
      </p:sp>
      <p:sp>
        <p:nvSpPr>
          <p:cNvPr id="3" name="Espaço Reservado para Conteúdo 2"/>
          <p:cNvSpPr>
            <a:spLocks noGrp="1"/>
          </p:cNvSpPr>
          <p:nvPr>
            <p:ph idx="1"/>
          </p:nvPr>
        </p:nvSpPr>
        <p:spPr/>
        <p:txBody>
          <a:bodyPr/>
          <a:lstStyle/>
          <a:p>
            <a:r>
              <a:rPr lang="pt-BR" dirty="0" smtClean="0"/>
              <a:t>“</a:t>
            </a:r>
            <a:r>
              <a:rPr lang="pt-BR" dirty="0"/>
              <a:t>Resolvendo-se por afeiçoar-se aos ideais de engrandecimento humano, por </a:t>
            </a:r>
            <a:r>
              <a:rPr lang="pt-BR" dirty="0" smtClean="0"/>
              <a:t>contribuir </a:t>
            </a:r>
            <a:r>
              <a:rPr lang="pt-BR" dirty="0"/>
              <a:t>com a </a:t>
            </a:r>
            <a:r>
              <a:rPr lang="pt-BR" i="1" dirty="0"/>
              <a:t>hora vazia</a:t>
            </a:r>
            <a:r>
              <a:rPr lang="pt-BR" dirty="0"/>
              <a:t> em favor dos enfermos e idosos, das crianças em abandono e dos animais, </a:t>
            </a:r>
            <a:r>
              <a:rPr lang="pt-BR" b="1" dirty="0">
                <a:latin typeface="Avenir Next Demi Bold" charset="0"/>
                <a:ea typeface="Avenir Next Demi Bold" charset="0"/>
                <a:cs typeface="Avenir Next Demi Bold" charset="0"/>
              </a:rPr>
              <a:t>sua vida adquiriria cor e utilidade</a:t>
            </a:r>
            <a:r>
              <a:rPr lang="pt-BR" dirty="0"/>
              <a:t>, enriquecendo-se de um companheirismo digno, em cujo interesse alargar-se-ia a esfera dos </a:t>
            </a:r>
            <a:r>
              <a:rPr lang="pt-BR" b="1" dirty="0">
                <a:solidFill>
                  <a:schemeClr val="tx2"/>
                </a:solidFill>
                <a:latin typeface="Avenir Next Demi Bold" charset="0"/>
                <a:ea typeface="Avenir Next Demi Bold" charset="0"/>
                <a:cs typeface="Avenir Next Demi Bold" charset="0"/>
              </a:rPr>
              <a:t>objetivos</a:t>
            </a:r>
            <a:r>
              <a:rPr lang="pt-BR" dirty="0"/>
              <a:t> que motivam as experiências vivenciais e inoculam </a:t>
            </a:r>
            <a:r>
              <a:rPr lang="pt-BR" b="1" dirty="0">
                <a:solidFill>
                  <a:schemeClr val="tx2"/>
                </a:solidFill>
                <a:latin typeface="Avenir Next Demi Bold" charset="0"/>
                <a:ea typeface="Avenir Next Demi Bold" charset="0"/>
                <a:cs typeface="Avenir Next Demi Bold" charset="0"/>
              </a:rPr>
              <a:t>coragem</a:t>
            </a:r>
            <a:r>
              <a:rPr lang="pt-BR" dirty="0"/>
              <a:t> para enfrentar-se, aceitando os desafios naturais</a:t>
            </a:r>
            <a:r>
              <a:rPr lang="pt-BR" dirty="0" smtClean="0"/>
              <a:t>. [...]</a:t>
            </a:r>
          </a:p>
          <a:p>
            <a:r>
              <a:rPr lang="pt-BR" b="1" dirty="0">
                <a:latin typeface="Avenir Next Demi Bold" charset="0"/>
                <a:ea typeface="Avenir Next Demi Bold" charset="0"/>
                <a:cs typeface="Avenir Next Demi Bold" charset="0"/>
              </a:rPr>
              <a:t>O homem solidário, jamais se encontra solitário</a:t>
            </a:r>
            <a:r>
              <a:rPr lang="pt-BR" b="1" dirty="0" smtClean="0">
                <a:latin typeface="Avenir Next Demi Bold" charset="0"/>
                <a:ea typeface="Avenir Next Demi Bold" charset="0"/>
                <a:cs typeface="Avenir Next Demi Bold" charset="0"/>
              </a:rPr>
              <a:t>.</a:t>
            </a:r>
            <a:r>
              <a:rPr lang="pt-BR" dirty="0" smtClean="0"/>
              <a:t>”</a:t>
            </a:r>
          </a:p>
          <a:p>
            <a:pPr lvl="4"/>
            <a:r>
              <a:rPr lang="pt-BR" dirty="0"/>
              <a:t>(JOANNA DE </a:t>
            </a:r>
            <a:r>
              <a:rPr lang="pt-BR" dirty="0" err="1"/>
              <a:t>ÂNGELIS</a:t>
            </a:r>
            <a:r>
              <a:rPr lang="pt-BR" dirty="0"/>
              <a:t>. </a:t>
            </a:r>
            <a:r>
              <a:rPr lang="pt-BR" i="1" dirty="0"/>
              <a:t>O Homem Integral</a:t>
            </a:r>
            <a:r>
              <a:rPr lang="pt-BR" dirty="0"/>
              <a:t>, cap. 5</a:t>
            </a:r>
            <a:r>
              <a:rPr lang="pt-BR" dirty="0" smtClean="0"/>
              <a:t>.)</a:t>
            </a:r>
            <a:endParaRPr lang="pt-BR" dirty="0"/>
          </a:p>
        </p:txBody>
      </p:sp>
    </p:spTree>
    <p:extLst>
      <p:ext uri="{BB962C8B-B14F-4D97-AF65-F5344CB8AC3E}">
        <p14:creationId xmlns:p14="http://schemas.microsoft.com/office/powerpoint/2010/main" val="21122557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fé no futuro</a:t>
            </a:r>
            <a:endParaRPr lang="pt-BR" dirty="0"/>
          </a:p>
        </p:txBody>
      </p:sp>
      <p:sp>
        <p:nvSpPr>
          <p:cNvPr id="3" name="Espaço Reservado para Conteúdo 2"/>
          <p:cNvSpPr>
            <a:spLocks noGrp="1"/>
          </p:cNvSpPr>
          <p:nvPr>
            <p:ph idx="1"/>
          </p:nvPr>
        </p:nvSpPr>
        <p:spPr>
          <a:xfrm>
            <a:off x="628650" y="1825624"/>
            <a:ext cx="3799334" cy="4699719"/>
          </a:xfrm>
        </p:spPr>
        <p:txBody>
          <a:bodyPr/>
          <a:lstStyle/>
          <a:p>
            <a:r>
              <a:rPr lang="pt-BR" dirty="0" smtClean="0"/>
              <a:t>“</a:t>
            </a:r>
            <a:r>
              <a:rPr lang="pt-BR" dirty="0"/>
              <a:t>A fé no futuro, a luta por conseguir a paz intima </a:t>
            </a:r>
            <a:r>
              <a:rPr lang="pt-BR" dirty="0" smtClean="0"/>
              <a:t>— </a:t>
            </a:r>
            <a:r>
              <a:rPr lang="pt-BR" dirty="0"/>
              <a:t>eis os recursos mais valiosos para </a:t>
            </a:r>
            <a:r>
              <a:rPr lang="pt-BR" dirty="0" smtClean="0"/>
              <a:t>vencer-se </a:t>
            </a:r>
            <a:r>
              <a:rPr lang="pt-BR" dirty="0"/>
              <a:t>a solidão, saindo do arcabouço </a:t>
            </a:r>
            <a:r>
              <a:rPr lang="pt-BR" dirty="0" smtClean="0"/>
              <a:t>egoísta </a:t>
            </a:r>
            <a:r>
              <a:rPr lang="pt-BR" dirty="0"/>
              <a:t>e ambicioso para a realização </a:t>
            </a:r>
            <a:r>
              <a:rPr lang="pt-BR" dirty="0" err="1" smtClean="0"/>
              <a:t>edifi-cante</a:t>
            </a:r>
            <a:r>
              <a:rPr lang="pt-BR" dirty="0" smtClean="0"/>
              <a:t> </a:t>
            </a:r>
            <a:r>
              <a:rPr lang="pt-BR" dirty="0"/>
              <a:t>onde quer que se esteja</a:t>
            </a:r>
            <a:r>
              <a:rPr lang="pt-BR" dirty="0" smtClean="0"/>
              <a:t>.”</a:t>
            </a:r>
          </a:p>
          <a:p>
            <a:pPr lvl="4"/>
            <a:r>
              <a:rPr lang="pt-BR" dirty="0"/>
              <a:t>(JOANNA DE </a:t>
            </a:r>
            <a:r>
              <a:rPr lang="pt-BR" dirty="0" err="1"/>
              <a:t>ÂNGELIS</a:t>
            </a:r>
            <a:r>
              <a:rPr lang="pt-BR" dirty="0"/>
              <a:t>. </a:t>
            </a:r>
            <a:r>
              <a:rPr lang="pt-BR" i="1" dirty="0"/>
              <a:t>O Homem Integral</a:t>
            </a:r>
            <a:r>
              <a:rPr lang="pt-BR" dirty="0"/>
              <a:t>, cap. 5</a:t>
            </a:r>
            <a:r>
              <a:rPr lang="pt-BR" dirty="0" smtClean="0"/>
              <a:t>.)</a:t>
            </a:r>
            <a:endParaRPr lang="pt-BR" dirty="0"/>
          </a:p>
        </p:txBody>
      </p:sp>
      <p:pic>
        <p:nvPicPr>
          <p:cNvPr id="4" name="Imagem 3"/>
          <p:cNvPicPr>
            <a:picLocks noChangeAspect="1"/>
          </p:cNvPicPr>
          <p:nvPr/>
        </p:nvPicPr>
        <p:blipFill>
          <a:blip r:embed="rId3"/>
          <a:stretch>
            <a:fillRect/>
          </a:stretch>
        </p:blipFill>
        <p:spPr>
          <a:xfrm>
            <a:off x="4754287" y="1995624"/>
            <a:ext cx="3887121" cy="2866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035704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Santuário íntimo</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a:t>
            </a:r>
            <a:r>
              <a:rPr lang="pt-BR" dirty="0"/>
              <a:t>Se não encontrarmos um recanto externo que facilite a meditação, nem alguma paisagem mais afastada junto à Natureza, onde possamos repousar da inquietação da multidão, mesmo assim poderemos penetrar o nosso santuário íntimo. </a:t>
            </a:r>
          </a:p>
          <a:p>
            <a:pPr marL="4179888" indent="-296863"/>
            <a:r>
              <a:rPr lang="pt-BR" dirty="0"/>
              <a:t>Sigamos o Mestre, </a:t>
            </a:r>
            <a:r>
              <a:rPr lang="pt-BR" dirty="0" err="1" smtClean="0"/>
              <a:t>reco-lhendo-nos</a:t>
            </a:r>
            <a:r>
              <a:rPr lang="pt-BR" dirty="0" smtClean="0"/>
              <a:t> </a:t>
            </a:r>
            <a:r>
              <a:rPr lang="pt-BR" dirty="0"/>
              <a:t>na solidão e no silêncio do templo da alma, onde </a:t>
            </a:r>
            <a:r>
              <a:rPr lang="pt-BR" dirty="0" err="1" smtClean="0"/>
              <a:t>exclusivamen-te</a:t>
            </a:r>
            <a:r>
              <a:rPr lang="pt-BR" dirty="0" smtClean="0"/>
              <a:t> encontraremos </a:t>
            </a:r>
            <a:r>
              <a:rPr lang="pt-BR" dirty="0"/>
              <a:t>as reais concepções do amor e da justiça, da felicidade e da </a:t>
            </a:r>
            <a:r>
              <a:rPr lang="pt-BR" dirty="0" smtClean="0"/>
              <a:t>paz...”</a:t>
            </a:r>
          </a:p>
          <a:p>
            <a:pPr lvl="4"/>
            <a:r>
              <a:rPr lang="pt-BR" dirty="0" smtClean="0"/>
              <a:t>(</a:t>
            </a:r>
            <a:r>
              <a:rPr lang="pt-BR" dirty="0" err="1" smtClean="0"/>
              <a:t>HAMMED</a:t>
            </a:r>
            <a:r>
              <a:rPr lang="pt-BR" dirty="0" smtClean="0"/>
              <a:t>. </a:t>
            </a:r>
            <a:r>
              <a:rPr lang="pt-BR" i="1" dirty="0" smtClean="0"/>
              <a:t>As Dores da Alma</a:t>
            </a:r>
            <a:r>
              <a:rPr lang="pt-BR" dirty="0" smtClean="0"/>
              <a:t>, </a:t>
            </a:r>
            <a:br>
              <a:rPr lang="pt-BR" dirty="0" smtClean="0"/>
            </a:br>
            <a:r>
              <a:rPr lang="pt-BR" dirty="0" smtClean="0"/>
              <a:t>lição “Solidão”, 2º capítulo.)</a:t>
            </a:r>
            <a:endParaRPr lang="pt-B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3789041"/>
            <a:ext cx="3479735" cy="2383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3409495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Jesus e a solidão</a:t>
            </a:r>
            <a:endParaRPr lang="pt-BR" dirty="0"/>
          </a:p>
        </p:txBody>
      </p:sp>
      <p:sp>
        <p:nvSpPr>
          <p:cNvPr id="3" name="Espaço Reservado para Conteúdo 2"/>
          <p:cNvSpPr>
            <a:spLocks noGrp="1"/>
          </p:cNvSpPr>
          <p:nvPr>
            <p:ph idx="1"/>
          </p:nvPr>
        </p:nvSpPr>
        <p:spPr>
          <a:xfrm>
            <a:off x="628650" y="1825625"/>
            <a:ext cx="7687766" cy="1819400"/>
          </a:xfrm>
        </p:spPr>
        <p:txBody>
          <a:bodyPr>
            <a:normAutofit lnSpcReduction="10000"/>
          </a:bodyPr>
          <a:lstStyle/>
          <a:p>
            <a:r>
              <a:rPr lang="pt-BR" dirty="0" smtClean="0"/>
              <a:t>“Jesus Cristo, constantemente, se retirava para a intimidade que o silêncio proporciona, pois entendia que a elevação de alma somente é possível na ‘privacidade da solidão’.”</a:t>
            </a:r>
          </a:p>
          <a:p>
            <a:pPr lvl="4"/>
            <a:r>
              <a:rPr lang="pt-BR" dirty="0" smtClean="0"/>
              <a:t>(</a:t>
            </a:r>
            <a:r>
              <a:rPr lang="pt-BR" dirty="0" err="1" smtClean="0"/>
              <a:t>HAMMED</a:t>
            </a:r>
            <a:r>
              <a:rPr lang="pt-BR" dirty="0" smtClean="0"/>
              <a:t>. </a:t>
            </a:r>
            <a:r>
              <a:rPr lang="pt-BR" i="1" dirty="0" smtClean="0"/>
              <a:t>As Dores da Alma</a:t>
            </a:r>
            <a:r>
              <a:rPr lang="pt-BR" dirty="0" smtClean="0"/>
              <a:t>, lição “Solidão”, 2º capítulo.)</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0858" y="3771409"/>
            <a:ext cx="3943350" cy="278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2122123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Jesus</a:t>
            </a:r>
            <a:endParaRPr lang="pt-BR" dirty="0"/>
          </a:p>
        </p:txBody>
      </p:sp>
      <p:sp>
        <p:nvSpPr>
          <p:cNvPr id="4" name="Espaço Reservado para Conteúdo 3"/>
          <p:cNvSpPr>
            <a:spLocks noGrp="1"/>
          </p:cNvSpPr>
          <p:nvPr>
            <p:ph type="subTitle" idx="1"/>
          </p:nvPr>
        </p:nvSpPr>
        <p:spPr>
          <a:xfrm>
            <a:off x="640899" y="2132856"/>
            <a:ext cx="3715077" cy="2314844"/>
          </a:xfrm>
        </p:spPr>
        <p:txBody>
          <a:bodyPr>
            <a:normAutofit/>
          </a:bodyPr>
          <a:lstStyle/>
          <a:p>
            <a:pPr algn="just"/>
            <a:r>
              <a:rPr lang="pt-BR" dirty="0" smtClean="0"/>
              <a:t>“E saindo, foi, como costumava, para o Monte das Oliveiras; e também os seus discípulos o seguiram.”</a:t>
            </a:r>
          </a:p>
          <a:p>
            <a:pPr algn="just"/>
            <a:r>
              <a:rPr lang="pt-BR" sz="1600" dirty="0" smtClean="0"/>
              <a:t>(Lucas, 22:39)</a:t>
            </a:r>
            <a:endParaRPr lang="pt-BR" sz="1600" dirty="0"/>
          </a:p>
        </p:txBody>
      </p:sp>
      <p:pic>
        <p:nvPicPr>
          <p:cNvPr id="1026" name="Picture 2" descr="http://4.bp.blogspot.com/-uaSsf7Mjd6Q/TbSTml5MdvI/AAAAAAAAAGQ/guUTpwCd4Tc/s1600/Jesus+Orando+no+Getsema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189679"/>
            <a:ext cx="3900546" cy="50652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9780879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Profundidade">
  <a:themeElements>
    <a:clrScheme name="Profundidade">
      <a:dk1>
        <a:sysClr val="windowText" lastClr="000000"/>
      </a:dk1>
      <a:lt1>
        <a:sysClr val="window" lastClr="FFFFFF"/>
      </a:lt1>
      <a:dk2>
        <a:srgbClr val="4E3B30"/>
      </a:dk2>
      <a:lt2>
        <a:srgbClr val="FFDB82"/>
      </a:lt2>
      <a:accent1>
        <a:srgbClr val="F0A22E"/>
      </a:accent1>
      <a:accent2>
        <a:srgbClr val="E4D9B2"/>
      </a:accent2>
      <a:accent3>
        <a:srgbClr val="AA986C"/>
      </a:accent3>
      <a:accent4>
        <a:srgbClr val="8FB977"/>
      </a:accent4>
      <a:accent5>
        <a:srgbClr val="778F9F"/>
      </a:accent5>
      <a:accent6>
        <a:srgbClr val="8A6087"/>
      </a:accent6>
      <a:hlink>
        <a:srgbClr val="AD1F1F"/>
      </a:hlink>
      <a:folHlink>
        <a:srgbClr val="FFC42F"/>
      </a:folHlink>
    </a:clrScheme>
    <a:fontScheme name="Profundidad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fundidad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C473073F-34A4-486A-BBA1-2A70AE921EB6}"/>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2603</TotalTime>
  <Words>1499</Words>
  <Application>Microsoft Macintosh PowerPoint</Application>
  <PresentationFormat>Apresentação na tela (4:3)</PresentationFormat>
  <Paragraphs>76</Paragraphs>
  <Slides>13</Slides>
  <Notes>10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13</vt:i4>
      </vt:variant>
    </vt:vector>
  </HeadingPairs>
  <TitlesOfParts>
    <vt:vector size="21" baseType="lpstr">
      <vt:lpstr>Arial</vt:lpstr>
      <vt:lpstr>Avenir Next</vt:lpstr>
      <vt:lpstr>Avenir Next Demi Bold</vt:lpstr>
      <vt:lpstr>Calibri</vt:lpstr>
      <vt:lpstr>Corbel</vt:lpstr>
      <vt:lpstr>HiraMinProN-W3</vt:lpstr>
      <vt:lpstr>SmithyXT-Regular</vt:lpstr>
      <vt:lpstr>Profundidade</vt:lpstr>
      <vt:lpstr>Solidão</vt:lpstr>
      <vt:lpstr>Adequação ao mundo</vt:lpstr>
      <vt:lpstr>Mundo fantástico</vt:lpstr>
      <vt:lpstr>Compulsão pelo ideal</vt:lpstr>
      <vt:lpstr>Quem é realmente solitário?</vt:lpstr>
      <vt:lpstr>Sentimento de solidão</vt:lpstr>
      <vt:lpstr>Solidão é sempre negativa?</vt:lpstr>
      <vt:lpstr>Em que sentido o isolamento é benéfico?</vt:lpstr>
      <vt:lpstr>Qual o antídoto para a solidão?</vt:lpstr>
      <vt:lpstr>A fé no futuro</vt:lpstr>
      <vt:lpstr>Santuário íntimo</vt:lpstr>
      <vt:lpstr>Jesus e a solidão</vt:lpstr>
      <vt:lpstr>Jesus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Palestra 5 - Solidão</dc:title>
  <dc:creator>Paula</dc:creator>
  <cp:lastModifiedBy>Adriano Alves</cp:lastModifiedBy>
  <cp:revision>77</cp:revision>
  <dcterms:created xsi:type="dcterms:W3CDTF">2012-08-06T13:41:39Z</dcterms:created>
  <dcterms:modified xsi:type="dcterms:W3CDTF">2016-07-27T22:48:31Z</dcterms:modified>
</cp:coreProperties>
</file>