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BE83"/>
    <a:srgbClr val="E2DA85"/>
    <a:srgbClr val="6A8234"/>
    <a:srgbClr val="3B4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9"/>
    <p:restoredTop sz="87912"/>
  </p:normalViewPr>
  <p:slideViewPr>
    <p:cSldViewPr>
      <p:cViewPr varScale="1">
        <p:scale>
          <a:sx n="106" d="100"/>
          <a:sy n="106" d="100"/>
        </p:scale>
        <p:origin x="488" y="184"/>
      </p:cViewPr>
      <p:guideLst>
        <p:guide orient="horz" pos="2387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5CF6F-AAE3-49A3-94A2-C5D34D575EF1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235D9-3290-4190-8937-43A72800857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8755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235D9-3290-4190-8937-43A728008570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586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1124744"/>
            <a:ext cx="9143999" cy="237626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0" y="1293808"/>
            <a:ext cx="9144000" cy="2038136"/>
          </a:xfrm>
          <a:prstGeom prst="rect">
            <a:avLst/>
          </a:prstGeom>
          <a:solidFill>
            <a:srgbClr val="E2DA85">
              <a:alpha val="60000"/>
            </a:srgbClr>
          </a:solidFill>
        </p:spPr>
        <p:txBody>
          <a:bodyPr wrap="square" rtlCol="0">
            <a:noAutofit/>
          </a:bodyPr>
          <a:lstStyle/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391704"/>
            <a:ext cx="7772400" cy="1842344"/>
          </a:xfrm>
        </p:spPr>
        <p:txBody>
          <a:bodyPr>
            <a:noAutofit/>
          </a:bodyPr>
          <a:lstStyle>
            <a:lvl1pPr>
              <a:defRPr sz="5400" spc="-200" baseline="0">
                <a:solidFill>
                  <a:srgbClr val="3B4C34"/>
                </a:solidFill>
                <a:latin typeface="Ailerons" charset="0"/>
                <a:ea typeface="Ailerons" charset="0"/>
                <a:cs typeface="Ailerons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599" y="5085184"/>
            <a:ext cx="6400800" cy="1536576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>
                <a:solidFill>
                  <a:srgbClr val="E2DA8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871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1" y="1353"/>
            <a:ext cx="9143999" cy="1523211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 userDrawn="1"/>
        </p:nvSpPr>
        <p:spPr>
          <a:xfrm>
            <a:off x="0" y="1523212"/>
            <a:ext cx="9143999" cy="507414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 userDrawn="1"/>
        </p:nvSpPr>
        <p:spPr>
          <a:xfrm>
            <a:off x="0" y="1654607"/>
            <a:ext cx="9144000" cy="4811350"/>
          </a:xfrm>
          <a:prstGeom prst="rect">
            <a:avLst/>
          </a:prstGeom>
          <a:solidFill>
            <a:srgbClr val="E2DA85">
              <a:alpha val="70000"/>
            </a:srgbClr>
          </a:solidFill>
        </p:spPr>
        <p:txBody>
          <a:bodyPr wrap="square" rtlCol="0">
            <a:noAutofit/>
          </a:bodyPr>
          <a:lstStyle/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pt-BR" dirty="0"/>
            </a:lvl1pPr>
          </a:lstStyle>
          <a:p>
            <a:pPr lvl="0"/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57200" y="1654606"/>
            <a:ext cx="8229600" cy="4811351"/>
          </a:xfrm>
        </p:spPr>
        <p:txBody>
          <a:bodyPr vert="horz" lIns="91440" tIns="45720" rIns="91440" bIns="45720" rtlCol="0" anchor="ctr">
            <a:normAutofit/>
          </a:bodyPr>
          <a:lstStyle>
            <a:lvl1pPr algn="just">
              <a:defRPr lang="pt-BR" dirty="0" smtClean="0"/>
            </a:lvl1pPr>
            <a:lvl2pPr algn="just">
              <a:defRPr lang="pt-BR" dirty="0" smtClean="0"/>
            </a:lvl2pPr>
            <a:lvl3pPr algn="just">
              <a:defRPr lang="pt-BR" dirty="0" smtClean="0"/>
            </a:lvl3pPr>
            <a:lvl4pPr algn="just">
              <a:defRPr lang="pt-BR" dirty="0" smtClean="0"/>
            </a:lvl4pPr>
            <a:lvl5pPr>
              <a:defRPr lang="pt-BR" dirty="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206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7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91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321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56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2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0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05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9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26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ssistir o relógio como ele está correndo... Vetor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" r="8200"/>
          <a:stretch/>
        </p:blipFill>
        <p:spPr bwMode="auto">
          <a:xfrm>
            <a:off x="0" y="0"/>
            <a:ext cx="9144000" cy="686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41987"/>
            <a:ext cx="8229600" cy="4433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16368-9763-43F4-BC03-7A18FFB5FE38}" type="datetimeFigureOut">
              <a:rPr lang="pt-BR" smtClean="0"/>
              <a:t>19/07/17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64DB6-B20B-4390-A3BB-5799223921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488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4800" kern="1200" spc="-200" baseline="0">
          <a:solidFill>
            <a:srgbClr val="E2DA85"/>
          </a:solidFill>
          <a:latin typeface="Ailerons" charset="0"/>
          <a:ea typeface="Ailerons" charset="0"/>
          <a:cs typeface="Ailerons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6A8234"/>
        </a:buClr>
        <a:buSzPct val="150000"/>
        <a:buFont typeface="ArialUnicodeMS" charset="0"/>
        <a:buChar char="⌮"/>
        <a:defRPr sz="24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3B4C34"/>
          </a:solidFill>
          <a:latin typeface="Avenir Next" charset="0"/>
          <a:ea typeface="Avenir Next" charset="0"/>
          <a:cs typeface="Avenir Next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6A8234"/>
          </a:solidFill>
          <a:latin typeface="Avenir Next" charset="0"/>
          <a:ea typeface="Avenir Next" charset="0"/>
          <a:cs typeface="Avenir Next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4pPr>
      <a:lvl5pPr marL="360363" indent="0" algn="r" defTabSz="914400" rtl="0" eaLnBrk="1" latinLnBrk="0" hangingPunct="1">
        <a:spcBef>
          <a:spcPct val="20000"/>
        </a:spcBef>
        <a:buFont typeface="Arial" pitchFamily="34" charset="0"/>
        <a:buNone/>
        <a:tabLst/>
        <a:defRPr sz="1400" kern="1200">
          <a:solidFill>
            <a:schemeClr val="tx1">
              <a:lumMod val="50000"/>
              <a:lumOff val="50000"/>
            </a:schemeClr>
          </a:solidFill>
          <a:latin typeface="Avenir Next" charset="0"/>
          <a:ea typeface="Avenir Next" charset="0"/>
          <a:cs typeface="Avenir Next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3600" dirty="0" smtClean="0"/>
              <a:t>DESENCARNAÇÃO</a:t>
            </a:r>
            <a:br>
              <a:rPr lang="pt-BR" sz="3600" dirty="0" smtClean="0"/>
            </a:br>
            <a:r>
              <a:rPr lang="pt-BR" sz="6600" dirty="0" smtClean="0"/>
              <a:t>A vida futura</a:t>
            </a:r>
            <a:endParaRPr lang="pt-BR" sz="6600" dirty="0"/>
          </a:p>
        </p:txBody>
      </p:sp>
      <p:sp>
        <p:nvSpPr>
          <p:cNvPr id="9" name="Subtítulo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1800" dirty="0" smtClean="0">
                <a:solidFill>
                  <a:srgbClr val="C8BE83"/>
                </a:solidFill>
              </a:rPr>
              <a:t>Escola de Evangelização de Pacientes</a:t>
            </a:r>
          </a:p>
          <a:p>
            <a:r>
              <a:rPr lang="pt-BR" sz="1600" dirty="0" smtClean="0">
                <a:solidFill>
                  <a:srgbClr val="C8BE83"/>
                </a:solidFill>
              </a:rPr>
              <a:t>Grupo Espírita </a:t>
            </a:r>
            <a:r>
              <a:rPr lang="pt-BR" sz="1600" dirty="0" err="1" smtClean="0">
                <a:solidFill>
                  <a:srgbClr val="C8BE83"/>
                </a:solidFill>
              </a:rPr>
              <a:t>Guillon</a:t>
            </a:r>
            <a:r>
              <a:rPr lang="pt-BR" sz="1600" dirty="0" smtClean="0">
                <a:solidFill>
                  <a:srgbClr val="C8BE83"/>
                </a:solidFill>
              </a:rPr>
              <a:t> Ribeiro</a:t>
            </a:r>
            <a:endParaRPr lang="pt-BR" sz="1600" dirty="0" smtClean="0">
              <a:solidFill>
                <a:srgbClr val="C8BE83"/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259632" y="1006802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864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vida futura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79912" y="1654606"/>
            <a:ext cx="4906888" cy="4811351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“Quanto a origem do sentimento instintivo da vida futura, existente no homem, já temos dito: antes de encarnar, o Espírito conhecia todas essas coisas e a alma conserva vaga lembrança do que sabe e do que viu no estado espiritual.”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</a:t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 smtClean="0"/>
              <a:t>. 959 )</a:t>
            </a:r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6" r="30470"/>
          <a:stretch/>
        </p:blipFill>
        <p:spPr bwMode="auto">
          <a:xfrm>
            <a:off x="457200" y="2420888"/>
            <a:ext cx="3148893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2730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Efemeridade da vida material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54606"/>
            <a:ext cx="8229600" cy="2335115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“Em todos os tempos, o homem se preocupou com o seu futuro para lá do túmulo e isso é muito natural. Qualquer que seja a importância que ligue à vida presente, não pode ele furtar-se a considerar quanto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essa vida é curta</a:t>
            </a:r>
            <a:r>
              <a:rPr lang="pt-BR" dirty="0" smtClean="0"/>
              <a:t> e, sobretudo, precária, pois que a cada instante está sujeita a interromper-se, nenhuma certeza lhe sendo permitida acerca do dia seguinte.”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959)</a:t>
            </a:r>
            <a:endParaRPr lang="pt-B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278" y="3989721"/>
            <a:ext cx="4445444" cy="2472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5556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Eternidade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07904" y="1654606"/>
            <a:ext cx="4978896" cy="4811351"/>
          </a:xfrm>
        </p:spPr>
        <p:txBody>
          <a:bodyPr>
            <a:normAutofit fontScale="92500"/>
          </a:bodyPr>
          <a:lstStyle/>
          <a:p>
            <a:endParaRPr lang="pt-BR" dirty="0" smtClean="0"/>
          </a:p>
          <a:p>
            <a:r>
              <a:rPr lang="pt-BR" dirty="0" smtClean="0"/>
              <a:t>“Que será dele, após o instante fatal? Questão grave esta, porquanto não se trata de alguns anos apenas, mas da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eternidade</a:t>
            </a:r>
            <a:r>
              <a:rPr lang="pt-BR" dirty="0" smtClean="0"/>
              <a:t>. Aquele que tem de passar longo tempo, em país estrangeiro, se preocupa com a situação em que lá se achará. Como, então, não nos havia de preocupar a em  que nos veremos, deixando este mundo, uma vez que é para sempre? 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959 )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3077" name="Picture 5" descr="http://www.colegioweb.com.br/wp-content/uploads/2014/08/Tem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9152"/>
            <a:ext cx="3096344" cy="2322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4108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Ideia do Nada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532901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“A ideia do nada tem qualquer coisa que repugna à razão. O homem que mais despreocupado seja durante a vida, em chegando o momento supremo, pergunta a si mesmo o que vai ser dele e, sem o querer, espera. Crer em Deus, sem admitir a vida futura, fora um contrassenso.”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959)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25061"/>
          <a:stretch/>
        </p:blipFill>
        <p:spPr bwMode="auto">
          <a:xfrm>
            <a:off x="2866479" y="1763039"/>
            <a:ext cx="3411042" cy="1953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617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smtClean="0"/>
              <a:t>Por que acreditar na vida futura?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54606"/>
            <a:ext cx="8229600" cy="256648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“A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vida futura</a:t>
            </a:r>
            <a:r>
              <a:rPr lang="pt-BR" dirty="0" smtClean="0"/>
              <a:t> implica a conservação da nossa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individualidade</a:t>
            </a:r>
            <a:r>
              <a:rPr lang="pt-BR" dirty="0" smtClean="0"/>
              <a:t>, após a morte. Com efeito, que nos importaria sobreviver ao corpo, se a nossa essência moral houvesse de perder-se no oceano do infinito? As consequências, para nós, seriam as mesmas que se tivéssemos de nos sumir no nada.”</a:t>
            </a:r>
          </a:p>
          <a:p>
            <a:pPr lvl="4"/>
            <a:r>
              <a:rPr lang="pt-BR" dirty="0" smtClean="0"/>
              <a:t>	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</a:t>
            </a:r>
            <a:br>
              <a:rPr lang="pt-BR" dirty="0" smtClean="0"/>
            </a:br>
            <a:r>
              <a:rPr lang="pt-BR" dirty="0" smtClean="0"/>
              <a:t>	</a:t>
            </a:r>
            <a:r>
              <a:rPr lang="pt-BR" dirty="0" err="1" smtClean="0"/>
              <a:t>perg</a:t>
            </a:r>
            <a:r>
              <a:rPr lang="pt-BR" dirty="0" smtClean="0"/>
              <a:t>. 959)</a:t>
            </a:r>
            <a:endParaRPr lang="pt-BR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t="3476" r="2439" b="3476"/>
          <a:stretch/>
        </p:blipFill>
        <p:spPr bwMode="auto">
          <a:xfrm>
            <a:off x="3059832" y="4233236"/>
            <a:ext cx="3024336" cy="2076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38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smtClean="0"/>
              <a:t>Por que acreditar na vida futura?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“A ideia da imortalidade é latente em todas as almas e é o substrato de todas as religiões antigas e modernas. </a:t>
            </a:r>
          </a:p>
          <a:p>
            <a:pPr marL="4587875" indent="-323850"/>
            <a:r>
              <a:rPr lang="pt-BR" dirty="0" smtClean="0"/>
              <a:t>Nos tempos modernos, as ideias novas, </a:t>
            </a:r>
            <a:r>
              <a:rPr lang="pt-BR" dirty="0" err="1" smtClean="0"/>
              <a:t>referen-tes</a:t>
            </a:r>
            <a:r>
              <a:rPr lang="pt-BR" dirty="0" smtClean="0"/>
              <a:t> ao espiritualismo e à imortalidade, </a:t>
            </a:r>
            <a:r>
              <a:rPr lang="pt-BR" dirty="0" err="1" smtClean="0"/>
              <a:t>necessi-tam</a:t>
            </a:r>
            <a:r>
              <a:rPr lang="pt-BR" dirty="0" smtClean="0"/>
              <a:t> difusão por toda parte.”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Emmanuel</a:t>
            </a:r>
            <a:r>
              <a:rPr lang="pt-BR" dirty="0" smtClean="0"/>
              <a:t>, cap. 5)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59"/>
          <a:stretch/>
        </p:blipFill>
        <p:spPr bwMode="auto">
          <a:xfrm>
            <a:off x="683568" y="3645024"/>
            <a:ext cx="3708163" cy="2432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5858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existências futuras podem ser reveladas?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tabLst>
                <a:tab pos="3641725" algn="l"/>
              </a:tabLst>
            </a:pPr>
            <a:r>
              <a:rPr lang="pt-BR" dirty="0" smtClean="0"/>
              <a:t>“Não,  tudo o que a tal respeito vos disserem alguns Espíritos não passará de gracejo e isso se compreende: a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vossa existência futura não pode ser de antemão determinada</a:t>
            </a:r>
            <a:r>
              <a:rPr lang="pt-BR" dirty="0" smtClean="0"/>
              <a:t>, pois que será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conforme a preparardes pelo vosso procede</a:t>
            </a:r>
            <a:r>
              <a:rPr lang="pt-BR" dirty="0" smtClean="0"/>
              <a:t>r na Terra e pelas resoluções que tomardes quando fordes Espíritos. [...] Saber, porém, onde e como transcorrerá essa existência, repetimo-lo, é impossível, </a:t>
            </a:r>
            <a:br>
              <a:rPr lang="pt-BR" dirty="0" smtClean="0"/>
            </a:br>
            <a:r>
              <a:rPr lang="pt-BR" dirty="0" smtClean="0"/>
              <a:t>	salvo o caso especial e raro dos Espíritos 	que 	só estão na Terra para 	desempenhar uma missão 	importante, porque então o 	caminho se lhes acha, de certo 	modo, traçado previamente.”</a:t>
            </a:r>
          </a:p>
          <a:p>
            <a:pPr lvl="4"/>
            <a:r>
              <a:rPr lang="pt-BR" dirty="0" smtClean="0"/>
              <a:t>	(ALLAN KARDEC. </a:t>
            </a:r>
            <a:r>
              <a:rPr lang="pt-BR" i="1" dirty="0" smtClean="0"/>
              <a:t>O Livro dos Médiuns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	item 290)</a:t>
            </a: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87" y="4293096"/>
            <a:ext cx="3014117" cy="1985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5007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Previsão do futuro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789363"/>
            <a:ext cx="8229600" cy="2676594"/>
          </a:xfrm>
        </p:spPr>
        <p:txBody>
          <a:bodyPr/>
          <a:lstStyle/>
          <a:p>
            <a:r>
              <a:rPr lang="pt-BR" dirty="0" smtClean="0"/>
              <a:t>“O Espírito que busca o domínio de si mesmo, que se esforça no sentido de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domar suas más tendências e de ter todos os seus atos dedicados a Deus</a:t>
            </a:r>
            <a:r>
              <a:rPr lang="pt-BR" dirty="0" smtClean="0"/>
              <a:t>, não precisa prever o seu futuro, pois sabe que graças à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Lei de Causa e Efeito</a:t>
            </a:r>
            <a:r>
              <a:rPr lang="pt-BR" dirty="0" smtClean="0"/>
              <a:t> tudo o que viverá será consequência de seus bons atos.”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A Gênese</a:t>
            </a:r>
            <a:r>
              <a:rPr lang="pt-BR" dirty="0" smtClean="0"/>
              <a:t>, capítulo </a:t>
            </a:r>
            <a:r>
              <a:rPr lang="pt-BR" dirty="0" err="1" smtClean="0"/>
              <a:t>XVI</a:t>
            </a:r>
            <a:r>
              <a:rPr lang="pt-BR" dirty="0" smtClean="0"/>
              <a:t>, p. 357)</a:t>
            </a:r>
            <a:endParaRPr lang="pt-B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20"/>
          <a:stretch/>
        </p:blipFill>
        <p:spPr bwMode="auto">
          <a:xfrm>
            <a:off x="2136378" y="1772816"/>
            <a:ext cx="4871244" cy="1926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8972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O futuro é a perfeição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51920" y="1654606"/>
            <a:ext cx="4834879" cy="4811351"/>
          </a:xfrm>
        </p:spPr>
        <p:txBody>
          <a:bodyPr/>
          <a:lstStyle/>
          <a:p>
            <a:pPr lvl="0"/>
            <a:endParaRPr lang="pt-BR" dirty="0" smtClean="0"/>
          </a:p>
          <a:p>
            <a:pPr lvl="0"/>
            <a:r>
              <a:rPr lang="pt-BR" dirty="0" smtClean="0"/>
              <a:t>“Integrada no conhecimento de suas próprias necessidades de aprimoramento, a alma jamais abandona a luta. Volta às existências preparatórias do seu futuro glorioso. [...]</a:t>
            </a:r>
          </a:p>
          <a:p>
            <a:pPr lvl="0"/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Cada etapa alcançada é um ciclo de dores vencidas e de perfeições conquistadas.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Emmanuel</a:t>
            </a:r>
            <a:r>
              <a:rPr lang="pt-BR" dirty="0" smtClean="0"/>
              <a:t>, cap. 5)</a:t>
            </a:r>
          </a:p>
          <a:p>
            <a:endParaRPr lang="pt-BR" dirty="0"/>
          </a:p>
        </p:txBody>
      </p:sp>
      <p:pic>
        <p:nvPicPr>
          <p:cNvPr id="11268" name="Picture 4" descr="http://frasesfofas.com/wp/wp-content/uploads/2014/08/Frases-de-vencedor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8"/>
          <a:stretch/>
        </p:blipFill>
        <p:spPr bwMode="auto">
          <a:xfrm>
            <a:off x="457200" y="2450555"/>
            <a:ext cx="3026565" cy="3219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0977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smtClean="0"/>
              <a:t>Entendimento para o futuro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pt-BR" dirty="0" smtClean="0"/>
          </a:p>
          <a:p>
            <a:pPr marL="0" lvl="0" indent="0" algn="ctr">
              <a:buNone/>
            </a:pPr>
            <a:r>
              <a:rPr lang="pt-BR" dirty="0" smtClean="0"/>
              <a:t> “Uma existência é um ato. </a:t>
            </a:r>
          </a:p>
          <a:p>
            <a:pPr marL="0" lvl="0" indent="0" algn="ctr">
              <a:buNone/>
            </a:pPr>
            <a:r>
              <a:rPr lang="pt-BR" dirty="0" smtClean="0"/>
              <a:t> Um corpo </a:t>
            </a:r>
            <a:r>
              <a:rPr lang="en-US" dirty="0" smtClean="0"/>
              <a:t>–</a:t>
            </a:r>
            <a:r>
              <a:rPr lang="pt-BR" dirty="0" smtClean="0"/>
              <a:t> uma veste. </a:t>
            </a:r>
          </a:p>
          <a:p>
            <a:pPr marL="0" lvl="0" indent="0" algn="ctr">
              <a:buNone/>
            </a:pPr>
            <a:r>
              <a:rPr lang="pt-BR" dirty="0" smtClean="0"/>
              <a:t> Um século </a:t>
            </a:r>
            <a:r>
              <a:rPr lang="en-US" dirty="0" smtClean="0"/>
              <a:t>–</a:t>
            </a:r>
            <a:r>
              <a:rPr lang="pt-BR" dirty="0" smtClean="0"/>
              <a:t> um dia. </a:t>
            </a:r>
          </a:p>
          <a:p>
            <a:pPr marL="0" lvl="0" indent="0" algn="ctr">
              <a:buNone/>
            </a:pPr>
            <a:r>
              <a:rPr lang="pt-BR" dirty="0" smtClean="0"/>
              <a:t> Um serviço </a:t>
            </a:r>
            <a:r>
              <a:rPr lang="en-US" dirty="0" smtClean="0"/>
              <a:t>–</a:t>
            </a:r>
            <a:r>
              <a:rPr lang="pt-BR" dirty="0" smtClean="0"/>
              <a:t> uma experiência. </a:t>
            </a:r>
          </a:p>
          <a:p>
            <a:pPr marL="0" lvl="0" indent="0" algn="ctr">
              <a:buNone/>
            </a:pPr>
            <a:r>
              <a:rPr lang="pt-BR" dirty="0" smtClean="0"/>
              <a:t> Um triunfo </a:t>
            </a:r>
            <a:r>
              <a:rPr lang="en-US" dirty="0" smtClean="0"/>
              <a:t>–</a:t>
            </a:r>
            <a:r>
              <a:rPr lang="pt-BR" dirty="0" smtClean="0"/>
              <a:t> uma aquisição. </a:t>
            </a:r>
          </a:p>
          <a:p>
            <a:pPr marL="0" lvl="0" indent="0" algn="ctr">
              <a:buNone/>
            </a:pPr>
            <a:r>
              <a:rPr lang="pt-BR" dirty="0" smtClean="0"/>
              <a:t> Uma morte </a:t>
            </a:r>
            <a:r>
              <a:rPr lang="en-US" dirty="0" smtClean="0"/>
              <a:t>–</a:t>
            </a:r>
            <a:r>
              <a:rPr lang="pt-BR" dirty="0" smtClean="0"/>
              <a:t> um sopro renovador.”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Nosso Lar</a:t>
            </a:r>
            <a:r>
              <a:rPr lang="pt-BR" dirty="0" smtClean="0"/>
              <a:t>, “Mensagem de André Luiz”)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479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638</Words>
  <Application>Microsoft Macintosh PowerPoint</Application>
  <PresentationFormat>Apresentação na tela (4:3)</PresentationFormat>
  <Paragraphs>45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Ailerons</vt:lpstr>
      <vt:lpstr>ArialUnicodeMS</vt:lpstr>
      <vt:lpstr>Avenir Book</vt:lpstr>
      <vt:lpstr>Avenir Next</vt:lpstr>
      <vt:lpstr>Avenir Next Demi Bold</vt:lpstr>
      <vt:lpstr>Calibri</vt:lpstr>
      <vt:lpstr>Arial</vt:lpstr>
      <vt:lpstr>Tema do Office</vt:lpstr>
      <vt:lpstr>DESENCARNAÇÃO A vida futura</vt:lpstr>
      <vt:lpstr>A vida futura</vt:lpstr>
      <vt:lpstr>Efemeridade da vida material</vt:lpstr>
      <vt:lpstr>Eternidade</vt:lpstr>
      <vt:lpstr>Ideia do Nada</vt:lpstr>
      <vt:lpstr>Por que acreditar na vida futura?</vt:lpstr>
      <vt:lpstr>Por que acreditar na vida futura?</vt:lpstr>
      <vt:lpstr>existências futuras podem ser reveladas?</vt:lpstr>
      <vt:lpstr>Previsão do futuro</vt:lpstr>
      <vt:lpstr>O futuro é a perfeição</vt:lpstr>
      <vt:lpstr>Entendimento para o futuro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6 – A vida futura</dc:title>
  <dc:creator>Paula</dc:creator>
  <cp:lastModifiedBy>Adriano Alves</cp:lastModifiedBy>
  <cp:revision>38</cp:revision>
  <dcterms:created xsi:type="dcterms:W3CDTF">2015-03-04T14:23:13Z</dcterms:created>
  <dcterms:modified xsi:type="dcterms:W3CDTF">2017-07-19T13:52:28Z</dcterms:modified>
</cp:coreProperties>
</file>