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9"/>
  </p:notesMasterIdLst>
  <p:handoutMasterIdLst>
    <p:handoutMasterId r:id="rId20"/>
  </p:handoutMasterIdLst>
  <p:sldIdLst>
    <p:sldId id="287" r:id="rId2"/>
    <p:sldId id="300" r:id="rId3"/>
    <p:sldId id="301" r:id="rId4"/>
    <p:sldId id="302" r:id="rId5"/>
    <p:sldId id="303" r:id="rId6"/>
    <p:sldId id="304" r:id="rId7"/>
    <p:sldId id="314" r:id="rId8"/>
    <p:sldId id="311" r:id="rId9"/>
    <p:sldId id="306" r:id="rId10"/>
    <p:sldId id="308" r:id="rId11"/>
    <p:sldId id="307" r:id="rId12"/>
    <p:sldId id="305" r:id="rId13"/>
    <p:sldId id="313" r:id="rId14"/>
    <p:sldId id="315" r:id="rId15"/>
    <p:sldId id="312" r:id="rId16"/>
    <p:sldId id="309" r:id="rId17"/>
    <p:sldId id="310" r:id="rId18"/>
  </p:sldIdLst>
  <p:sldSz cx="9144000" cy="6858000" type="screen4x3"/>
  <p:notesSz cx="6851650" cy="9747250"/>
  <p:defaultTextStyle>
    <a:defPPr>
      <a:defRPr lang="pt-BR"/>
    </a:defPPr>
    <a:lvl1pPr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3F32"/>
    <a:srgbClr val="8F5126"/>
    <a:srgbClr val="8C604C"/>
    <a:srgbClr val="A4927D"/>
    <a:srgbClr val="30190D"/>
    <a:srgbClr val="5F7761"/>
    <a:srgbClr val="FCB394"/>
    <a:srgbClr val="D7FCE7"/>
    <a:srgbClr val="FC91A0"/>
    <a:srgbClr val="FCCB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6" autoAdjust="0"/>
    <p:restoredTop sz="88824" autoAdjust="0"/>
  </p:normalViewPr>
  <p:slideViewPr>
    <p:cSldViewPr snapToObjects="1">
      <p:cViewPr varScale="1">
        <p:scale>
          <a:sx n="104" d="100"/>
          <a:sy n="104" d="100"/>
        </p:scale>
        <p:origin x="-1080" y="-96"/>
      </p:cViewPr>
      <p:guideLst>
        <p:guide orient="horz" pos="4247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8" d="100"/>
          <a:sy n="58" d="100"/>
        </p:scale>
        <p:origin x="-1764" y="-72"/>
      </p:cViewPr>
      <p:guideLst>
        <p:guide orient="horz" pos="3070"/>
        <p:guide pos="21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A6A5C4B9-081B-40FD-B149-E4B06FDE2E56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92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31838"/>
            <a:ext cx="4875212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30738"/>
            <a:ext cx="5026025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61CDEAF5-78B5-46DA-ADAC-696CA4F1CDDD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261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 todas as vicissitudes da vida, a morte prematura está amparada na Justiça Divina e constitui prova e/ou expiação decorrente de erros do pretérito.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000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que é comum entre uma existência e outra é o próprio espírito. Portanto, o corpo é novo, mas o espírito traz consigo (e impregna no corpo) as matrizes espirituais de seus atos do passado (bons e ruins).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879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Portanto, a morte que chega à criança não difere da que se abate sobre o adulto, ou idoso, pois o espírito de ambos é antigo e ela (a morte) ocorre em conformidade com a Justiça de Deus e, por isso, é adequada às necessidades e aos méritos de cada espírito.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9056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OS PAIS: a dor</a:t>
            </a:r>
            <a:r>
              <a:rPr lang="pt-BR" baseline="0" dirty="0" smtClean="0"/>
              <a:t> da “perda” de um filho pode trazer aos pais um novo olhar sobre a vida, provocando uma mudança de atitudes e sensibilizando-os para a prática da caridade e do amor ao próximo.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220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O </a:t>
            </a:r>
            <a:r>
              <a:rPr lang="pt-BR" dirty="0" smtClean="0"/>
              <a:t>PR</a:t>
            </a:r>
            <a:r>
              <a:rPr lang="pt-BR" dirty="0" smtClean="0"/>
              <a:t>Ó</a:t>
            </a:r>
            <a:r>
              <a:rPr lang="pt-BR" dirty="0" smtClean="0"/>
              <a:t>PRIO </a:t>
            </a:r>
            <a:r>
              <a:rPr lang="pt-BR" dirty="0" smtClean="0"/>
              <a:t>ESPÍRITO: o suicídio consciente, ou inconsciente dá causa a desequilíbrios </a:t>
            </a:r>
            <a:r>
              <a:rPr lang="pt-BR" dirty="0" err="1" smtClean="0"/>
              <a:t>perispirituais</a:t>
            </a:r>
            <a:r>
              <a:rPr lang="pt-BR" dirty="0" smtClean="0"/>
              <a:t> que determinam reencarnações breves.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547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Nesses</a:t>
            </a:r>
            <a:r>
              <a:rPr lang="pt-BR" baseline="0" dirty="0" smtClean="0"/>
              <a:t> casos, </a:t>
            </a:r>
            <a:r>
              <a:rPr lang="pt-BR" dirty="0" smtClean="0"/>
              <a:t>uma existência material relativamente curta pode ser o tratamento que o espírito necessita para o início da</a:t>
            </a:r>
            <a:r>
              <a:rPr lang="pt-BR" baseline="0" dirty="0" smtClean="0"/>
              <a:t> reconstituição de seu perispírito.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8568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São espíritos que se unem na dor, com o objetivo final de valorizarem a família.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028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outro lado,</a:t>
            </a:r>
            <a:r>
              <a:rPr lang="pt-BR" baseline="0" dirty="0" smtClean="0"/>
              <a:t> o espírito que desencarna prematuramente pode se tratar de alma de elevada classe evolutiva que vem cumprir uma missão.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795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701" y="220219"/>
            <a:ext cx="8702557" cy="6043442"/>
          </a:xfrm>
          <a:prstGeom prst="roundRect">
            <a:avLst>
              <a:gd name="adj" fmla="val 190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9"/>
          <p:cNvSpPr/>
          <p:nvPr userDrawn="1"/>
        </p:nvSpPr>
        <p:spPr>
          <a:xfrm>
            <a:off x="107505" y="6381328"/>
            <a:ext cx="8907284" cy="476672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" name="Freeform 14"/>
          <p:cNvSpPr>
            <a:spLocks/>
          </p:cNvSpPr>
          <p:nvPr/>
        </p:nvSpPr>
        <p:spPr bwMode="hidden">
          <a:xfrm>
            <a:off x="6054922" y="5499186"/>
            <a:ext cx="2880119" cy="714942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rgbClr val="FCC396">
              <a:alpha val="29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8"/>
          <p:cNvSpPr>
            <a:spLocks/>
          </p:cNvSpPr>
          <p:nvPr/>
        </p:nvSpPr>
        <p:spPr bwMode="hidden">
          <a:xfrm>
            <a:off x="2622407" y="5370719"/>
            <a:ext cx="5551627" cy="85122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rgbClr val="FCE4C7">
              <a:alpha val="40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22"/>
          <p:cNvSpPr>
            <a:spLocks/>
          </p:cNvSpPr>
          <p:nvPr/>
        </p:nvSpPr>
        <p:spPr bwMode="hidden">
          <a:xfrm>
            <a:off x="2832084" y="5383008"/>
            <a:ext cx="5474993" cy="775266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hidden">
          <a:xfrm>
            <a:off x="5616412" y="5369602"/>
            <a:ext cx="3312243" cy="652385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5" name="Freeform 10"/>
          <p:cNvSpPr>
            <a:spLocks/>
          </p:cNvSpPr>
          <p:nvPr/>
        </p:nvSpPr>
        <p:spPr bwMode="hidden">
          <a:xfrm>
            <a:off x="211665" y="5353963"/>
            <a:ext cx="8723376" cy="1331580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1920" y="762998"/>
            <a:ext cx="4823768" cy="3026042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920" y="3789040"/>
            <a:ext cx="4823768" cy="14732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8218488" cy="3817407"/>
          </a:xfrm>
        </p:spPr>
        <p:txBody>
          <a:bodyPr/>
          <a:lstStyle>
            <a:lvl1pPr algn="just">
              <a:spcAft>
                <a:spcPts val="600"/>
              </a:spcAft>
              <a:buClr>
                <a:srgbClr val="5F7761"/>
              </a:buClr>
              <a:defRPr>
                <a:solidFill>
                  <a:srgbClr val="30190D"/>
                </a:solidFill>
              </a:defRPr>
            </a:lvl1pPr>
            <a:lvl2pPr algn="just">
              <a:spcAft>
                <a:spcPts val="500"/>
              </a:spcAft>
              <a:buClr>
                <a:srgbClr val="8F5126"/>
              </a:buClr>
              <a:defRPr>
                <a:solidFill>
                  <a:srgbClr val="30190D"/>
                </a:solidFill>
              </a:defRPr>
            </a:lvl2pPr>
            <a:lvl3pPr algn="just">
              <a:spcBef>
                <a:spcPts val="0"/>
              </a:spcBef>
              <a:spcAft>
                <a:spcPts val="400"/>
              </a:spcAft>
              <a:buClr>
                <a:srgbClr val="A4927D"/>
              </a:buClr>
              <a:defRPr>
                <a:solidFill>
                  <a:srgbClr val="30190D"/>
                </a:solidFill>
              </a:defRPr>
            </a:lvl3pPr>
            <a:lvl4pPr algn="just">
              <a:spcBef>
                <a:spcPts val="0"/>
              </a:spcBef>
              <a:spcAft>
                <a:spcPts val="300"/>
              </a:spcAft>
              <a:buClr>
                <a:srgbClr val="593F32"/>
              </a:buClr>
              <a:defRPr>
                <a:solidFill>
                  <a:srgbClr val="30190D"/>
                </a:solidFill>
              </a:defRPr>
            </a:lvl4pPr>
            <a:lvl5pPr marL="533400" indent="0" algn="r">
              <a:spcBef>
                <a:spcPts val="0"/>
              </a:spcBef>
              <a:spcAft>
                <a:spcPts val="1200"/>
              </a:spcAft>
              <a:buNone/>
              <a:defRPr sz="1400">
                <a:solidFill>
                  <a:srgbClr val="30190D"/>
                </a:solidFill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492875"/>
            <a:ext cx="3786690" cy="365125"/>
          </a:xfrm>
        </p:spPr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492875"/>
            <a:ext cx="3786691" cy="365125"/>
          </a:xfrm>
        </p:spPr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492874"/>
            <a:ext cx="1161826" cy="365125"/>
          </a:xfrm>
        </p:spPr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5pPr marL="444500" indent="0" algn="r">
              <a:spcBef>
                <a:spcPts val="900"/>
              </a:spcBef>
              <a:spcAft>
                <a:spcPts val="6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28600" y="216236"/>
            <a:ext cx="8688889" cy="2389444"/>
          </a:xfrm>
          <a:prstGeom prst="roundRect">
            <a:avLst>
              <a:gd name="adj" fmla="val 492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Rectangle 24"/>
          <p:cNvSpPr/>
          <p:nvPr userDrawn="1"/>
        </p:nvSpPr>
        <p:spPr>
          <a:xfrm>
            <a:off x="107505" y="2950944"/>
            <a:ext cx="8907284" cy="1990223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hidden">
          <a:xfrm>
            <a:off x="6047437" y="1824466"/>
            <a:ext cx="2876430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rgbClr val="FCB394">
              <a:alpha val="29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hidden">
          <a:xfrm>
            <a:off x="2619320" y="1696164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rgbClr val="D7FCE7">
              <a:alpha val="40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22"/>
          <p:cNvSpPr>
            <a:spLocks/>
          </p:cNvSpPr>
          <p:nvPr/>
        </p:nvSpPr>
        <p:spPr bwMode="hidden">
          <a:xfrm>
            <a:off x="2828728" y="1708436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6"/>
          <p:cNvSpPr>
            <a:spLocks/>
          </p:cNvSpPr>
          <p:nvPr/>
        </p:nvSpPr>
        <p:spPr bwMode="hidden">
          <a:xfrm>
            <a:off x="5609489" y="1695048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21" name="Freeform 10"/>
          <p:cNvSpPr>
            <a:spLocks/>
          </p:cNvSpPr>
          <p:nvPr/>
        </p:nvSpPr>
        <p:spPr bwMode="hidden">
          <a:xfrm>
            <a:off x="211665" y="1679429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Bodoni 72 Smallcaps Book"/>
          <a:ea typeface="+mj-ea"/>
          <a:cs typeface="Bodoni 72 Smallcaps Book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Avenir Book"/>
          <a:ea typeface="+mn-ea"/>
          <a:cs typeface="Avenir Book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Avenir Book"/>
          <a:ea typeface="+mn-ea"/>
          <a:cs typeface="Avenir Book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Avenir Book"/>
          <a:ea typeface="+mn-ea"/>
          <a:cs typeface="Avenir Book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Avenir Book"/>
          <a:ea typeface="+mn-ea"/>
          <a:cs typeface="Avenir Book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Avenir Book"/>
          <a:ea typeface="+mn-ea"/>
          <a:cs typeface="Avenir Book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DESENCARNAÇÃO</a:t>
            </a:r>
            <a:br>
              <a:rPr lang="pt-BR" dirty="0" smtClean="0"/>
            </a:br>
            <a:r>
              <a:rPr lang="pt-BR" dirty="0" smtClean="0"/>
              <a:t>Mortes prematuras</a:t>
            </a:r>
            <a:endParaRPr lang="pt-BR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Escola de Evangelização de Pacientes</a:t>
            </a:r>
          </a:p>
          <a:p>
            <a:r>
              <a:rPr lang="pt-BR" sz="1600" dirty="0"/>
              <a:t>Grupo Espírita </a:t>
            </a:r>
            <a:r>
              <a:rPr lang="pt-BR" sz="1600" dirty="0" err="1"/>
              <a:t>Guillon</a:t>
            </a:r>
            <a:r>
              <a:rPr lang="pt-BR" sz="1600" dirty="0"/>
              <a:t> </a:t>
            </a:r>
            <a:r>
              <a:rPr lang="pt-BR" sz="1600" dirty="0" smtClean="0"/>
              <a:t>Ribeiro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067943" y="2675466"/>
            <a:ext cx="4607745" cy="381740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As vicissitudes da vida corpórea constituem expiação das faltas do passado e, simultaneamente, provas com relação ao futuro.</a:t>
            </a:r>
          </a:p>
          <a:p>
            <a:pPr lvl="4"/>
            <a:r>
              <a:rPr lang="pt-BR" dirty="0" smtClean="0"/>
              <a:t>(ALLAN KARDEC</a:t>
            </a:r>
            <a:r>
              <a:rPr lang="pt-BR" dirty="0"/>
              <a:t>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 smtClean="0"/>
              <a:t>. 399)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Mortes prematuras</a:t>
            </a:r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12976"/>
            <a:ext cx="3326949" cy="2217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7243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5266927" cy="381740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“A reencarnação é  a volta da alma ou Espírito à vida corpórea, mas em outro corpo especialmente formado para ele e que nada tem de comum com o antigo.”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4, item 4)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 smtClean="0"/>
              <a:t>Reencarnação 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688" y="2852936"/>
            <a:ext cx="2540000" cy="325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4648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5266927" cy="381740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“Qual o fim objetivado com a reencarnação?</a:t>
            </a:r>
          </a:p>
          <a:p>
            <a:pPr lvl="1"/>
            <a:r>
              <a:rPr lang="pt-BR" dirty="0" smtClean="0"/>
              <a:t>‘Expiação, melhoramento </a:t>
            </a:r>
            <a:r>
              <a:rPr lang="pt-BR" dirty="0" err="1" smtClean="0"/>
              <a:t>progres-sivo</a:t>
            </a:r>
            <a:r>
              <a:rPr lang="pt-BR" dirty="0" smtClean="0"/>
              <a:t> da Humanidade. Sem isto, onde a justiça?’”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167)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Objetivo da reencarnação 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902" y="2903997"/>
            <a:ext cx="2631786" cy="3480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724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4474839" cy="3817407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“O Espírito que anima o corpo de uma criança, pode até ser mais desenvolvido, quanto o de um adulto, se mais progrediu. Apenas a imperfeição dos órgãos infantis o impede de se manifestar. Obra de </a:t>
            </a:r>
            <a:r>
              <a:rPr lang="pt-BR" dirty="0" err="1" smtClean="0"/>
              <a:t>conformi-dade</a:t>
            </a:r>
            <a:r>
              <a:rPr lang="pt-BR" dirty="0" smtClean="0"/>
              <a:t> com o instrumento de que dispõe.”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379)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criança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300" y="3068960"/>
            <a:ext cx="3492500" cy="2324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6511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563887" y="2675466"/>
            <a:ext cx="5111801" cy="381740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“A curta duração da vida da criança pode representar, para o Espírito que a animava, o </a:t>
            </a:r>
            <a:r>
              <a:rPr lang="pt-BR" dirty="0" smtClean="0">
                <a:solidFill>
                  <a:srgbClr val="8F5126"/>
                </a:solidFill>
              </a:rPr>
              <a:t>complemento</a:t>
            </a:r>
            <a:r>
              <a:rPr lang="pt-BR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pt-BR" dirty="0" smtClean="0"/>
              <a:t>de existência precedentemente interrompida antes do momento em que devera terminar, e sua morte, também não raro, constitui </a:t>
            </a:r>
            <a:r>
              <a:rPr lang="pt-BR" dirty="0" smtClean="0">
                <a:solidFill>
                  <a:srgbClr val="8F5126"/>
                </a:solidFill>
              </a:rPr>
              <a:t>provação ou expiação </a:t>
            </a:r>
            <a:r>
              <a:rPr lang="pt-BR" b="1" dirty="0" smtClean="0">
                <a:solidFill>
                  <a:srgbClr val="8F5126"/>
                </a:solidFill>
              </a:rPr>
              <a:t>para os pais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199)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O porque da morte prematura</a:t>
            </a:r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7201" y="2852936"/>
            <a:ext cx="2736006" cy="2736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32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Seres que nunca se haviam interessado pelo lado superior da vida acordam, ao impacto da dor e da </a:t>
            </a:r>
            <a:r>
              <a:rPr lang="pt-BR" dirty="0" smtClean="0"/>
              <a:t>saudade</a:t>
            </a:r>
            <a:r>
              <a:rPr lang="pt-BR" dirty="0"/>
              <a:t>, iniciando a </a:t>
            </a:r>
            <a:r>
              <a:rPr lang="pt-BR" dirty="0" smtClean="0"/>
              <a:t>aquisição </a:t>
            </a:r>
            <a:r>
              <a:rPr lang="pt-BR" dirty="0"/>
              <a:t>de valores morais e espirituais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dirty="0" smtClean="0"/>
              <a:t>... corações </a:t>
            </a:r>
            <a:r>
              <a:rPr lang="pt-BR" dirty="0"/>
              <a:t>antes insensibilizados abrem-se para a caridade e a </a:t>
            </a:r>
            <a:r>
              <a:rPr lang="pt-BR" dirty="0" smtClean="0"/>
              <a:t>compreensão, </a:t>
            </a:r>
            <a:r>
              <a:rPr lang="pt-BR" dirty="0"/>
              <a:t>o entendimento e o amor, como flores que desabrocham, embelezando e </a:t>
            </a:r>
            <a:r>
              <a:rPr lang="pt-BR" dirty="0" smtClean="0"/>
              <a:t>perfumando </a:t>
            </a:r>
            <a:r>
              <a:rPr lang="pt-BR" dirty="0"/>
              <a:t>a natureza, </a:t>
            </a:r>
            <a:r>
              <a:rPr lang="pt-BR" dirty="0" smtClean="0"/>
              <a:t>começando, </a:t>
            </a:r>
            <a:r>
              <a:rPr lang="pt-BR" dirty="0"/>
              <a:t>assim, os alicerces de obras de </a:t>
            </a:r>
            <a:r>
              <a:rPr lang="pt-BR" dirty="0" smtClean="0"/>
              <a:t>benemerência </a:t>
            </a:r>
            <a:r>
              <a:rPr lang="pt-BR" dirty="0"/>
              <a:t>que se agigantam no volume e na substancialidade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(MARTINS PERALVA. </a:t>
            </a:r>
            <a:r>
              <a:rPr lang="pt-BR" i="1" dirty="0"/>
              <a:t>O Pensamento de Emmanuel</a:t>
            </a:r>
            <a:r>
              <a:rPr lang="pt-BR" dirty="0"/>
              <a:t>, cap. </a:t>
            </a:r>
            <a:r>
              <a:rPr lang="pt-BR" dirty="0" smtClean="0"/>
              <a:t>10)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Novos rumos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461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“Muitas existências são </a:t>
            </a:r>
            <a:r>
              <a:rPr lang="pt-BR" dirty="0"/>
              <a:t>frustradas no </a:t>
            </a:r>
            <a:r>
              <a:rPr lang="pt-BR" dirty="0" smtClean="0"/>
              <a:t>berço, não </a:t>
            </a:r>
            <a:r>
              <a:rPr lang="pt-BR" dirty="0"/>
              <a:t>por simples </a:t>
            </a:r>
            <a:r>
              <a:rPr lang="pt-BR" dirty="0" smtClean="0"/>
              <a:t>punição </a:t>
            </a:r>
            <a:r>
              <a:rPr lang="pt-BR" dirty="0"/>
              <a:t>externa da Lei Divina, mas </a:t>
            </a:r>
            <a:r>
              <a:rPr lang="pt-BR" dirty="0" smtClean="0"/>
              <a:t>porque [...] frequentemente, através </a:t>
            </a:r>
            <a:r>
              <a:rPr lang="pt-BR" dirty="0"/>
              <a:t>do </a:t>
            </a:r>
            <a:r>
              <a:rPr lang="pt-BR" dirty="0" smtClean="0">
                <a:solidFill>
                  <a:srgbClr val="8F5126"/>
                </a:solidFill>
              </a:rPr>
              <a:t>suicídio</a:t>
            </a:r>
            <a:r>
              <a:rPr lang="pt-BR" dirty="0" smtClean="0"/>
              <a:t>, </a:t>
            </a:r>
            <a:r>
              <a:rPr lang="pt-BR" dirty="0"/>
              <a:t>integralmente deliberado, ou do </a:t>
            </a:r>
            <a:r>
              <a:rPr lang="pt-BR" dirty="0" smtClean="0"/>
              <a:t>próprio </a:t>
            </a:r>
            <a:r>
              <a:rPr lang="pt-BR" dirty="0"/>
              <a:t>desregramento, operamos em nossa alma </a:t>
            </a:r>
            <a:r>
              <a:rPr lang="pt-BR" dirty="0" smtClean="0"/>
              <a:t>desequilíbrios, </a:t>
            </a:r>
            <a:r>
              <a:rPr lang="pt-BR" dirty="0"/>
              <a:t>quais tempestades ocultas, que desencadeamos, por teimosia, no campo da natureza </a:t>
            </a:r>
            <a:r>
              <a:rPr lang="pt-BR" dirty="0" smtClean="0"/>
              <a:t>íntima.” 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Evolução em Dois Mundos</a:t>
            </a:r>
            <a:r>
              <a:rPr lang="pt-BR" dirty="0"/>
              <a:t>, cap. </a:t>
            </a:r>
            <a:r>
              <a:rPr lang="pt-BR" dirty="0" smtClean="0"/>
              <a:t>37)</a:t>
            </a:r>
            <a:endParaRPr lang="pt-BR" dirty="0"/>
          </a:p>
          <a:p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Causas das dores</a:t>
            </a:r>
          </a:p>
        </p:txBody>
      </p:sp>
    </p:spTree>
    <p:extLst>
      <p:ext uri="{BB962C8B-B14F-4D97-AF65-F5344CB8AC3E}">
        <p14:creationId xmlns:p14="http://schemas.microsoft.com/office/powerpoint/2010/main" val="394221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635896" y="2675466"/>
            <a:ext cx="5039794" cy="3817407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“[...] as existências interrompidas</a:t>
            </a:r>
            <a:r>
              <a:rPr lang="pt-BR" dirty="0"/>
              <a:t>, no alvorecer do corpo </a:t>
            </a:r>
            <a:r>
              <a:rPr lang="pt-BR" dirty="0" smtClean="0"/>
              <a:t>denso</a:t>
            </a:r>
            <a:r>
              <a:rPr lang="pt-BR" dirty="0"/>
              <a:t> </a:t>
            </a:r>
            <a:r>
              <a:rPr lang="pt-BR" dirty="0" smtClean="0"/>
              <a:t>[...] representam </a:t>
            </a:r>
            <a:r>
              <a:rPr lang="pt-BR" dirty="0"/>
              <a:t>cursos </a:t>
            </a:r>
            <a:r>
              <a:rPr lang="pt-BR" dirty="0" smtClean="0"/>
              <a:t>rápidos </a:t>
            </a:r>
            <a:r>
              <a:rPr lang="pt-BR" dirty="0"/>
              <a:t>de socorro ou tratamento do </a:t>
            </a:r>
            <a:r>
              <a:rPr lang="pt-BR" dirty="0">
                <a:solidFill>
                  <a:srgbClr val="8F5126"/>
                </a:solidFill>
              </a:rPr>
              <a:t>corpo espiritual desequilibrado</a:t>
            </a:r>
            <a:r>
              <a:rPr lang="pt-BR" dirty="0"/>
              <a:t> por nossos </a:t>
            </a:r>
            <a:r>
              <a:rPr lang="pt-BR" dirty="0" smtClean="0"/>
              <a:t>próprios </a:t>
            </a:r>
            <a:r>
              <a:rPr lang="pt-BR" dirty="0"/>
              <a:t>excessos e </a:t>
            </a:r>
            <a:r>
              <a:rPr lang="pt-BR" dirty="0" smtClean="0"/>
              <a:t>inconsequências [...].”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Evolução em Dois Mundos</a:t>
            </a:r>
            <a:r>
              <a:rPr lang="pt-BR" dirty="0" smtClean="0"/>
              <a:t>, cap. 37)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Pronto-socorro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89" y="3356992"/>
            <a:ext cx="3004234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3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2699791" y="2675466"/>
            <a:ext cx="5975897" cy="381740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“As entidades que necessitam de tais lutas expiatórias são encaminhadas aos </a:t>
            </a:r>
            <a:r>
              <a:rPr lang="pt-BR" dirty="0" smtClean="0">
                <a:solidFill>
                  <a:srgbClr val="8F5126"/>
                </a:solidFill>
              </a:rPr>
              <a:t>corações que se acumpliciaram</a:t>
            </a:r>
            <a:r>
              <a:rPr lang="pt-BR" dirty="0" smtClean="0"/>
              <a:t> com elas em delitos lamentáveis, no pretérito distante ou recente ou, ainda, aos </a:t>
            </a:r>
            <a:r>
              <a:rPr lang="pt-BR" dirty="0" smtClean="0">
                <a:solidFill>
                  <a:srgbClr val="8F5126"/>
                </a:solidFill>
              </a:rPr>
              <a:t>pais que faliram </a:t>
            </a:r>
            <a:r>
              <a:rPr lang="pt-BR" dirty="0" smtClean="0"/>
              <a:t>junto dos filhos, em outras épocas, a fim de que aprendam na saudade cruel e na angústia inominável o respeito e o devotamento, a honorabilidade e o carinho que todos devemos na Terra ao instituto da família.”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Ação e Reação</a:t>
            </a:r>
            <a:r>
              <a:rPr lang="pt-BR" dirty="0" smtClean="0"/>
              <a:t>, cap. 18)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/>
              <a:t>Rede de </a:t>
            </a:r>
            <a:r>
              <a:rPr lang="pt-BR" dirty="0" smtClean="0"/>
              <a:t>afinidades</a:t>
            </a:r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r="24049"/>
          <a:stretch/>
        </p:blipFill>
        <p:spPr bwMode="auto">
          <a:xfrm>
            <a:off x="457200" y="2924944"/>
            <a:ext cx="1944464" cy="2749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214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 smtClean="0"/>
              <a:t>Urge ainda considerar que todos os enfermos dessa espécie </a:t>
            </a:r>
            <a:r>
              <a:rPr lang="pt-PT" dirty="0" smtClean="0">
                <a:solidFill>
                  <a:srgbClr val="8F5126"/>
                </a:solidFill>
              </a:rPr>
              <a:t>são conduzidos a outros enfermos espirituais</a:t>
            </a:r>
            <a:r>
              <a:rPr lang="pt-PT" dirty="0" smtClean="0"/>
              <a:t> — os homens e as mulheres que corromperam os próprios centros genésicos pela delinquência emotiva ou pelos crimes reiterados do aborto provocado, em existências do pretérito próximo, para que, servindo na condição de atendentes e guardiães de companheiros que também se conspurcaram perante a </a:t>
            </a:r>
            <a:r>
              <a:rPr lang="pt-PT" dirty="0" smtClean="0">
                <a:solidFill>
                  <a:srgbClr val="8F5126"/>
                </a:solidFill>
              </a:rPr>
              <a:t>Eterna Justiça</a:t>
            </a:r>
            <a:r>
              <a:rPr lang="pt-PT" dirty="0" smtClean="0"/>
              <a:t>, se recuperem, a seu turno, regenerando a si mesmos pelo amoroso devotamento com que lutam e choram, no amparo aos filhinhos condenados à morte, ou atormentados desde o berço. 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Evolução em Dois Mundos</a:t>
            </a:r>
            <a:r>
              <a:rPr lang="pt-BR" dirty="0"/>
              <a:t>, cap. 37)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Rede de afinidades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036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5194919" cy="3817407"/>
          </a:xfrm>
        </p:spPr>
        <p:txBody>
          <a:bodyPr>
            <a:normAutofit fontScale="85000" lnSpcReduction="10000"/>
          </a:bodyPr>
          <a:lstStyle/>
          <a:p>
            <a:endParaRPr lang="pt-BR" dirty="0" smtClean="0"/>
          </a:p>
          <a:p>
            <a:r>
              <a:rPr lang="pt-BR" dirty="0" smtClean="0"/>
              <a:t>Todos os Espíritos que voltam, exceto os que, como nós, estão encarregados de determinada missão, têm um fim imediato a atingir; associando-se a nós e a vós, adiantam-se, o que é desejo dominante do Espírito. Mais progresso! Mais saber! Mais amor! Até que, arrancado o joio, possa sua alma largar o voo cada vez mais alto para o Supremo.</a:t>
            </a:r>
          </a:p>
          <a:p>
            <a:pPr lvl="4"/>
            <a:r>
              <a:rPr lang="pt-BR" dirty="0" smtClean="0"/>
              <a:t>(WILLIAN STAINTON MOSES. Ensinos Espiritualistas, </a:t>
            </a:r>
            <a:br>
              <a:rPr lang="pt-BR" dirty="0" smtClean="0"/>
            </a:br>
            <a:r>
              <a:rPr lang="pt-BR" dirty="0" smtClean="0"/>
              <a:t>p. 46-47)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Finalidade do retorno à vida corpórea</a:t>
            </a:r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3788" y="2924944"/>
            <a:ext cx="2763012" cy="3409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076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11960" y="2675466"/>
            <a:ext cx="4463728" cy="381740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“</a:t>
            </a:r>
            <a:r>
              <a:rPr lang="pt-BR" dirty="0"/>
              <a:t>Conhecemos grandes almas que renasceram na Terra por </a:t>
            </a:r>
            <a:r>
              <a:rPr lang="pt-BR" dirty="0" smtClean="0"/>
              <a:t>brevíssimo </a:t>
            </a:r>
            <a:r>
              <a:rPr lang="pt-BR" dirty="0"/>
              <a:t>prazo, </a:t>
            </a:r>
            <a:r>
              <a:rPr lang="pt-BR" dirty="0" err="1" smtClean="0"/>
              <a:t>simples-mente</a:t>
            </a:r>
            <a:r>
              <a:rPr lang="pt-BR" dirty="0" smtClean="0"/>
              <a:t> </a:t>
            </a:r>
            <a:r>
              <a:rPr lang="pt-BR" dirty="0"/>
              <a:t>com o objetivo de acordar </a:t>
            </a:r>
            <a:r>
              <a:rPr lang="pt-BR" dirty="0" smtClean="0"/>
              <a:t>corações </a:t>
            </a:r>
            <a:r>
              <a:rPr lang="pt-BR" dirty="0"/>
              <a:t>queridos para a </a:t>
            </a:r>
            <a:r>
              <a:rPr lang="pt-BR" dirty="0" smtClean="0"/>
              <a:t>aquisição </a:t>
            </a:r>
            <a:r>
              <a:rPr lang="pt-BR" dirty="0"/>
              <a:t>de valores </a:t>
            </a:r>
            <a:r>
              <a:rPr lang="pt-BR" dirty="0" smtClean="0"/>
              <a:t>morais [...].”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Entre a Terra e o Céu</a:t>
            </a:r>
            <a:r>
              <a:rPr lang="pt-BR" dirty="0" smtClean="0"/>
              <a:t>, cap. 10)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Espíritos de elevada classe evolutiva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271"/>
          <a:stretch/>
        </p:blipFill>
        <p:spPr>
          <a:xfrm>
            <a:off x="457201" y="3297858"/>
            <a:ext cx="3466727" cy="2441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8390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79912" y="2675466"/>
            <a:ext cx="4895776" cy="406664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O conhecimento e a </a:t>
            </a:r>
            <a:r>
              <a:rPr lang="pt-BR" dirty="0" smtClean="0"/>
              <a:t>assimilação doutrinário</a:t>
            </a:r>
            <a:r>
              <a:rPr lang="pt-BR" dirty="0"/>
              <a:t>-</a:t>
            </a:r>
            <a:r>
              <a:rPr lang="pt-BR" dirty="0" smtClean="0"/>
              <a:t>evangélicos têm </a:t>
            </a:r>
            <a:r>
              <a:rPr lang="pt-BR" dirty="0"/>
              <a:t>a faculdade de fortalecer-nos o </a:t>
            </a:r>
            <a:r>
              <a:rPr lang="pt-BR" dirty="0" smtClean="0"/>
              <a:t>Espírito </a:t>
            </a:r>
            <a:r>
              <a:rPr lang="pt-BR" dirty="0"/>
              <a:t>e o </a:t>
            </a:r>
            <a:r>
              <a:rPr lang="pt-BR" dirty="0" smtClean="0"/>
              <a:t>coração, </a:t>
            </a:r>
            <a:r>
              <a:rPr lang="pt-BR" dirty="0"/>
              <a:t>tornando-nos capazes de, pela </a:t>
            </a:r>
            <a:r>
              <a:rPr lang="pt-BR" dirty="0" smtClean="0"/>
              <a:t>fé, </a:t>
            </a:r>
            <a:r>
              <a:rPr lang="pt-BR" dirty="0"/>
              <a:t>pela certeza da imortalidade, chorarmos, sem </a:t>
            </a:r>
            <a:r>
              <a:rPr lang="pt-BR" dirty="0" smtClean="0"/>
              <a:t>dúvida, </a:t>
            </a:r>
            <a:r>
              <a:rPr lang="pt-BR" dirty="0"/>
              <a:t>o desenlace do ser amado, sem, contudo, confiar-nos ao pranto </a:t>
            </a:r>
            <a:r>
              <a:rPr lang="pt-BR" dirty="0" smtClean="0"/>
              <a:t>enfermiço, </a:t>
            </a:r>
            <a:r>
              <a:rPr lang="pt-BR" dirty="0"/>
              <a:t>doentio, por improdutivo, e que nunca se acaba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(MARTINS PERALVA. </a:t>
            </a:r>
            <a:r>
              <a:rPr lang="pt-BR" i="1" dirty="0"/>
              <a:t>O Pensamento de Emmanuel</a:t>
            </a:r>
            <a:r>
              <a:rPr lang="pt-BR" dirty="0"/>
              <a:t>, cap. </a:t>
            </a:r>
            <a:r>
              <a:rPr lang="pt-BR" dirty="0" smtClean="0"/>
              <a:t>4)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o conhecimento espírita pode ajudar?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429000"/>
            <a:ext cx="3178696" cy="2384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399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675466"/>
            <a:ext cx="4906887" cy="381740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Chora, discreto, mas se fortalece na </a:t>
            </a:r>
            <a:r>
              <a:rPr lang="pt-BR" dirty="0" smtClean="0"/>
              <a:t>oração. </a:t>
            </a:r>
            <a:endParaRPr lang="pt-BR" dirty="0"/>
          </a:p>
          <a:p>
            <a:r>
              <a:rPr lang="pt-BR" dirty="0"/>
              <a:t>Na certeza da Imortalidade Gloriosa, reprime o pranto que desliza na fisionomia sofrida, </a:t>
            </a:r>
            <a:r>
              <a:rPr lang="pt-BR" dirty="0" smtClean="0"/>
              <a:t>porém </a:t>
            </a:r>
            <a:r>
              <a:rPr lang="pt-BR" dirty="0"/>
              <a:t>busca na </a:t>
            </a:r>
            <a:r>
              <a:rPr lang="pt-BR" dirty="0" smtClean="0"/>
              <a:t>Esperança, </a:t>
            </a:r>
            <a:r>
              <a:rPr lang="pt-BR" dirty="0"/>
              <a:t>uma das virtudes </a:t>
            </a:r>
            <a:r>
              <a:rPr lang="pt-BR" dirty="0" smtClean="0"/>
              <a:t>evangélicas</a:t>
            </a:r>
            <a:r>
              <a:rPr lang="pt-BR" dirty="0"/>
              <a:t>, o </a:t>
            </a:r>
            <a:r>
              <a:rPr lang="pt-BR" dirty="0" smtClean="0"/>
              <a:t>bálsamo </a:t>
            </a:r>
            <a:r>
              <a:rPr lang="pt-BR" dirty="0"/>
              <a:t>para a saudade justa. </a:t>
            </a:r>
          </a:p>
          <a:p>
            <a:r>
              <a:rPr lang="pt-BR" dirty="0"/>
              <a:t>Jamais se confia ao desespero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(MARTINS PERALVA. </a:t>
            </a:r>
            <a:r>
              <a:rPr lang="pt-BR" i="1" dirty="0" smtClean="0"/>
              <a:t>O Pensamento de Emmanuel</a:t>
            </a:r>
            <a:r>
              <a:rPr lang="pt-BR" dirty="0" smtClean="0"/>
              <a:t>, cap. 10)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o espírita deve encarar então a morte prematura?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867" y="2852936"/>
            <a:ext cx="3095575" cy="3102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806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Não temas o caminho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Onde o bem permanece “Deus está”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Trabalhe e serve sempre,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Deus te inspira e resguarda.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Não receies perigos, Deus te garante a paz.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Sangram-te os pés na marcha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Deus te trará descanso.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Companheiros se foram,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Deus jamais te abandona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pt-BR" dirty="0" smtClean="0"/>
              <a:t>Por nada te amedrontes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 smtClean="0"/>
              <a:t>Segue e confia em Deus.</a:t>
            </a:r>
          </a:p>
          <a:p>
            <a:pPr marL="0" lvl="4" algn="ctr">
              <a:spcBef>
                <a:spcPts val="1200"/>
              </a:spcBef>
              <a:spcAft>
                <a:spcPts val="0"/>
              </a:spcAft>
            </a:pPr>
            <a:r>
              <a:rPr lang="pt-BR" sz="1600" dirty="0" smtClean="0"/>
              <a:t>(Emmanuel. </a:t>
            </a:r>
            <a:r>
              <a:rPr lang="pt-BR" sz="1600" i="1" dirty="0" smtClean="0"/>
              <a:t>Pronto Socorro</a:t>
            </a:r>
            <a:r>
              <a:rPr lang="pt-BR" sz="1600" dirty="0" smtClean="0"/>
              <a:t>)</a:t>
            </a:r>
            <a:endParaRPr lang="pt-BR" sz="13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Segue com Deus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5879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Sugestão de leitura</a:t>
            </a:r>
            <a:endParaRPr lang="pt-BR" dirty="0"/>
          </a:p>
        </p:txBody>
      </p:sp>
      <p:sp>
        <p:nvSpPr>
          <p:cNvPr id="4" name="Retângulo 7"/>
          <p:cNvSpPr/>
          <p:nvPr/>
        </p:nvSpPr>
        <p:spPr>
          <a:xfrm>
            <a:off x="4797140" y="2568535"/>
            <a:ext cx="16852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  <a:t>Crônica de</a:t>
            </a:r>
          </a:p>
          <a:p>
            <a:pPr algn="ctr"/>
            <a:r>
              <a:rPr lang="en-US" u="none" dirty="0" smtClean="0">
                <a:solidFill>
                  <a:srgbClr val="8F5126"/>
                </a:solidFill>
                <a:latin typeface="Arial Narrow" pitchFamily="34" charset="0"/>
              </a:rPr>
              <a:t>A</a:t>
            </a:r>
            <a:r>
              <a:rPr lang="pt-BR" u="none" dirty="0" err="1" smtClean="0">
                <a:solidFill>
                  <a:srgbClr val="8F5126"/>
                </a:solidFill>
                <a:latin typeface="Arial Narrow" pitchFamily="34" charset="0"/>
              </a:rPr>
              <a:t>lém-Túmulo</a:t>
            </a:r>
            <a:endParaRPr lang="pt-BR" u="none" dirty="0">
              <a:solidFill>
                <a:srgbClr val="8F5126"/>
              </a:solidFill>
              <a:latin typeface="Arial Narrow" pitchFamily="34" charset="0"/>
            </a:endParaRPr>
          </a:p>
        </p:txBody>
      </p:sp>
      <p:sp>
        <p:nvSpPr>
          <p:cNvPr id="5" name="Retângulo 6"/>
          <p:cNvSpPr/>
          <p:nvPr/>
        </p:nvSpPr>
        <p:spPr>
          <a:xfrm>
            <a:off x="457200" y="2559604"/>
            <a:ext cx="20367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  <a:t>Reencarnação e</a:t>
            </a:r>
            <a:b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</a:br>
            <a: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  <a:t>imortalidade</a:t>
            </a:r>
            <a:endParaRPr lang="pt-BR" u="none" dirty="0">
              <a:solidFill>
                <a:srgbClr val="8F5126"/>
              </a:solidFill>
              <a:latin typeface="Arial Narrow" pitchFamily="34" charset="0"/>
            </a:endParaRPr>
          </a:p>
        </p:txBody>
      </p:sp>
      <p:sp>
        <p:nvSpPr>
          <p:cNvPr id="6" name="Retângulo 8"/>
          <p:cNvSpPr/>
          <p:nvPr/>
        </p:nvSpPr>
        <p:spPr>
          <a:xfrm>
            <a:off x="2619368" y="4116765"/>
            <a:ext cx="19104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  <a:t>Ação e Reação</a:t>
            </a:r>
            <a:endParaRPr lang="pt-BR" u="none" dirty="0">
              <a:solidFill>
                <a:srgbClr val="8F5126"/>
              </a:solidFill>
              <a:latin typeface="Arial Narrow" pitchFamily="34" charset="0"/>
            </a:endParaRPr>
          </a:p>
        </p:txBody>
      </p:sp>
      <p:sp>
        <p:nvSpPr>
          <p:cNvPr id="7" name="Retângulo 9"/>
          <p:cNvSpPr/>
          <p:nvPr/>
        </p:nvSpPr>
        <p:spPr>
          <a:xfrm>
            <a:off x="6847444" y="3771855"/>
            <a:ext cx="18122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  <a:t>Temas da vida</a:t>
            </a:r>
          </a:p>
          <a:p>
            <a:pPr algn="ctr"/>
            <a:r>
              <a:rPr lang="pt-BR" u="none" dirty="0" smtClean="0">
                <a:solidFill>
                  <a:srgbClr val="8F5126"/>
                </a:solidFill>
                <a:latin typeface="Arial Narrow" pitchFamily="34" charset="0"/>
              </a:rPr>
              <a:t>e da morte</a:t>
            </a:r>
            <a:endParaRPr lang="pt-BR" u="none" dirty="0">
              <a:solidFill>
                <a:srgbClr val="8F5126"/>
              </a:solidFill>
              <a:latin typeface="Arial Narrow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371" y="3399532"/>
            <a:ext cx="1383584" cy="194411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7123" y="4606825"/>
            <a:ext cx="1326857" cy="19440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5255" y="4603798"/>
            <a:ext cx="1360054" cy="19440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0584" y="3399532"/>
            <a:ext cx="1276630" cy="194411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98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10775</TotalTime>
  <Words>1386</Words>
  <Application>Microsoft Macintosh PowerPoint</Application>
  <PresentationFormat>On-screen Show (4:3)</PresentationFormat>
  <Paragraphs>92</Paragraphs>
  <Slides>17</Slides>
  <Notes>9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Waveform</vt:lpstr>
      <vt:lpstr>DESENCARNAÇÃO Mortes prematuras</vt:lpstr>
      <vt:lpstr>Mortes prematuras</vt:lpstr>
      <vt:lpstr>Reencarnação </vt:lpstr>
      <vt:lpstr>Objetivo da reencarnação </vt:lpstr>
      <vt:lpstr>A criança</vt:lpstr>
      <vt:lpstr>O porque da morte prematura</vt:lpstr>
      <vt:lpstr>Novos rumos</vt:lpstr>
      <vt:lpstr>Causas das dores</vt:lpstr>
      <vt:lpstr>Pronto-socorro</vt:lpstr>
      <vt:lpstr>Rede de afinidades</vt:lpstr>
      <vt:lpstr>Rede de afinidades </vt:lpstr>
      <vt:lpstr>Finalidade do retorno à vida corpórea</vt:lpstr>
      <vt:lpstr>Espíritos de elevada classe evolutiva</vt:lpstr>
      <vt:lpstr>Como o conhecimento espírita pode ajudar?</vt:lpstr>
      <vt:lpstr>Como o espírita deve encarar então a morte prematura?</vt:lpstr>
      <vt:lpstr>Segue com Deus</vt:lpstr>
      <vt:lpstr>Sugestão de leitura</vt:lpstr>
    </vt:vector>
  </TitlesOfParts>
  <Company>Pedro Aganian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Aganian</dc:creator>
  <cp:lastModifiedBy>Adriano Alves</cp:lastModifiedBy>
  <cp:revision>791</cp:revision>
  <cp:lastPrinted>2004-01-28T18:32:47Z</cp:lastPrinted>
  <dcterms:created xsi:type="dcterms:W3CDTF">2001-10-17T15:22:17Z</dcterms:created>
  <dcterms:modified xsi:type="dcterms:W3CDTF">2015-03-26T02:38:57Z</dcterms:modified>
</cp:coreProperties>
</file>