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6FF"/>
    <a:srgbClr val="375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9"/>
    <p:restoredTop sz="94643"/>
  </p:normalViewPr>
  <p:slideViewPr>
    <p:cSldViewPr snapToGrid="0" snapToObjects="1" showGuides="1">
      <p:cViewPr>
        <p:scale>
          <a:sx n="105" d="100"/>
          <a:sy n="105" d="100"/>
        </p:scale>
        <p:origin x="528" y="5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AD71C0-899F-4B5A-BB13-74ADBC5E9CF6}" type="doc">
      <dgm:prSet loTypeId="urn:microsoft.com/office/officeart/2005/8/layout/funnel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269120E2-6683-4619-9F58-2CCBC0C54F20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pt-BR" b="1" dirty="0" smtClean="0">
              <a:latin typeface="+mn-lt"/>
            </a:rPr>
            <a:t>Estudo</a:t>
          </a:r>
          <a:endParaRPr lang="pt-BR" b="1" dirty="0">
            <a:latin typeface="+mn-lt"/>
          </a:endParaRPr>
        </a:p>
      </dgm:t>
    </dgm:pt>
    <dgm:pt modelId="{660271E7-155D-40C2-BA1B-52C4C1F232C3}" type="parTrans" cxnId="{8BECB163-BE42-4BC1-A5CF-BDC585328515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FE2A287D-A961-41C4-8461-4AE7766C1134}" type="sibTrans" cxnId="{8BECB163-BE42-4BC1-A5CF-BDC585328515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D8E6C047-8038-4DB4-B5BC-2A3CF3AC3A9A}">
      <dgm:prSet phldrT="[Texto]"/>
      <dgm:spPr/>
      <dgm:t>
        <a:bodyPr/>
        <a:lstStyle/>
        <a:p>
          <a:r>
            <a:rPr lang="pt-BR" b="1" dirty="0" smtClean="0">
              <a:latin typeface="+mn-lt"/>
            </a:rPr>
            <a:t>Trabalho</a:t>
          </a:r>
          <a:endParaRPr lang="pt-BR" b="1" dirty="0">
            <a:latin typeface="+mn-lt"/>
          </a:endParaRPr>
        </a:p>
      </dgm:t>
    </dgm:pt>
    <dgm:pt modelId="{0C91A4E9-6087-49A7-9E86-AE9A0B06A388}" type="parTrans" cxnId="{37B85120-299C-4E1C-BEE8-56E6D71CFF02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87FFC2E1-552E-4384-AF73-E4A147CB823E}" type="sibTrans" cxnId="{37B85120-299C-4E1C-BEE8-56E6D71CFF02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363BA609-F22A-45D2-BA40-EE291C00898B}">
      <dgm:prSet phldrT="[Texto]"/>
      <dgm:spPr/>
      <dgm:t>
        <a:bodyPr/>
        <a:lstStyle/>
        <a:p>
          <a:r>
            <a:rPr lang="pt-BR" b="1" dirty="0" smtClean="0">
              <a:latin typeface="+mn-lt"/>
            </a:rPr>
            <a:t>Reforma íntima</a:t>
          </a:r>
          <a:endParaRPr lang="pt-BR" b="1" dirty="0">
            <a:latin typeface="+mn-lt"/>
          </a:endParaRPr>
        </a:p>
      </dgm:t>
    </dgm:pt>
    <dgm:pt modelId="{D5478DA9-B826-45DB-9898-ADEDC32166CE}" type="parTrans" cxnId="{3C96B067-01FD-4AF3-A759-133797B8AA83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5804701F-4EC9-452C-AB1B-1050BCFBB684}" type="sibTrans" cxnId="{3C96B067-01FD-4AF3-A759-133797B8AA83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F364FC3A-C82A-4AA8-87F4-EB2FE52630C2}">
      <dgm:prSet phldrT="[Texto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  <a:latin typeface="+mn-lt"/>
            </a:rPr>
            <a:t>EVOLUÇÃO</a:t>
          </a:r>
          <a:endParaRPr lang="pt-BR" b="1" dirty="0">
            <a:solidFill>
              <a:schemeClr val="bg1"/>
            </a:solidFill>
            <a:latin typeface="+mn-lt"/>
          </a:endParaRPr>
        </a:p>
      </dgm:t>
    </dgm:pt>
    <dgm:pt modelId="{6D83A6EE-B95E-4E84-AB42-E360B810030E}" type="parTrans" cxnId="{5FA44C38-9303-49EB-8234-6BDE66595A1D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70C10D9A-B956-4271-ACB4-8C6E6BA9DE38}" type="sibTrans" cxnId="{5FA44C38-9303-49EB-8234-6BDE66595A1D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EB3AFF2F-9D34-4F27-9238-55D6ED821A83}" type="pres">
      <dgm:prSet presAssocID="{E2AD71C0-899F-4B5A-BB13-74ADBC5E9CF6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09F1B91-742F-4B2A-B5AE-87F183053E74}" type="pres">
      <dgm:prSet presAssocID="{E2AD71C0-899F-4B5A-BB13-74ADBC5E9CF6}" presName="ellipse" presStyleLbl="trBgShp" presStyleIdx="0" presStyleCnt="1"/>
      <dgm:spPr/>
      <dgm:t>
        <a:bodyPr/>
        <a:lstStyle/>
        <a:p>
          <a:endParaRPr lang="pt-BR"/>
        </a:p>
      </dgm:t>
    </dgm:pt>
    <dgm:pt modelId="{D227C483-8580-413F-B9AD-FDD1EDDBB34F}" type="pres">
      <dgm:prSet presAssocID="{E2AD71C0-899F-4B5A-BB13-74ADBC5E9CF6}" presName="arrow1" presStyleLbl="fgShp" presStyleIdx="0" presStyleCnt="1"/>
      <dgm:spPr/>
      <dgm:t>
        <a:bodyPr/>
        <a:lstStyle/>
        <a:p>
          <a:endParaRPr lang="pt-BR"/>
        </a:p>
      </dgm:t>
    </dgm:pt>
    <dgm:pt modelId="{7C8EDB47-F53E-4AC8-8DBF-965109178A6F}" type="pres">
      <dgm:prSet presAssocID="{E2AD71C0-899F-4B5A-BB13-74ADBC5E9CF6}" presName="rectangle" presStyleLbl="revTx" presStyleIdx="0" presStyleCnt="1" custScaleX="2160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62E6F1C-E3C2-4E12-863D-EC15196A3393}" type="pres">
      <dgm:prSet presAssocID="{D8E6C047-8038-4DB4-B5BC-2A3CF3AC3A9A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8CE2F62-322D-4656-9683-DBE50C4A4904}" type="pres">
      <dgm:prSet presAssocID="{363BA609-F22A-45D2-BA40-EE291C00898B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CA537A-2524-47C8-9A9D-A018395A80DA}" type="pres">
      <dgm:prSet presAssocID="{F364FC3A-C82A-4AA8-87F4-EB2FE52630C2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922180-0A23-4C1B-94AF-B89248E81909}" type="pres">
      <dgm:prSet presAssocID="{E2AD71C0-899F-4B5A-BB13-74ADBC5E9CF6}" presName="funnel" presStyleLbl="trAlignAcc1" presStyleIdx="0" presStyleCnt="1"/>
      <dgm:spPr/>
      <dgm:t>
        <a:bodyPr/>
        <a:lstStyle/>
        <a:p>
          <a:endParaRPr lang="pt-BR"/>
        </a:p>
      </dgm:t>
    </dgm:pt>
  </dgm:ptLst>
  <dgm:cxnLst>
    <dgm:cxn modelId="{5FA44C38-9303-49EB-8234-6BDE66595A1D}" srcId="{E2AD71C0-899F-4B5A-BB13-74ADBC5E9CF6}" destId="{F364FC3A-C82A-4AA8-87F4-EB2FE52630C2}" srcOrd="3" destOrd="0" parTransId="{6D83A6EE-B95E-4E84-AB42-E360B810030E}" sibTransId="{70C10D9A-B956-4271-ACB4-8C6E6BA9DE38}"/>
    <dgm:cxn modelId="{3C96B067-01FD-4AF3-A759-133797B8AA83}" srcId="{E2AD71C0-899F-4B5A-BB13-74ADBC5E9CF6}" destId="{363BA609-F22A-45D2-BA40-EE291C00898B}" srcOrd="2" destOrd="0" parTransId="{D5478DA9-B826-45DB-9898-ADEDC32166CE}" sibTransId="{5804701F-4EC9-452C-AB1B-1050BCFBB684}"/>
    <dgm:cxn modelId="{8BECB163-BE42-4BC1-A5CF-BDC585328515}" srcId="{E2AD71C0-899F-4B5A-BB13-74ADBC5E9CF6}" destId="{269120E2-6683-4619-9F58-2CCBC0C54F20}" srcOrd="0" destOrd="0" parTransId="{660271E7-155D-40C2-BA1B-52C4C1F232C3}" sibTransId="{FE2A287D-A961-41C4-8461-4AE7766C1134}"/>
    <dgm:cxn modelId="{4CB50699-8E58-4F43-9A92-CAC0C1AB2486}" type="presOf" srcId="{D8E6C047-8038-4DB4-B5BC-2A3CF3AC3A9A}" destId="{78CE2F62-322D-4656-9683-DBE50C4A4904}" srcOrd="0" destOrd="0" presId="urn:microsoft.com/office/officeart/2005/8/layout/funnel1"/>
    <dgm:cxn modelId="{5E9A2266-04F2-7A4F-B59C-B17BC0127BDF}" type="presOf" srcId="{E2AD71C0-899F-4B5A-BB13-74ADBC5E9CF6}" destId="{EB3AFF2F-9D34-4F27-9238-55D6ED821A83}" srcOrd="0" destOrd="0" presId="urn:microsoft.com/office/officeart/2005/8/layout/funnel1"/>
    <dgm:cxn modelId="{73452E07-6D6A-864C-85FE-6CAAC810307A}" type="presOf" srcId="{269120E2-6683-4619-9F58-2CCBC0C54F20}" destId="{58CA537A-2524-47C8-9A9D-A018395A80DA}" srcOrd="0" destOrd="0" presId="urn:microsoft.com/office/officeart/2005/8/layout/funnel1"/>
    <dgm:cxn modelId="{37B85120-299C-4E1C-BEE8-56E6D71CFF02}" srcId="{E2AD71C0-899F-4B5A-BB13-74ADBC5E9CF6}" destId="{D8E6C047-8038-4DB4-B5BC-2A3CF3AC3A9A}" srcOrd="1" destOrd="0" parTransId="{0C91A4E9-6087-49A7-9E86-AE9A0B06A388}" sibTransId="{87FFC2E1-552E-4384-AF73-E4A147CB823E}"/>
    <dgm:cxn modelId="{D5B06C98-DCC5-A143-91CC-DDAC1DA20959}" type="presOf" srcId="{363BA609-F22A-45D2-BA40-EE291C00898B}" destId="{662E6F1C-E3C2-4E12-863D-EC15196A3393}" srcOrd="0" destOrd="0" presId="urn:microsoft.com/office/officeart/2005/8/layout/funnel1"/>
    <dgm:cxn modelId="{7E961457-8FD3-084D-91C8-A7A33C472412}" type="presOf" srcId="{F364FC3A-C82A-4AA8-87F4-EB2FE52630C2}" destId="{7C8EDB47-F53E-4AC8-8DBF-965109178A6F}" srcOrd="0" destOrd="0" presId="urn:microsoft.com/office/officeart/2005/8/layout/funnel1"/>
    <dgm:cxn modelId="{9EEF3FB5-06B5-0647-BCBD-3FD95DDE5777}" type="presParOf" srcId="{EB3AFF2F-9D34-4F27-9238-55D6ED821A83}" destId="{909F1B91-742F-4B2A-B5AE-87F183053E74}" srcOrd="0" destOrd="0" presId="urn:microsoft.com/office/officeart/2005/8/layout/funnel1"/>
    <dgm:cxn modelId="{CB670225-7B33-FC47-B882-0949038080D7}" type="presParOf" srcId="{EB3AFF2F-9D34-4F27-9238-55D6ED821A83}" destId="{D227C483-8580-413F-B9AD-FDD1EDDBB34F}" srcOrd="1" destOrd="0" presId="urn:microsoft.com/office/officeart/2005/8/layout/funnel1"/>
    <dgm:cxn modelId="{34963DCD-7731-7D49-9C90-22AFEFEF92E8}" type="presParOf" srcId="{EB3AFF2F-9D34-4F27-9238-55D6ED821A83}" destId="{7C8EDB47-F53E-4AC8-8DBF-965109178A6F}" srcOrd="2" destOrd="0" presId="urn:microsoft.com/office/officeart/2005/8/layout/funnel1"/>
    <dgm:cxn modelId="{4FDDB2F6-99CB-7344-A23A-1E7A5A167911}" type="presParOf" srcId="{EB3AFF2F-9D34-4F27-9238-55D6ED821A83}" destId="{662E6F1C-E3C2-4E12-863D-EC15196A3393}" srcOrd="3" destOrd="0" presId="urn:microsoft.com/office/officeart/2005/8/layout/funnel1"/>
    <dgm:cxn modelId="{32896754-CD3E-0742-BCCD-6C7B69E99F4E}" type="presParOf" srcId="{EB3AFF2F-9D34-4F27-9238-55D6ED821A83}" destId="{78CE2F62-322D-4656-9683-DBE50C4A4904}" srcOrd="4" destOrd="0" presId="urn:microsoft.com/office/officeart/2005/8/layout/funnel1"/>
    <dgm:cxn modelId="{015AD749-9039-FB45-966C-68BB2FA0C1A6}" type="presParOf" srcId="{EB3AFF2F-9D34-4F27-9238-55D6ED821A83}" destId="{58CA537A-2524-47C8-9A9D-A018395A80DA}" srcOrd="5" destOrd="0" presId="urn:microsoft.com/office/officeart/2005/8/layout/funnel1"/>
    <dgm:cxn modelId="{73CD03D7-0BEF-034E-8EF3-AD20EDD7E51D}" type="presParOf" srcId="{EB3AFF2F-9D34-4F27-9238-55D6ED821A83}" destId="{EF922180-0A23-4C1B-94AF-B89248E8190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F1B91-742F-4B2A-B5AE-87F183053E74}">
      <dsp:nvSpPr>
        <dsp:cNvPr id="0" name=""/>
        <dsp:cNvSpPr/>
      </dsp:nvSpPr>
      <dsp:spPr>
        <a:xfrm>
          <a:off x="1591922" y="183693"/>
          <a:ext cx="3645610" cy="1266072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27C483-8580-413F-B9AD-FDD1EDDBB34F}">
      <dsp:nvSpPr>
        <dsp:cNvPr id="0" name=""/>
        <dsp:cNvSpPr/>
      </dsp:nvSpPr>
      <dsp:spPr>
        <a:xfrm>
          <a:off x="3067123" y="3283875"/>
          <a:ext cx="706513" cy="452168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EDB47-F53E-4AC8-8DBF-965109178A6F}">
      <dsp:nvSpPr>
        <dsp:cNvPr id="0" name=""/>
        <dsp:cNvSpPr/>
      </dsp:nvSpPr>
      <dsp:spPr>
        <a:xfrm>
          <a:off x="-242424" y="3645610"/>
          <a:ext cx="7325609" cy="847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bg1"/>
              </a:solidFill>
              <a:latin typeface="+mn-lt"/>
            </a:rPr>
            <a:t>EVOLUÇÃO</a:t>
          </a:r>
          <a:endParaRPr lang="pt-BR" sz="3000" b="1" kern="1200" dirty="0">
            <a:solidFill>
              <a:schemeClr val="bg1"/>
            </a:solidFill>
            <a:latin typeface="+mn-lt"/>
          </a:endParaRPr>
        </a:p>
      </dsp:txBody>
      <dsp:txXfrm>
        <a:off x="-242424" y="3645610"/>
        <a:ext cx="7325609" cy="847816"/>
      </dsp:txXfrm>
    </dsp:sp>
    <dsp:sp modelId="{662E6F1C-E3C2-4E12-863D-EC15196A3393}">
      <dsp:nvSpPr>
        <dsp:cNvPr id="0" name=""/>
        <dsp:cNvSpPr/>
      </dsp:nvSpPr>
      <dsp:spPr>
        <a:xfrm>
          <a:off x="2917342" y="1547547"/>
          <a:ext cx="1271724" cy="12717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latin typeface="+mn-lt"/>
            </a:rPr>
            <a:t>Reforma íntima</a:t>
          </a:r>
          <a:endParaRPr lang="pt-BR" sz="1600" b="1" kern="1200" dirty="0">
            <a:latin typeface="+mn-lt"/>
          </a:endParaRPr>
        </a:p>
      </dsp:txBody>
      <dsp:txXfrm>
        <a:off x="3103582" y="1733787"/>
        <a:ext cx="899244" cy="899244"/>
      </dsp:txXfrm>
    </dsp:sp>
    <dsp:sp modelId="{78CE2F62-322D-4656-9683-DBE50C4A4904}">
      <dsp:nvSpPr>
        <dsp:cNvPr id="0" name=""/>
        <dsp:cNvSpPr/>
      </dsp:nvSpPr>
      <dsp:spPr>
        <a:xfrm>
          <a:off x="2007352" y="593471"/>
          <a:ext cx="1271724" cy="1271724"/>
        </a:xfrm>
        <a:prstGeom prst="ellipse">
          <a:avLst/>
        </a:prstGeom>
        <a:solidFill>
          <a:schemeClr val="accent2">
            <a:hueOff val="677406"/>
            <a:satOff val="-3316"/>
            <a:lumOff val="186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latin typeface="+mn-lt"/>
            </a:rPr>
            <a:t>Trabalho</a:t>
          </a:r>
          <a:endParaRPr lang="pt-BR" sz="1600" b="1" kern="1200" dirty="0">
            <a:latin typeface="+mn-lt"/>
          </a:endParaRPr>
        </a:p>
      </dsp:txBody>
      <dsp:txXfrm>
        <a:off x="2193592" y="779711"/>
        <a:ext cx="899244" cy="899244"/>
      </dsp:txXfrm>
    </dsp:sp>
    <dsp:sp modelId="{58CA537A-2524-47C8-9A9D-A018395A80DA}">
      <dsp:nvSpPr>
        <dsp:cNvPr id="0" name=""/>
        <dsp:cNvSpPr/>
      </dsp:nvSpPr>
      <dsp:spPr>
        <a:xfrm>
          <a:off x="3307337" y="285996"/>
          <a:ext cx="1271724" cy="1271724"/>
        </a:xfrm>
        <a:prstGeom prst="ellipse">
          <a:avLst/>
        </a:prstGeom>
        <a:solidFill>
          <a:schemeClr val="accent5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latin typeface="+mn-lt"/>
            </a:rPr>
            <a:t>Estudo</a:t>
          </a:r>
          <a:endParaRPr lang="pt-BR" sz="1600" b="1" kern="1200" dirty="0">
            <a:latin typeface="+mn-lt"/>
          </a:endParaRPr>
        </a:p>
      </dsp:txBody>
      <dsp:txXfrm>
        <a:off x="3493577" y="472236"/>
        <a:ext cx="899244" cy="899244"/>
      </dsp:txXfrm>
    </dsp:sp>
    <dsp:sp modelId="{EF922180-0A23-4C1B-94AF-B89248E81909}">
      <dsp:nvSpPr>
        <dsp:cNvPr id="0" name=""/>
        <dsp:cNvSpPr/>
      </dsp:nvSpPr>
      <dsp:spPr>
        <a:xfrm>
          <a:off x="1442141" y="28260"/>
          <a:ext cx="3956477" cy="316518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21A43-41B4-3D43-B91A-9934620FD23D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0ADEE-0F71-EC41-8770-905222D2C78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5589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a palestra</a:t>
            </a:r>
            <a:r>
              <a:rPr lang="pt-BR" baseline="0" dirty="0" smtClean="0"/>
              <a:t> lembrando que cada um de nós, ao longo de nossa existência, colheremos os frutos de nossos esforços. Quando desencarnamos, o mesmo ocorre. Cada um colherá aquilo que de bom ou ruim plantou ao longo de sua última existência.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7CDA6-92DB-4FA6-BA1F-5203729B148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456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Levar os ouvintes à reflexão de</a:t>
            </a:r>
            <a:r>
              <a:rPr lang="pt-BR" baseline="0" dirty="0" smtClean="0"/>
              <a:t> cada um na terra pode trazer no íntimo o “</a:t>
            </a:r>
            <a:r>
              <a:rPr lang="pt-BR" baseline="0" dirty="0" err="1" smtClean="0"/>
              <a:t>ceu</a:t>
            </a:r>
            <a:r>
              <a:rPr lang="pt-BR" baseline="0" dirty="0" smtClean="0"/>
              <a:t>” ou o “inferno” criado por si mesmo. Esses dois “lugares” existem primeiramente em nós.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7CDA6-92DB-4FA6-BA1F-5203729B148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16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Levar</a:t>
            </a:r>
            <a:r>
              <a:rPr lang="pt-BR" baseline="0" dirty="0" smtClean="0"/>
              <a:t> os ouvintes a refletirem que a promessa de um céu ou a punição de ir para o inferno, de fato, não muda as pessoas. A morte do corpo físico não tratará grandes transformações morais por si só. O espírito, ao longo de sua reencarnação, precisa se esforçar para vencer as más tendências e assim, no retorno ao mundo espiritual, colherá os frutos de sua mudança íntima. Usar a imagem para ilustrar quão grande deve ser esse esforço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7CDA6-92DB-4FA6-BA1F-5203729B148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724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dirty="0" smtClean="0"/>
              <a:t>Quando encarnado ou desencarnado os espíritos se </a:t>
            </a:r>
            <a:r>
              <a:rPr lang="pt-BR" baseline="0" dirty="0" err="1" smtClean="0"/>
              <a:t>afinizam</a:t>
            </a:r>
            <a:r>
              <a:rPr lang="pt-BR" baseline="0" dirty="0" smtClean="0"/>
              <a:t> com aqueles com quem compartilham ideias, emoções, princípios e valores. Almas afins se buscam. Precisamos analisar que tipo pessoas nos atraem. Aquelas com bons ou maus princípios?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7CDA6-92DB-4FA6-BA1F-5203729B148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218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momento da desencarnação</a:t>
            </a:r>
            <a:r>
              <a:rPr lang="pt-BR" baseline="0" dirty="0" smtClean="0"/>
              <a:t> é propício para o espírito fazer sua análise íntima. Refletir sobre as coisas boas e ruins que praticou ao longo de sua existência. Allan Kardec, em O Livro dos Espíritos, pergunta aos espíritos da codificação onde está escrita a lei de Deus. Esses afirmam que na consciência de cada um. Sendo assim, é natural que o homem, se praticou o mal, se sinta impelido a sentir vergonha do que fez.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7CDA6-92DB-4FA6-BA1F-5203729B148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56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Ao desencarnar,</a:t>
            </a:r>
            <a:r>
              <a:rPr lang="pt-BR" baseline="0" dirty="0" smtClean="0"/>
              <a:t> cada um será recepcionado por aqueles com quem ao longo de sua reencarnação, compartilhou ideias. Se foi bom, será recebido por amigos e parentes amados. Se praticou o mal, será acusado pelos comparsas com quem comungava ideias e, possivelmente, será recepcionado por esses mesmos companheiros.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7CDA6-92DB-4FA6-BA1F-5203729B148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087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Percebe-se, assim, que cada um de nós prestará contas pelo o que fez, perante</a:t>
            </a:r>
            <a:r>
              <a:rPr lang="pt-BR" baseline="0" dirty="0" smtClean="0"/>
              <a:t> o tribunal da própria consciência. Precisamos, desta forma, saldar nossas “dívidas” ainda enquanto encarnados, para termos o mérito de compartilharmos no plano espiritual da convivência daqueles que nos foram caros.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D87B-2250-4BF7-931B-7ED01D91CC3F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065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Enfatizar</a:t>
            </a:r>
            <a:r>
              <a:rPr lang="pt-BR" baseline="0" dirty="0" smtClean="0"/>
              <a:t> que existem diversas colônias no mundo espiritual e que a colônia Nosso Lar e um exemplo delas. Os espíritos desencarnado são levados a essas colônias de acordo com seu grau de adiantamento moral e merecimento.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D87B-2250-4BF7-931B-7ED01D91CC3F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445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Finalizar a palestra ressaltando que após a morte, necessitaremos de continuar trabalhando,</a:t>
            </a:r>
            <a:r>
              <a:rPr lang="pt-BR" baseline="0" dirty="0" smtClean="0"/>
              <a:t> estudando e fazendo a nossa reforma íntima. Essa é a fórmula ideal para ao longo das reencarnação continuarmos evoluindo.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D87B-2250-4BF7-931B-7ED01D91CC3F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762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Enfatizar que a vida espírita é uma ocupação contínua e que depois da morte, não haverá a inatividade. O espírito necessitar evoluir</a:t>
            </a:r>
            <a:r>
              <a:rPr lang="pt-BR" baseline="0" dirty="0" smtClean="0"/>
              <a:t> sempre.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D87B-2250-4BF7-931B-7ED01D91CC3F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716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D87B-2250-4BF7-931B-7ED01D91CC3F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6231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" name="Retângulo 22"/>
          <p:cNvSpPr/>
          <p:nvPr userDrawn="1"/>
        </p:nvSpPr>
        <p:spPr>
          <a:xfrm>
            <a:off x="-2266" y="-12192"/>
            <a:ext cx="7878298" cy="687019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297" y="2564043"/>
            <a:ext cx="5314903" cy="2365782"/>
          </a:xfrm>
        </p:spPr>
        <p:txBody>
          <a:bodyPr anchor="t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6297" y="1702623"/>
            <a:ext cx="5314903" cy="861420"/>
          </a:xfrm>
        </p:spPr>
        <p:txBody>
          <a:bodyPr anchor="b"/>
          <a:lstStyle>
            <a:lvl1pPr marL="0" indent="0" algn="l">
              <a:buNone/>
              <a:defRPr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53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/>
            </a:lvl1pPr>
            <a:lvl2pPr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2pPr>
            <a:lvl3pPr>
              <a:defRPr sz="1800"/>
            </a:lvl3pPr>
            <a:lvl4pPr>
              <a:defRPr sz="1600"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 marL="361950" indent="0" algn="r">
              <a:buNone/>
              <a:tabLst/>
              <a:defRPr sz="1400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8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34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001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42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558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051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04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6250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327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951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663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935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5236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53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609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8417-A0B2-B443-9A7C-D0FFD0D4C417}" type="datetimeFigureOut">
              <a:rPr lang="pt-BR" smtClean="0"/>
              <a:t>29/07/17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71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tângulo 10"/>
          <p:cNvSpPr/>
          <p:nvPr userDrawn="1"/>
        </p:nvSpPr>
        <p:spPr>
          <a:xfrm>
            <a:off x="-2266" y="-12192"/>
            <a:ext cx="9146266" cy="687019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orma Livre 9"/>
          <p:cNvSpPr/>
          <p:nvPr userDrawn="1"/>
        </p:nvSpPr>
        <p:spPr>
          <a:xfrm>
            <a:off x="0" y="-12192"/>
            <a:ext cx="7678616" cy="1432446"/>
          </a:xfrm>
          <a:custGeom>
            <a:avLst/>
            <a:gdLst>
              <a:gd name="connsiteX0" fmla="*/ 0 w 9144000"/>
              <a:gd name="connsiteY0" fmla="*/ 0 h 1670304"/>
              <a:gd name="connsiteX1" fmla="*/ 9144000 w 9144000"/>
              <a:gd name="connsiteY1" fmla="*/ 0 h 1670304"/>
              <a:gd name="connsiteX2" fmla="*/ 7473696 w 9144000"/>
              <a:gd name="connsiteY2" fmla="*/ 1670304 h 1670304"/>
              <a:gd name="connsiteX3" fmla="*/ 12192 w 9144000"/>
              <a:gd name="connsiteY3" fmla="*/ 1670304 h 1670304"/>
              <a:gd name="connsiteX4" fmla="*/ 0 w 9144000"/>
              <a:gd name="connsiteY4" fmla="*/ 0 h 1670304"/>
              <a:gd name="connsiteX0" fmla="*/ 0 w 9144000"/>
              <a:gd name="connsiteY0" fmla="*/ 0 h 1670304"/>
              <a:gd name="connsiteX1" fmla="*/ 9144000 w 9144000"/>
              <a:gd name="connsiteY1" fmla="*/ 0 h 1670304"/>
              <a:gd name="connsiteX2" fmla="*/ 7473696 w 9144000"/>
              <a:gd name="connsiteY2" fmla="*/ 1670304 h 1670304"/>
              <a:gd name="connsiteX3" fmla="*/ 12192 w 9144000"/>
              <a:gd name="connsiteY3" fmla="*/ 1670304 h 1670304"/>
              <a:gd name="connsiteX4" fmla="*/ 0 w 9144000"/>
              <a:gd name="connsiteY4" fmla="*/ 0 h 1670304"/>
              <a:gd name="connsiteX0" fmla="*/ 0 w 9144000"/>
              <a:gd name="connsiteY0" fmla="*/ 0 h 1670304"/>
              <a:gd name="connsiteX1" fmla="*/ 9144000 w 9144000"/>
              <a:gd name="connsiteY1" fmla="*/ 0 h 1670304"/>
              <a:gd name="connsiteX2" fmla="*/ 7473696 w 9144000"/>
              <a:gd name="connsiteY2" fmla="*/ 1670304 h 1670304"/>
              <a:gd name="connsiteX3" fmla="*/ 12192 w 9144000"/>
              <a:gd name="connsiteY3" fmla="*/ 1670304 h 1670304"/>
              <a:gd name="connsiteX4" fmla="*/ 0 w 9144000"/>
              <a:gd name="connsiteY4" fmla="*/ 0 h 1670304"/>
              <a:gd name="connsiteX0" fmla="*/ 0 w 9144000"/>
              <a:gd name="connsiteY0" fmla="*/ 0 h 1670304"/>
              <a:gd name="connsiteX1" fmla="*/ 9144000 w 9144000"/>
              <a:gd name="connsiteY1" fmla="*/ 0 h 1670304"/>
              <a:gd name="connsiteX2" fmla="*/ 7473696 w 9144000"/>
              <a:gd name="connsiteY2" fmla="*/ 1670304 h 1670304"/>
              <a:gd name="connsiteX3" fmla="*/ 12192 w 9144000"/>
              <a:gd name="connsiteY3" fmla="*/ 1670304 h 1670304"/>
              <a:gd name="connsiteX4" fmla="*/ 0 w 9144000"/>
              <a:gd name="connsiteY4" fmla="*/ 0 h 1670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670304">
                <a:moveTo>
                  <a:pt x="0" y="0"/>
                </a:moveTo>
                <a:lnTo>
                  <a:pt x="9144000" y="0"/>
                </a:lnTo>
                <a:cubicBezTo>
                  <a:pt x="8587232" y="556768"/>
                  <a:pt x="8846212" y="1662176"/>
                  <a:pt x="7473696" y="1670304"/>
                </a:cubicBezTo>
                <a:lnTo>
                  <a:pt x="12192" y="1670304"/>
                </a:lnTo>
                <a:lnTo>
                  <a:pt x="0" y="0"/>
                </a:lnTo>
                <a:close/>
              </a:path>
            </a:pathLst>
          </a:custGeom>
          <a:solidFill>
            <a:srgbClr val="37558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gray">
          <a:xfrm>
            <a:off x="265055" y="198063"/>
            <a:ext cx="6407758" cy="1011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390144" y="1618316"/>
            <a:ext cx="8375903" cy="4987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12A78417-A0B2-B443-9A7C-D0FFD0D4C417}" type="datetimeFigureOut">
              <a:rPr lang="pt-BR" smtClean="0"/>
              <a:t>29/07/17</a:t>
            </a:fld>
            <a:endParaRPr lang="pt-BR" dirty="0"/>
          </a:p>
        </p:txBody>
      </p:sp>
      <p:sp>
        <p:nvSpPr>
          <p:cNvPr id="33" name="Slide Number Placeholder 5"/>
          <p:cNvSpPr>
            <a:spLocks noGrp="1"/>
          </p:cNvSpPr>
          <p:nvPr userDrawn="1"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A31FE75-98C1-E145-B13E-194592575ED3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276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SzPct val="80000"/>
        <a:buFont typeface="Cambria" charset="0"/>
        <a:buChar char="⇲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just" defTabSz="4572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SzPct val="80000"/>
        <a:buFont typeface="Cambria" charset="0"/>
        <a:buChar char="⇲"/>
        <a:defRPr sz="16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960120" indent="-228600" algn="just" defTabSz="4572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SzPct val="80000"/>
        <a:buFont typeface="Cambria" charset="0"/>
        <a:buChar char="⇲"/>
        <a:defRPr sz="14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234440" indent="-228600" algn="just" defTabSz="4572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SzPct val="80000"/>
        <a:buFont typeface="Cambria" charset="0"/>
        <a:buChar char="⇲"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1508760" indent="-228600" algn="just" defTabSz="4572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SzPct val="80000"/>
        <a:buFont typeface="Cambria" charset="0"/>
        <a:buChar char="⇲"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6297" y="2564043"/>
            <a:ext cx="6217111" cy="2365782"/>
          </a:xfrm>
        </p:spPr>
        <p:txBody>
          <a:bodyPr/>
          <a:lstStyle/>
          <a:p>
            <a:r>
              <a:rPr lang="pt-BR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Morri. E agora?</a:t>
            </a:r>
            <a:endParaRPr lang="pt-BR" sz="6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/>
              <a:t>Desencarnação</a:t>
            </a:r>
            <a:endParaRPr lang="pt-BR" sz="20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 bwMode="gray">
          <a:xfrm>
            <a:off x="476297" y="5791245"/>
            <a:ext cx="5314903" cy="861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mbria" charset="0"/>
              <a:buNone/>
              <a:defRPr sz="1800" b="0" i="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mbria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mbria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mbria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mbria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1300" cap="none" dirty="0" smtClean="0">
                <a:solidFill>
                  <a:schemeClr val="accent2">
                    <a:lumMod val="75000"/>
                  </a:schemeClr>
                </a:solidFill>
              </a:rPr>
              <a:t>Escola de Evangelização de Pacientes</a:t>
            </a:r>
          </a:p>
          <a:p>
            <a:pPr>
              <a:spcBef>
                <a:spcPts val="0"/>
              </a:spcBef>
            </a:pPr>
            <a:r>
              <a:rPr lang="pt-BR" sz="1300" cap="none" dirty="0" smtClean="0">
                <a:solidFill>
                  <a:schemeClr val="accent2">
                    <a:lumMod val="75000"/>
                  </a:schemeClr>
                </a:solidFill>
              </a:rPr>
              <a:t>Grupo Espírita </a:t>
            </a:r>
            <a:r>
              <a:rPr lang="pt-BR" sz="1300" cap="none" dirty="0" err="1" smtClean="0">
                <a:solidFill>
                  <a:schemeClr val="accent2">
                    <a:lumMod val="75000"/>
                  </a:schemeClr>
                </a:solidFill>
              </a:rPr>
              <a:t>Guillon</a:t>
            </a:r>
            <a:r>
              <a:rPr lang="pt-BR" sz="1300" cap="none" dirty="0" smtClean="0">
                <a:solidFill>
                  <a:schemeClr val="accent2">
                    <a:lumMod val="75000"/>
                  </a:schemeClr>
                </a:solidFill>
              </a:rPr>
              <a:t> Ribeiro</a:t>
            </a:r>
            <a:endParaRPr lang="pt-BR" sz="1300" cap="none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32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Colhendo o que se planta</a:t>
            </a:r>
            <a:endParaRPr lang="en-US" dirty="0" smtClean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3560064" y="1618316"/>
            <a:ext cx="5205983" cy="4987439"/>
          </a:xfrm>
        </p:spPr>
        <p:txBody>
          <a:bodyPr/>
          <a:lstStyle/>
          <a:p>
            <a:r>
              <a:rPr lang="pt-BR" dirty="0" smtClean="0"/>
              <a:t>“Procura apresentar-te diante de Deus aprovado, como obreiro que não tem de que se envergonhar, que maneja bem a palavra da verdade.” – </a:t>
            </a:r>
            <a:r>
              <a:rPr lang="pt-BR" i="1" dirty="0"/>
              <a:t>Paulo</a:t>
            </a:r>
            <a:endParaRPr lang="pt-BR" i="1" dirty="0" smtClean="0"/>
          </a:p>
          <a:p>
            <a:pPr lvl="4"/>
            <a:r>
              <a:rPr lang="pt-BR" dirty="0" smtClean="0"/>
              <a:t>(Timóteo, 2:15)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9"/>
          <a:stretch/>
        </p:blipFill>
        <p:spPr bwMode="auto">
          <a:xfrm>
            <a:off x="390144" y="2891037"/>
            <a:ext cx="2917836" cy="24368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3579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Após a desencarnação: céu ou inferno?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390145" y="1618316"/>
            <a:ext cx="5510784" cy="4987439"/>
          </a:xfrm>
        </p:spPr>
        <p:txBody>
          <a:bodyPr>
            <a:normAutofit/>
          </a:bodyPr>
          <a:lstStyle/>
          <a:p>
            <a:r>
              <a:rPr lang="pt-BR" dirty="0" smtClean="0"/>
              <a:t>“Enquanto os maus exibem o inferno que criaram para o íntimo, os bons revelam o paraíso que edificaram no próprio coração.</a:t>
            </a:r>
          </a:p>
          <a:p>
            <a:r>
              <a:rPr lang="pt-BR" dirty="0" smtClean="0"/>
              <a:t>Cada um de nós traz, nos caminhos da vida, os arquivos de si mesmo.”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Os Mensageiros</a:t>
            </a:r>
            <a:r>
              <a:rPr lang="pt-BR" dirty="0" smtClean="0"/>
              <a:t>, cap. 32)</a:t>
            </a:r>
            <a:endParaRPr lang="pt-BR" dirty="0"/>
          </a:p>
        </p:txBody>
      </p:sp>
      <p:pic>
        <p:nvPicPr>
          <p:cNvPr id="17416" name="Picture 8" descr="http://3.bp.blogspot.com/-OIIc-wPncmo/Tk2Y1MqGARI/AAAAAAAAAHU/vC_tRT92TvI/s1600/tumblr_lky8yovu4I1qgohylo1_5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9" r="22066"/>
          <a:stretch/>
        </p:blipFill>
        <p:spPr bwMode="auto">
          <a:xfrm>
            <a:off x="6107074" y="2168171"/>
            <a:ext cx="2658973" cy="3887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05812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Transformações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390144" y="1618317"/>
            <a:ext cx="8375903" cy="2770803"/>
          </a:xfrm>
        </p:spPr>
        <p:txBody>
          <a:bodyPr>
            <a:normAutofit/>
          </a:bodyPr>
          <a:lstStyle/>
          <a:p>
            <a:r>
              <a:rPr lang="pt-BR" dirty="0" smtClean="0"/>
              <a:t>“A noção de céu e inferno, fundamente arraigada na mente popular, nos deixa perceber que os homens, de modo geral, </a:t>
            </a:r>
            <a:r>
              <a:rPr lang="pt-B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não se modificam com a morte física</a:t>
            </a:r>
            <a:r>
              <a:rPr lang="pt-BR" dirty="0" smtClean="0"/>
              <a:t>, como a troca de residência não significa mudança de personalidade para a criatura comum.”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Os Mensageiros</a:t>
            </a:r>
            <a:r>
              <a:rPr lang="pt-BR" dirty="0" smtClean="0"/>
              <a:t>, cap. 19)</a:t>
            </a:r>
            <a:endParaRPr lang="pt-BR" dirty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941" y="4539672"/>
            <a:ext cx="3700118" cy="2066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24580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Afinidades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390144" y="1618317"/>
            <a:ext cx="8375903" cy="2661075"/>
          </a:xfrm>
        </p:spPr>
        <p:txBody>
          <a:bodyPr>
            <a:normAutofit fontScale="92500"/>
          </a:bodyPr>
          <a:lstStyle/>
          <a:p>
            <a:r>
              <a:rPr lang="pt-PT" dirty="0" smtClean="0"/>
              <a:t>“Ora, </a:t>
            </a:r>
            <a:r>
              <a:rPr lang="pt-PT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 homem vulgar sente-se mais à solta junto das entidades que lhe lisonjeiam as paixões</a:t>
            </a:r>
            <a:r>
              <a:rPr lang="pt-PT" dirty="0" smtClean="0"/>
              <a:t>, estimulando-lhe os apetites, de vez que todos somos constrangidos a educar-nos, na vizinhança de companheiros evoluídos, que já aprenderam a sublimar os próprios impulsos, consagrando-se à lavoura incessante do bem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Nos Domínios da Mediunidade</a:t>
            </a:r>
            <a:r>
              <a:rPr lang="pt-BR" dirty="0" smtClean="0"/>
              <a:t>, cap. 27)</a:t>
            </a:r>
            <a:endParaRPr lang="pt-BR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5" b="20842"/>
          <a:stretch/>
        </p:blipFill>
        <p:spPr bwMode="auto">
          <a:xfrm>
            <a:off x="2588687" y="4425697"/>
            <a:ext cx="3966626" cy="2180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53948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Percepção de si mesmo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“</a:t>
            </a:r>
            <a:r>
              <a:rPr lang="pt-BR" dirty="0" smtClean="0"/>
              <a:t>A Alma, no momento em que reconhece estar no mundo dos Espíritos, se praticou o mal, impelido pelo desejo de o praticar, no primeiro momento sentirá envergonhada. </a:t>
            </a:r>
          </a:p>
          <a:p>
            <a:pPr marL="4098925" indent="-301625"/>
            <a:r>
              <a:rPr lang="pt-BR" dirty="0" smtClean="0"/>
              <a:t>Com a alma do justo as coisas se passam de modo bem diferente. Ela se sente como que aliviada de grande peso, pois que não teme nenhum olhar perscrutador.”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 159)</a:t>
            </a:r>
            <a:endParaRPr lang="pt-BR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2" y="3888115"/>
            <a:ext cx="3168352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36329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Recepção dos recém desencarnados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3043451" y="1618316"/>
            <a:ext cx="5722596" cy="4987439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“Nossos parentes e amigos costumam vir-nos ao encontro quando deixamos a Terra.  Os Espíritos vão ao encontro da Alma como se regressasse de uma viagem, por haver escapado aos perigos da estrada, e ajudam-na a desprender-se dos liames corporais. </a:t>
            </a:r>
          </a:p>
          <a:p>
            <a:r>
              <a:rPr lang="pt-BR" dirty="0" smtClean="0"/>
              <a:t>É uma graça concedida aos bons Espíritos o lhes virem ao encontro os que os amam, ao passo que aquele que se acha maculado permanece em insulamento, ou </a:t>
            </a:r>
            <a:r>
              <a:rPr lang="pt-B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só tem a rodeá-lo os que lhe são semelhantes</a:t>
            </a:r>
            <a:r>
              <a:rPr lang="pt-BR" dirty="0" smtClean="0"/>
              <a:t>.  É uma punição.” 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 289)</a:t>
            </a:r>
            <a:endParaRPr lang="pt-BR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r="5262"/>
          <a:stretch/>
        </p:blipFill>
        <p:spPr bwMode="auto">
          <a:xfrm>
            <a:off x="464024" y="2702448"/>
            <a:ext cx="2386925" cy="282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54400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 para onde vão os espíritos?</a:t>
            </a:r>
            <a:endParaRPr lang="pt-BR" dirty="0"/>
          </a:p>
        </p:txBody>
      </p:sp>
      <p:sp>
        <p:nvSpPr>
          <p:cNvPr id="7" name="Subtítulo 2"/>
          <p:cNvSpPr>
            <a:spLocks noGrp="1"/>
          </p:cNvSpPr>
          <p:nvPr>
            <p:ph idx="1"/>
          </p:nvPr>
        </p:nvSpPr>
        <p:spPr>
          <a:xfrm>
            <a:off x="390145" y="1618316"/>
            <a:ext cx="4815839" cy="4987439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“Depois de cada </a:t>
            </a:r>
            <a:r>
              <a:rPr lang="pt-BR" dirty="0" err="1" smtClean="0"/>
              <a:t>desencarna-ção</a:t>
            </a:r>
            <a:r>
              <a:rPr lang="pt-BR" dirty="0" smtClean="0"/>
              <a:t>, regressava habitualmente às zonas </a:t>
            </a:r>
            <a:r>
              <a:rPr lang="pt-BR" dirty="0" err="1" smtClean="0"/>
              <a:t>purgatoriais</a:t>
            </a:r>
            <a:r>
              <a:rPr lang="pt-BR" dirty="0" smtClean="0"/>
              <a:t> de que procedia, com alguma vantagem no acerto das suas contas, mas não com valores acumulados, imprescindíveis à definitiva libertação das sombras, porque todos somos tardios na decisão de pagar nossos débitos, até o integral sacrifício...”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Ação e Reação</a:t>
            </a:r>
            <a:r>
              <a:rPr lang="pt-BR" dirty="0" smtClean="0"/>
              <a:t>, cap. 10)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9648" y="2281365"/>
            <a:ext cx="3366399" cy="3661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0736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 para onde vão os espíritos?</a:t>
            </a:r>
            <a:endParaRPr lang="pt-BR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849813" indent="-266700"/>
            <a:r>
              <a:rPr lang="pt-BR" dirty="0" smtClean="0"/>
              <a:t>“Admitido à </a:t>
            </a:r>
            <a:r>
              <a:rPr lang="pt-B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colônia espiritual</a:t>
            </a:r>
            <a:r>
              <a:rPr lang="pt-BR" dirty="0" smtClean="0"/>
              <a:t>, que me </a:t>
            </a:r>
            <a:r>
              <a:rPr lang="pt-BR" dirty="0" err="1" smtClean="0"/>
              <a:t>rece-bera</a:t>
            </a:r>
            <a:r>
              <a:rPr lang="pt-BR" dirty="0" smtClean="0"/>
              <a:t> com extremado carinho, conhecia de perto alguns instrutores e fiéis operários do bem [...].</a:t>
            </a:r>
          </a:p>
          <a:p>
            <a:r>
              <a:rPr lang="pt-BR" dirty="0" smtClean="0"/>
              <a:t>Os lares, em que situávamos o serviço diuturno, erguiam-se entre jardins encantadores, quais ninhos tépidos e venturosos em frondes perfumadas e tranquilas. </a:t>
            </a:r>
          </a:p>
          <a:p>
            <a:r>
              <a:rPr lang="pt-BR" dirty="0" smtClean="0"/>
              <a:t>Não nos faltavam determinações e deveres, ordem e disciplina; entretanto, a serenidade era nosso clima, e a paz, nossa dádiva de cada dia”. 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Nosso Lar</a:t>
            </a:r>
            <a:r>
              <a:rPr lang="pt-BR" dirty="0" smtClean="0"/>
              <a:t>, cap. 3)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971" y="1618316"/>
            <a:ext cx="4081124" cy="2134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7098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fazer depois da morte?</a:t>
            </a:r>
            <a:endParaRPr lang="pt-BR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082106702"/>
              </p:ext>
            </p:extLst>
          </p:nvPr>
        </p:nvGraphicFramePr>
        <p:xfrm>
          <a:off x="1187624" y="1988840"/>
          <a:ext cx="6840760" cy="4521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tângulo 8"/>
          <p:cNvSpPr/>
          <p:nvPr/>
        </p:nvSpPr>
        <p:spPr>
          <a:xfrm rot="3264853">
            <a:off x="2300867" y="3943097"/>
            <a:ext cx="1863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b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Reencarnação</a:t>
            </a:r>
            <a:endParaRPr lang="pt-BR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83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fazer depois da morte?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390144" y="1618317"/>
            <a:ext cx="8375903" cy="2843955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“Os Espíritos, além de melhorarem-se pessoalmente, concorrem para a harmonia do Universo, executando as vontades de Deus, cujos ministros eles são. A vida espírita é uma ocupação contínua, mas que nada tem de penosa, como a vida na Terra, porque não há a fadiga corporal, nem as angústias das necessidades...” 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558)</a:t>
            </a:r>
            <a:endParaRPr lang="pt-B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048" y="4643046"/>
            <a:ext cx="2945904" cy="1962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91247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Sugestões de leitura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4566898" y="1436657"/>
            <a:ext cx="2582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 a vida </a:t>
            </a:r>
            <a:r>
              <a:rPr lang="pt-BR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continua...</a:t>
            </a:r>
            <a:endParaRPr lang="pt-BR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74125" y="1438116"/>
            <a:ext cx="1350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Nosso Lar</a:t>
            </a:r>
            <a:endParaRPr lang="pt-BR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748618" y="4213212"/>
            <a:ext cx="24128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Violetas na janela</a:t>
            </a:r>
            <a:endParaRPr lang="pt-BR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236449" y="4213212"/>
            <a:ext cx="2282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No Mundo Maior</a:t>
            </a:r>
            <a:endParaRPr lang="pt-BR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9823" y="1961155"/>
            <a:ext cx="1339099" cy="184251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3016" y="1956840"/>
            <a:ext cx="1250521" cy="184683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5952" y="4747495"/>
            <a:ext cx="1238173" cy="184251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27510" y="4747496"/>
            <a:ext cx="1300874" cy="18425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6" name="Retângulo 15"/>
          <p:cNvSpPr/>
          <p:nvPr/>
        </p:nvSpPr>
        <p:spPr>
          <a:xfrm>
            <a:off x="3437715" y="4201020"/>
            <a:ext cx="2268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Ação e Reação </a:t>
            </a:r>
            <a:endParaRPr lang="pt-BR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75223" y="4747496"/>
            <a:ext cx="1242095" cy="18425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9911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 - Sala da Diretoria">
  <a:themeElements>
    <a:clrScheme name="Íon - Sala da Diretoria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Íon - Sala da Diretoria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 - Sala da Diretoria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63</TotalTime>
  <Words>1147</Words>
  <Application>Microsoft Macintosh PowerPoint</Application>
  <PresentationFormat>Apresentação na tela (4:3)</PresentationFormat>
  <Paragraphs>69</Paragraphs>
  <Slides>12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Calibri</vt:lpstr>
      <vt:lpstr>Cambria</vt:lpstr>
      <vt:lpstr>Century Gothic</vt:lpstr>
      <vt:lpstr>Wingdings 3</vt:lpstr>
      <vt:lpstr>Arial</vt:lpstr>
      <vt:lpstr>Íon - Sala da Diretoria</vt:lpstr>
      <vt:lpstr>Morri. E agora?</vt:lpstr>
      <vt:lpstr>Colhendo o que se planta</vt:lpstr>
      <vt:lpstr>Após a desencarnação: céu ou inferno?</vt:lpstr>
      <vt:lpstr>Transformações</vt:lpstr>
      <vt:lpstr>Afinidades</vt:lpstr>
      <vt:lpstr>Percepção de si mesmo</vt:lpstr>
      <vt:lpstr>Recepção dos recém desencarnados</vt:lpstr>
      <vt:lpstr>E para onde vão os espíritos?</vt:lpstr>
      <vt:lpstr>E para onde vão os espíritos?</vt:lpstr>
      <vt:lpstr>O que fazer depois da morte?</vt:lpstr>
      <vt:lpstr>O que fazer depois da morte?</vt:lpstr>
      <vt:lpstr>Sugestões de leitura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15</cp:revision>
  <dcterms:created xsi:type="dcterms:W3CDTF">2017-07-29T13:34:32Z</dcterms:created>
  <dcterms:modified xsi:type="dcterms:W3CDTF">2017-07-29T14:38:13Z</dcterms:modified>
</cp:coreProperties>
</file>