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118"/>
    <a:srgbClr val="21181A"/>
    <a:srgbClr val="2A1F38"/>
    <a:srgbClr val="462013"/>
    <a:srgbClr val="1C4431"/>
    <a:srgbClr val="0D2432"/>
    <a:srgbClr val="314C83"/>
    <a:srgbClr val="A62D1A"/>
    <a:srgbClr val="132D6B"/>
    <a:srgbClr val="0A1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03" d="100"/>
          <a:sy n="103" d="100"/>
        </p:scale>
        <p:origin x="-1608" y="-112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0A1433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314C83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0" i="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Futura Condensed"/>
                <a:cs typeface="Futura Condensed"/>
              </a:defRPr>
            </a:lvl1pPr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x-none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spcBef>
                <a:spcPts val="0"/>
              </a:spcBef>
              <a:spcAft>
                <a:spcPts val="600"/>
              </a:spcAft>
              <a:defRPr/>
            </a:lvl1pPr>
            <a:lvl2pPr algn="just">
              <a:spcBef>
                <a:spcPts val="0"/>
              </a:spcBef>
              <a:spcAft>
                <a:spcPts val="500"/>
              </a:spcAft>
              <a:defRPr/>
            </a:lvl2pPr>
            <a:lvl3pPr algn="just">
              <a:spcBef>
                <a:spcPts val="0"/>
              </a:spcBef>
              <a:spcAft>
                <a:spcPts val="400"/>
              </a:spcAft>
              <a:defRPr/>
            </a:lvl3pPr>
            <a:lvl4pPr algn="just">
              <a:spcBef>
                <a:spcPts val="0"/>
              </a:spcBef>
              <a:spcAft>
                <a:spcPts val="300"/>
              </a:spcAft>
              <a:defRPr/>
            </a:lvl4pPr>
            <a:lvl5pPr marL="452438" indent="0" algn="r">
              <a:spcBef>
                <a:spcPts val="0"/>
              </a:spcBef>
              <a:spcAft>
                <a:spcPts val="1200"/>
              </a:spcAft>
              <a:buNone/>
              <a:defRPr sz="1600"/>
            </a:lvl5pPr>
          </a:lstStyle>
          <a:p>
            <a:pPr lvl="0" eaLnBrk="1" latinLnBrk="0" hangingPunct="1"/>
            <a:r>
              <a:rPr lang="x-none" dirty="0" smtClean="0"/>
              <a:t>Click to edit Master text styles</a:t>
            </a:r>
          </a:p>
          <a:p>
            <a:pPr lvl="1" eaLnBrk="1" latinLnBrk="0" hangingPunct="1"/>
            <a:r>
              <a:rPr lang="x-none" dirty="0" smtClean="0"/>
              <a:t>Second level</a:t>
            </a:r>
          </a:p>
          <a:p>
            <a:pPr lvl="2" eaLnBrk="1" latinLnBrk="0" hangingPunct="1"/>
            <a:r>
              <a:rPr lang="x-none" dirty="0" smtClean="0"/>
              <a:t>Third level</a:t>
            </a:r>
          </a:p>
          <a:p>
            <a:pPr lvl="3" eaLnBrk="1" latinLnBrk="0" hangingPunct="1"/>
            <a:r>
              <a:rPr lang="x-none" dirty="0" smtClean="0"/>
              <a:t>Fourth level</a:t>
            </a:r>
          </a:p>
          <a:p>
            <a:pPr lvl="4" eaLnBrk="1" latinLnBrk="0" hangingPunct="1"/>
            <a:r>
              <a:rPr lang="x-none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x-none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accent5">
              <a:lumMod val="7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accent5">
              <a:lumMod val="5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x-none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x-none" dirty="0" smtClean="0"/>
              <a:t>Click to edit Master text styles</a:t>
            </a:r>
          </a:p>
          <a:p>
            <a:pPr lvl="1" eaLnBrk="1" latinLnBrk="0" hangingPunct="1"/>
            <a:r>
              <a:rPr kumimoji="0" lang="x-none" dirty="0" smtClean="0"/>
              <a:t>Second level</a:t>
            </a:r>
          </a:p>
          <a:p>
            <a:pPr lvl="2" eaLnBrk="1" latinLnBrk="0" hangingPunct="1"/>
            <a:r>
              <a:rPr kumimoji="0" lang="x-none" dirty="0" smtClean="0"/>
              <a:t>Third level</a:t>
            </a:r>
          </a:p>
          <a:p>
            <a:pPr lvl="3" eaLnBrk="1" latinLnBrk="0" hangingPunct="1"/>
            <a:r>
              <a:rPr kumimoji="0" lang="x-none" dirty="0" smtClean="0"/>
              <a:t>Fourth level</a:t>
            </a:r>
          </a:p>
          <a:p>
            <a:pPr lvl="4" eaLnBrk="1" latinLnBrk="0" hangingPunct="1"/>
            <a:r>
              <a:rPr kumimoji="0" lang="x-none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A6827C7-5C37-EB41-8F5D-861E5F536D8D}" type="datetimeFigureOut">
              <a:rPr lang="en-US" smtClean="0"/>
              <a:t>05/04/15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6E680DB-5560-5545-A2BD-FBB826BD3A45}" type="slidenum">
              <a:rPr lang="pt-BR" smtClean="0"/>
              <a:t>‹#›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b="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Bernard MT Condensed"/>
          <a:ea typeface="+mj-ea"/>
          <a:cs typeface="Bernard MT Condensed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4807722"/>
            <a:ext cx="6480048" cy="1139241"/>
          </a:xfrm>
        </p:spPr>
        <p:txBody>
          <a:bodyPr>
            <a:normAutofit/>
          </a:bodyPr>
          <a:lstStyle/>
          <a:p>
            <a:r>
              <a:rPr lang="pt-BR" sz="6000" dirty="0" smtClean="0"/>
              <a:t>Desencarnação</a:t>
            </a:r>
            <a:endParaRPr lang="pt-BR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050" y="3014974"/>
            <a:ext cx="6480048" cy="1752600"/>
          </a:xfrm>
        </p:spPr>
        <p:txBody>
          <a:bodyPr>
            <a:normAutofit/>
          </a:bodyPr>
          <a:lstStyle/>
          <a:p>
            <a:r>
              <a:rPr lang="pt-B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Grupo Espírita </a:t>
            </a:r>
            <a:r>
              <a:rPr lang="pt-BR" sz="1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Guillon</a:t>
            </a:r>
            <a:r>
              <a:rPr lang="pt-B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BR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Ribeiro</a:t>
            </a:r>
          </a:p>
          <a:p>
            <a:r>
              <a:rPr lang="pt-BR" sz="1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Escola de Evangelização de Pacientes</a:t>
            </a:r>
          </a:p>
        </p:txBody>
      </p:sp>
    </p:spTree>
    <p:extLst>
      <p:ext uri="{BB962C8B-B14F-4D97-AF65-F5344CB8AC3E}">
        <p14:creationId xmlns:p14="http://schemas.microsoft.com/office/powerpoint/2010/main" val="1204714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morte existe?￼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“Oferecei-vos a Deus, como vivos, salvos da morte, para que os vossos membros sejam instrumentos do bem ao seu serviço.”</a:t>
            </a:r>
          </a:p>
          <a:p>
            <a:pPr lvl="1"/>
            <a:r>
              <a:rPr lang="pt-BR" i="1" dirty="0" smtClean="0"/>
              <a:t>Paulo</a:t>
            </a:r>
          </a:p>
          <a:p>
            <a:pPr lvl="4"/>
            <a:r>
              <a:rPr lang="pt-BR" dirty="0" smtClean="0"/>
              <a:t>(Romanos, 6:13)</a:t>
            </a:r>
          </a:p>
          <a:p>
            <a:pPr marL="3324225" indent="-382588"/>
            <a:r>
              <a:rPr lang="pt-BR" dirty="0" smtClean="0"/>
              <a:t>“Para os que permanecem na carne, a morte significa o fim do corpo denso; para os que vivem na esfera espiritual, representa o reinício da experiência.”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Vinha de Luz</a:t>
            </a:r>
            <a:r>
              <a:rPr lang="pt-BR" dirty="0" smtClean="0"/>
              <a:t>, cap. 122)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9160" r="19160"/>
          <a:stretch/>
        </p:blipFill>
        <p:spPr>
          <a:xfrm>
            <a:off x="457201" y="3466701"/>
            <a:ext cx="2729422" cy="2744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9286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Conceito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9442" cy="4821571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“Desencarnar é mudar de plano, como alguém que se transferisse de uma cidade para outra, aí no mundo, sem que o fato lhe altere as enfermidades ou virtudes com a simples modificação dos aspectos exteriores.”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147)</a:t>
            </a:r>
          </a:p>
          <a:p>
            <a:r>
              <a:rPr lang="pt-BR" dirty="0" smtClean="0"/>
              <a:t>“A desencarnação é o fenômeno de libertação do corpo somático por parte do Espírito, que, por sua vez, se </a:t>
            </a:r>
            <a:r>
              <a:rPr lang="pt-BR" dirty="0" err="1" smtClean="0"/>
              <a:t>desimanta</a:t>
            </a:r>
            <a:r>
              <a:rPr lang="pt-BR" dirty="0" smtClean="0"/>
              <a:t> dos condicionamentos e atavismos materiais, facultando a si mesmo liberdade de ação e de consciência.”</a:t>
            </a:r>
          </a:p>
          <a:p>
            <a:pPr lvl="4"/>
            <a:r>
              <a:rPr lang="pt-BR" dirty="0" smtClean="0"/>
              <a:t>(MANOEL P. DE MIRANDA. </a:t>
            </a:r>
            <a:r>
              <a:rPr lang="pt-BR" i="1" dirty="0" smtClean="0"/>
              <a:t>Temas da Vida e da Morte</a:t>
            </a:r>
            <a:r>
              <a:rPr lang="pt-BR" dirty="0" smtClean="0"/>
              <a:t>, cap. 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4116" r="14116"/>
          <a:stretch/>
        </p:blipFill>
        <p:spPr>
          <a:xfrm>
            <a:off x="6150653" y="1801992"/>
            <a:ext cx="2482956" cy="3610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189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Por que o homem teme a morte?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04269" cy="4975883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“O </a:t>
            </a:r>
            <a:r>
              <a:rPr lang="pt-BR" dirty="0"/>
              <a:t>temor da morte decorre, portanto, da </a:t>
            </a:r>
            <a:r>
              <a:rPr lang="pt-BR" dirty="0" smtClean="0"/>
              <a:t>noção </a:t>
            </a:r>
            <a:r>
              <a:rPr lang="pt-BR" dirty="0" err="1" smtClean="0"/>
              <a:t>insuficien-te</a:t>
            </a:r>
            <a:r>
              <a:rPr lang="pt-BR" dirty="0" smtClean="0"/>
              <a:t> </a:t>
            </a:r>
            <a:r>
              <a:rPr lang="pt-BR" dirty="0"/>
              <a:t>da vida futura, embora </a:t>
            </a:r>
            <a:r>
              <a:rPr lang="pt-BR" dirty="0" err="1" smtClean="0"/>
              <a:t>de-note</a:t>
            </a:r>
            <a:r>
              <a:rPr lang="pt-BR" dirty="0" smtClean="0"/>
              <a:t> também </a:t>
            </a:r>
            <a:r>
              <a:rPr lang="pt-BR" dirty="0"/>
              <a:t>a </a:t>
            </a:r>
            <a:r>
              <a:rPr lang="pt-BR" dirty="0" smtClean="0"/>
              <a:t>necessidade </a:t>
            </a:r>
            <a:r>
              <a:rPr lang="pt-BR" dirty="0"/>
              <a:t>de viver e o receio da </a:t>
            </a:r>
            <a:r>
              <a:rPr lang="pt-BR" dirty="0" smtClean="0"/>
              <a:t>destruição </a:t>
            </a:r>
            <a:r>
              <a:rPr lang="pt-BR" dirty="0"/>
              <a:t>total; igualmente o </a:t>
            </a:r>
            <a:r>
              <a:rPr lang="pt-BR" dirty="0" smtClean="0"/>
              <a:t>estimula </a:t>
            </a:r>
            <a:r>
              <a:rPr lang="pt-BR" dirty="0"/>
              <a:t>secreto anseio pela </a:t>
            </a:r>
            <a:r>
              <a:rPr lang="pt-BR" dirty="0" smtClean="0"/>
              <a:t>sobrevivência </a:t>
            </a:r>
            <a:r>
              <a:rPr lang="pt-BR" dirty="0"/>
              <a:t>da alma, velado ainda pela incerteza. </a:t>
            </a:r>
            <a:endParaRPr lang="pt-BR" dirty="0" smtClean="0"/>
          </a:p>
          <a:p>
            <a:r>
              <a:rPr lang="pt-BR" dirty="0"/>
              <a:t>Esse temor decresce, </a:t>
            </a:r>
            <a:r>
              <a:rPr lang="pt-BR" dirty="0" smtClean="0"/>
              <a:t>à </a:t>
            </a:r>
            <a:r>
              <a:rPr lang="pt-BR" dirty="0" err="1" smtClean="0"/>
              <a:t>pro-porção</a:t>
            </a:r>
            <a:r>
              <a:rPr lang="pt-BR" dirty="0" smtClean="0"/>
              <a:t> </a:t>
            </a:r>
            <a:r>
              <a:rPr lang="pt-BR" dirty="0"/>
              <a:t>que a certeza </a:t>
            </a:r>
            <a:r>
              <a:rPr lang="pt-BR" dirty="0" err="1" smtClean="0"/>
              <a:t>aumen-ta</a:t>
            </a:r>
            <a:r>
              <a:rPr lang="pt-BR" dirty="0"/>
              <a:t>, e desaparece quando esta </a:t>
            </a:r>
            <a:r>
              <a:rPr lang="pt-BR" dirty="0" smtClean="0"/>
              <a:t>é </a:t>
            </a:r>
            <a:r>
              <a:rPr lang="pt-BR" dirty="0"/>
              <a:t>completa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Céu e o Inferno</a:t>
            </a:r>
            <a:r>
              <a:rPr lang="pt-BR" dirty="0" smtClean="0"/>
              <a:t>, cap. 2, item 4)</a:t>
            </a:r>
          </a:p>
          <a:p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397" y="1820947"/>
            <a:ext cx="3716106" cy="36495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14591" flipH="1">
            <a:off x="6148203" y="2447925"/>
            <a:ext cx="1274246" cy="5619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397" y="5031423"/>
            <a:ext cx="3716106" cy="34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65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Fé no futuro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6262" y="1600200"/>
            <a:ext cx="4028538" cy="4999623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“Os que vivem com mais dedicação às coisas do Espírito, esses encontram maiores elementos de paz e felicidade no futuro; para eles, que sofreram mais, em razão do seu afastamento da vida mundana, a morte é um remanso de tranquilidade e de esperança.”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Palavras de Emmanuel</a:t>
            </a:r>
            <a:r>
              <a:rPr lang="pt-BR" dirty="0" smtClean="0"/>
              <a:t>, cap. “Filosofia da Morte”)</a:t>
            </a:r>
            <a:endParaRPr lang="pt-BR" dirty="0" smtClean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03"/>
          <a:stretch/>
        </p:blipFill>
        <p:spPr>
          <a:xfrm>
            <a:off x="457200" y="2575830"/>
            <a:ext cx="3439062" cy="3095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776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morte não é o fim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6734" y="1600200"/>
            <a:ext cx="5103904" cy="4869051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“No plano físico, muitos de nós supúnhamos que a morte seria ponto final aos nossos problemas, enquanto outros muitos se acreditavam privilegiados da Infinita Bondade, por haverem abraçado atitudes de superfície, nos templos religiosos.”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Ação e Reação</a:t>
            </a:r>
            <a:r>
              <a:rPr lang="pt-BR" dirty="0" smtClean="0"/>
              <a:t>, cap. 2) </a:t>
            </a:r>
          </a:p>
          <a:p>
            <a:r>
              <a:rPr lang="pt-BR" dirty="0" smtClean="0"/>
              <a:t>“Quanto mais avança na </a:t>
            </a:r>
            <a:r>
              <a:rPr lang="pt-BR" dirty="0" err="1" smtClean="0"/>
              <a:t>ascen-são</a:t>
            </a:r>
            <a:r>
              <a:rPr lang="pt-BR" dirty="0" smtClean="0"/>
              <a:t> evolutiva, mais seguramente percebe o homem a inexistência da morte como cessação da vida.”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Nos Domínios da Mediunidade</a:t>
            </a:r>
            <a:r>
              <a:rPr lang="pt-BR" dirty="0" smtClean="0"/>
              <a:t>, prefácio </a:t>
            </a:r>
            <a:r>
              <a:rPr lang="en-US" dirty="0" smtClean="0"/>
              <a:t>–</a:t>
            </a:r>
            <a:r>
              <a:rPr lang="pt-BR" dirty="0" smtClean="0"/>
              <a:t> mensagem “</a:t>
            </a:r>
            <a:r>
              <a:rPr lang="pt-PT" dirty="0" smtClean="0"/>
              <a:t>Raios, Ondas, Médiuns, Mentes...</a:t>
            </a:r>
            <a:r>
              <a:rPr lang="pt-BR" dirty="0" smtClean="0"/>
              <a:t>”)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55153"/>
          <a:stretch/>
        </p:blipFill>
        <p:spPr>
          <a:xfrm>
            <a:off x="445330" y="2077287"/>
            <a:ext cx="2527170" cy="3276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9714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Aperfeiçoamento contínuo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“O Espiritismo começou o inapreciável trabalho de positivar a continuação da vida além da morte, fenômeno natural do caminho de ascensão. [...] A morte não extingue </a:t>
            </a:r>
            <a:r>
              <a:rPr lang="en-US" dirty="0" smtClean="0"/>
              <a:t>a</a:t>
            </a:r>
            <a:r>
              <a:rPr lang="pt-BR" dirty="0" smtClean="0"/>
              <a:t> colaboração amiga, o amparo mútuo, a intercessão confortadora, o serviço evolutivo. [...]</a:t>
            </a:r>
          </a:p>
          <a:p>
            <a:r>
              <a:rPr lang="pt-BR" dirty="0" smtClean="0"/>
              <a:t>Ninguém morre. O aperfeiçoamento prossegue em toda parte.</a:t>
            </a:r>
          </a:p>
          <a:p>
            <a:r>
              <a:rPr lang="pt-BR" dirty="0" smtClean="0"/>
              <a:t>A vida renova, purifica e eleva os quadros múltiplos de seus servidores, conduzindo-os, vitoriosa e bela, à União Suprema com a Divindade.” 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Obreiros da Vida Eterna</a:t>
            </a:r>
            <a:r>
              <a:rPr lang="pt-BR" dirty="0" smtClean="0"/>
              <a:t>, prefácio </a:t>
            </a:r>
            <a:r>
              <a:rPr lang="en-US" dirty="0" smtClean="0"/>
              <a:t>–</a:t>
            </a:r>
            <a:r>
              <a:rPr lang="pt-BR" dirty="0" smtClean="0"/>
              <a:t> mensagem “Rasgando Véus”.)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2785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há depois da morte?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79051" cy="4869051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“... a </a:t>
            </a:r>
            <a:r>
              <a:rPr lang="pt-BR" dirty="0"/>
              <a:t>maior surpresa da morte carnal </a:t>
            </a:r>
            <a:r>
              <a:rPr lang="pt-BR" dirty="0" smtClean="0"/>
              <a:t>é </a:t>
            </a:r>
            <a:r>
              <a:rPr lang="pt-BR" dirty="0"/>
              <a:t>a de nos colocar face a face com </a:t>
            </a:r>
            <a:r>
              <a:rPr lang="pt-BR" dirty="0" smtClean="0"/>
              <a:t>a própria consciência, </a:t>
            </a:r>
            <a:r>
              <a:rPr lang="pt-BR" dirty="0"/>
              <a:t>onde edificamos o </a:t>
            </a:r>
            <a:r>
              <a:rPr lang="pt-BR" dirty="0" smtClean="0"/>
              <a:t>céu, </a:t>
            </a:r>
            <a:r>
              <a:rPr lang="pt-BR" dirty="0"/>
              <a:t>estacionamos no </a:t>
            </a:r>
            <a:r>
              <a:rPr lang="pt-BR" dirty="0" err="1" smtClean="0"/>
              <a:t>pur-gatório</a:t>
            </a:r>
            <a:r>
              <a:rPr lang="pt-BR" dirty="0" smtClean="0"/>
              <a:t> </a:t>
            </a:r>
            <a:r>
              <a:rPr lang="pt-BR" dirty="0"/>
              <a:t>ou nos precipitamos no abismo infernal; </a:t>
            </a:r>
            <a:r>
              <a:rPr lang="pt-BR" dirty="0" smtClean="0"/>
              <a:t>[...] a </a:t>
            </a:r>
            <a:r>
              <a:rPr lang="pt-BR" dirty="0"/>
              <a:t>Terra </a:t>
            </a:r>
            <a:r>
              <a:rPr lang="pt-BR" dirty="0" smtClean="0"/>
              <a:t>é </a:t>
            </a:r>
            <a:r>
              <a:rPr lang="pt-BR" dirty="0"/>
              <a:t>oficina sagrada, e que </a:t>
            </a:r>
            <a:r>
              <a:rPr lang="pt-BR" dirty="0" smtClean="0"/>
              <a:t>ninguém </a:t>
            </a:r>
            <a:r>
              <a:rPr lang="pt-BR" dirty="0"/>
              <a:t>a menosprezará, sem conhecer o </a:t>
            </a:r>
            <a:r>
              <a:rPr lang="pt-BR" dirty="0" smtClean="0"/>
              <a:t>preço </a:t>
            </a:r>
            <a:r>
              <a:rPr lang="pt-BR" dirty="0"/>
              <a:t>do </a:t>
            </a:r>
            <a:r>
              <a:rPr lang="pt-BR" dirty="0" smtClean="0"/>
              <a:t>terrível </a:t>
            </a:r>
            <a:r>
              <a:rPr lang="pt-BR" dirty="0"/>
              <a:t>engano a que </a:t>
            </a:r>
            <a:r>
              <a:rPr lang="pt-BR" dirty="0" smtClean="0"/>
              <a:t>submeteu </a:t>
            </a:r>
            <a:r>
              <a:rPr lang="pt-BR" dirty="0"/>
              <a:t>o </a:t>
            </a:r>
            <a:r>
              <a:rPr lang="pt-BR" dirty="0" smtClean="0"/>
              <a:t>próprio coração.”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/>
              <a:t>Nosso </a:t>
            </a:r>
            <a:r>
              <a:rPr lang="pt-BR" i="1" dirty="0" smtClean="0"/>
              <a:t>Lar</a:t>
            </a:r>
            <a:r>
              <a:rPr lang="pt-BR" dirty="0" smtClean="0"/>
              <a:t>, prefácio </a:t>
            </a:r>
            <a:r>
              <a:rPr lang="en-US" dirty="0" smtClean="0"/>
              <a:t>–</a:t>
            </a:r>
            <a:r>
              <a:rPr lang="pt-BR" dirty="0" smtClean="0"/>
              <a:t> mensagem </a:t>
            </a:r>
            <a:br>
              <a:rPr lang="pt-BR" dirty="0" smtClean="0"/>
            </a:br>
            <a:r>
              <a:rPr lang="pt-BR" dirty="0" smtClean="0"/>
              <a:t>“Novo amigo”)</a:t>
            </a:r>
            <a:endParaRPr lang="pt-BR" dirty="0" smtClean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5401"/>
          <a:stretch/>
        </p:blipFill>
        <p:spPr>
          <a:xfrm>
            <a:off x="5673642" y="1778829"/>
            <a:ext cx="2824951" cy="3256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6276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Pressentimento da morte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“Muito amiúde tem o homem o </a:t>
            </a:r>
            <a:r>
              <a:rPr lang="pt-BR" dirty="0" err="1" smtClean="0"/>
              <a:t>pressen-timento</a:t>
            </a:r>
            <a:r>
              <a:rPr lang="pt-BR" dirty="0" smtClean="0"/>
              <a:t> do seu fim, como pode ter o de que ainda não morrerá. Esse pressentimento lhe vem dos Espíritos seus protetores, que assim o advertem para que esteja pronto a partir, ou lhe fortalecem a coragem nos momentos em que mais dela necessita. Pode vir-lhe também da intuição que tem da existência que escolheu, ou da missão que aceitou e que sabe ter que cumprir.”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857)</a:t>
            </a:r>
          </a:p>
        </p:txBody>
      </p:sp>
    </p:spTree>
    <p:extLst>
      <p:ext uri="{BB962C8B-B14F-4D97-AF65-F5344CB8AC3E}">
        <p14:creationId xmlns:p14="http://schemas.microsoft.com/office/powerpoint/2010/main" val="4009955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fazer para morrer bem?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87659" cy="4738479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“... nos achamos indissoluvelmente ligados às nossas próprias obras. Nossos atos tecem asas de libertação ou algemas de cativeiro, para a nossa vitória ou nossa perda. A ninguém devemos o destino senão a nós próprios.”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Ação e Reação</a:t>
            </a:r>
            <a:r>
              <a:rPr lang="pt-BR" dirty="0" smtClean="0"/>
              <a:t>, cap. 2) </a:t>
            </a:r>
          </a:p>
          <a:p>
            <a:r>
              <a:rPr lang="pt-BR" dirty="0" smtClean="0"/>
              <a:t>“Para morrer bem é preciso viver bem.”</a:t>
            </a:r>
          </a:p>
          <a:p>
            <a:pPr lvl="1"/>
            <a:r>
              <a:rPr lang="pt-BR" i="1" dirty="0" smtClean="0"/>
              <a:t>Confúcio</a:t>
            </a:r>
          </a:p>
          <a:p>
            <a:r>
              <a:rPr lang="pt-BR" dirty="0" smtClean="0"/>
              <a:t>Para viver bem basta seguir o ensinamento de Jesus: </a:t>
            </a:r>
            <a:r>
              <a:rPr lang="pt-BR" i="1" dirty="0" smtClean="0"/>
              <a:t>Amar a Deus e ao próximo como a si mesmo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182024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1123</TotalTime>
  <Words>874</Words>
  <Application>Microsoft Macintosh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Technic</vt:lpstr>
      <vt:lpstr>Desencarnação</vt:lpstr>
      <vt:lpstr>A morte existe?￼</vt:lpstr>
      <vt:lpstr>Conceito</vt:lpstr>
      <vt:lpstr>Por que o homem teme a morte?</vt:lpstr>
      <vt:lpstr>Fé no futuro</vt:lpstr>
      <vt:lpstr>A morte não é o fim</vt:lpstr>
      <vt:lpstr>Aperfeiçoamento contínuo</vt:lpstr>
      <vt:lpstr>O que há depois da morte?</vt:lpstr>
      <vt:lpstr>Pressentimento da morte</vt:lpstr>
      <vt:lpstr>O que fazer para morrer bem?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33</cp:revision>
  <dcterms:created xsi:type="dcterms:W3CDTF">2015-02-25T01:57:53Z</dcterms:created>
  <dcterms:modified xsi:type="dcterms:W3CDTF">2015-04-06T00:15:50Z</dcterms:modified>
</cp:coreProperties>
</file>