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65" r:id="rId4"/>
    <p:sldId id="269" r:id="rId5"/>
    <p:sldId id="270" r:id="rId6"/>
    <p:sldId id="261" r:id="rId7"/>
    <p:sldId id="259" r:id="rId8"/>
    <p:sldId id="267" r:id="rId9"/>
    <p:sldId id="266" r:id="rId10"/>
    <p:sldId id="258" r:id="rId11"/>
    <p:sldId id="268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1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57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-1744" y="-104"/>
      </p:cViewPr>
      <p:guideLst>
        <p:guide orient="horz" pos="2160"/>
        <p:guide pos="28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9BB9B-C085-4E4C-8C95-07A3E52CEFE8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E2973-C71D-DC4A-B06B-374DC131B91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229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79DAA-438C-344E-BE41-FF01CB6DAB2B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D57C4-4235-A74F-BA82-B6123726398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43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criatura que se</a:t>
            </a:r>
            <a:r>
              <a:rPr lang="pt-BR" baseline="0" dirty="0" smtClean="0"/>
              <a:t> vê presa às teias da depressão culmina no ato infeliz do suicídio por não reconhecer possibilidade de ser feliz.</a:t>
            </a:r>
          </a:p>
          <a:p>
            <a:r>
              <a:rPr lang="pt-BR" baseline="0" dirty="0" smtClean="0"/>
              <a:t>Embora a felicidade não seja ainda deste mundo, é possível gozarmos de uma felicidade relativa.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990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069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Espiritismo descortina a vida espiritual, nossa verdadeira vida, mostrando o quão passageira é a terrena,</a:t>
            </a:r>
            <a:r>
              <a:rPr lang="pt-BR" baseline="0" dirty="0" smtClean="0"/>
              <a:t> o que nos enche o coração de esperança por dias melhores, nos iluminando a razão acerca da Justiça Divina.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952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Espiritismo é de fato consolador, pois nos proporciona melhor compreensão sobre a paternidade divina, a vida futura, a imortalidade da alma, a lei de causa e efeito, etc.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41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Oração, trabalho no bem, ocupações nas quais nos sintamos úteis, leituras edificantes, meditação, tratamentos</a:t>
            </a:r>
            <a:r>
              <a:rPr lang="pt-BR" baseline="0" dirty="0" smtClean="0"/>
              <a:t> espirituais são todos recursos que nos auxiliam a conquistar a serenidade e a coragem necessários para encarar as dificuldades inerentes da vida terrena e, consequentemente, sorver forças para viver mais feliz.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477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Assim como o corpo necessita do</a:t>
            </a:r>
            <a:r>
              <a:rPr lang="pt-BR" baseline="0" dirty="0" smtClean="0"/>
              <a:t> alimento material para se sustentar, também nossa alma necessita de alimento para manter forte. Eis a importância de cultivarmos, na verdadeira acepção da palavra, a oração em nossas vidas.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754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860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 os temos sempre junto a nós, encarnados e/ou desencarnados. Mesmo os companheiros, especialmente familiares, que não têm conosco um relacionamento muito fácil são para nós bênção,</a:t>
            </a:r>
            <a:r>
              <a:rPr lang="pt-BR" baseline="0" dirty="0" smtClean="0"/>
              <a:t> pois que nos facultam o aprendizado e nos revelam a necessidade do aprimoramento, da reparação e da fraternidade.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112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Certamente</a:t>
            </a:r>
            <a:r>
              <a:rPr lang="pt-BR" baseline="0" dirty="0" smtClean="0"/>
              <a:t> temos motivos (muitos até) para reconhecer a vida como uma bênção. Se meditarmos, encontraremos pessoas, ocasiões, experiências que foram (são) para nós razão de grande contentamento. Não há, como nos afirma o Espiritismo, aquele que só coisas negativas tenha vivido. Cabe-nos lançar um olhar mais positivo sobre nossa </a:t>
            </a:r>
            <a:r>
              <a:rPr lang="pt-BR" baseline="0" smtClean="0"/>
              <a:t>própria vida!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899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 smtClean="0"/>
              <a:t>INEFÁVEL: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não se pode exprimir por palavras;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indescritível, indizível; encantador, delicioso, inebriante.</a:t>
            </a:r>
            <a:endParaRPr lang="pt-BR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(Dicionário </a:t>
            </a:r>
            <a:r>
              <a:rPr lang="pt-BR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Priberam</a:t>
            </a:r>
            <a:r>
              <a:rPr lang="pt-B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Língua Portuguesa)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57C4-4235-A74F-BA82-B6123726398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37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8695943" cy="6521957"/>
          </a:xfrm>
          <a:prstGeom prst="roundRect">
            <a:avLst>
              <a:gd name="adj" fmla="val 154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 userDrawn="1"/>
        </p:nvSpPr>
        <p:spPr>
          <a:xfrm>
            <a:off x="0" y="6250165"/>
            <a:ext cx="9143999" cy="607836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2000"/>
            <a:ext cx="4569058" cy="163946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91895"/>
            <a:ext cx="4569058" cy="9343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8229599" cy="3815857"/>
          </a:xfrm>
        </p:spPr>
        <p:txBody>
          <a:bodyPr anchor="ctr"/>
          <a:lstStyle>
            <a:lvl1pPr algn="just">
              <a:spcBef>
                <a:spcPts val="800"/>
              </a:spcBef>
              <a:buClr>
                <a:schemeClr val="accent2">
                  <a:lumMod val="75000"/>
                </a:schemeClr>
              </a:buClr>
              <a:defRPr/>
            </a:lvl1pPr>
            <a:lvl2pPr algn="just">
              <a:spcBef>
                <a:spcPts val="600"/>
              </a:spcBef>
              <a:buClr>
                <a:schemeClr val="accent2">
                  <a:lumMod val="75000"/>
                </a:schemeClr>
              </a:buClr>
              <a:defRPr/>
            </a:lvl2pPr>
            <a:lvl3pPr algn="just">
              <a:spcBef>
                <a:spcPts val="500"/>
              </a:spcBef>
              <a:buClr>
                <a:schemeClr val="accent2">
                  <a:lumMod val="75000"/>
                </a:schemeClr>
              </a:buClr>
              <a:defRPr/>
            </a:lvl3pPr>
            <a:lvl4pPr algn="just">
              <a:spcBef>
                <a:spcPts val="400"/>
              </a:spcBef>
              <a:buClr>
                <a:schemeClr val="accent2">
                  <a:lumMod val="75000"/>
                </a:schemeClr>
              </a:buClr>
              <a:defRPr/>
            </a:lvl4pPr>
            <a:lvl5pPr marL="1157288" indent="0" algn="r">
              <a:spcBef>
                <a:spcPts val="4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491324"/>
            <a:ext cx="3523128" cy="365125"/>
          </a:xfrm>
        </p:spPr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91324"/>
            <a:ext cx="3523129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491323"/>
            <a:ext cx="1161826" cy="365125"/>
          </a:xfrm>
        </p:spPr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500"/>
              </a:spcAft>
              <a:defRPr/>
            </a:lvl2pPr>
            <a:lvl3pPr>
              <a:spcBef>
                <a:spcPts val="0"/>
              </a:spcBef>
              <a:spcAft>
                <a:spcPts val="400"/>
              </a:spcAft>
              <a:defRPr/>
            </a:lvl3pPr>
            <a:lvl4pPr>
              <a:spcBef>
                <a:spcPts val="0"/>
              </a:spcBef>
              <a:spcAft>
                <a:spcPts val="300"/>
              </a:spcAft>
              <a:defRPr/>
            </a:lvl4pPr>
            <a:lvl5pPr marL="0" indent="0" algn="r">
              <a:spcBef>
                <a:spcPts val="0"/>
              </a:spcBef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4157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228600"/>
            <a:ext cx="8695267" cy="2652056"/>
          </a:xfrm>
          <a:prstGeom prst="roundRect">
            <a:avLst>
              <a:gd name="adj" fmla="val 240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tangle 15"/>
          <p:cNvSpPr/>
          <p:nvPr userDrawn="1"/>
        </p:nvSpPr>
        <p:spPr>
          <a:xfrm>
            <a:off x="0" y="2880656"/>
            <a:ext cx="9143999" cy="1115624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44912CF-478B-7647-9EAF-3A92B0992447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06CF1E0-0824-9149-B98E-C88A3AD4D861}" type="slidenum">
              <a:rPr lang="pt-BR" smtClean="0"/>
              <a:t>‹#›</a:t>
            </a:fld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/>
          <a:ea typeface="+mj-ea"/>
          <a:cs typeface="Century Gothic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4900" dirty="0" smtClean="0"/>
              <a:t>VIVER VALE A PENA</a:t>
            </a:r>
            <a:br>
              <a:rPr lang="pt-BR" sz="4900" dirty="0" smtClean="0"/>
            </a:br>
            <a:r>
              <a:rPr lang="pt-BR" sz="3600" dirty="0" smtClean="0"/>
              <a:t>Suicídio nunca!</a:t>
            </a:r>
            <a:endParaRPr lang="pt-BR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Escola de Evangelização de Pacientes</a:t>
            </a:r>
          </a:p>
          <a:p>
            <a:r>
              <a:rPr lang="pt-BR" sz="1700" dirty="0" smtClean="0"/>
              <a:t>Grupo Espírita </a:t>
            </a:r>
            <a:r>
              <a:rPr lang="pt-BR" sz="1700" dirty="0" err="1" smtClean="0"/>
              <a:t>Guillon</a:t>
            </a:r>
            <a:r>
              <a:rPr lang="pt-BR" sz="1700" dirty="0" smtClean="0"/>
              <a:t> Ribeiro</a:t>
            </a: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260808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 smtClean="0"/>
              <a:t>Pode o homem gozar de completa felicidade na Terra?</a:t>
            </a:r>
          </a:p>
          <a:p>
            <a:pPr lvl="1"/>
            <a:r>
              <a:rPr lang="pt-BR" dirty="0" smtClean="0"/>
              <a:t>“Não, por isso que a vida lhe foi dada como prova ou expiação. Dele, porém, depende a suavização de seus males e o ser tão feliz quanto possível na Terra.”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920)</a:t>
            </a:r>
          </a:p>
          <a:p>
            <a:pPr lvl="1"/>
            <a:endParaRPr lang="pt-BR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felicidade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539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7821" y="2675466"/>
            <a:ext cx="4348979" cy="3815857"/>
          </a:xfrm>
        </p:spPr>
        <p:txBody>
          <a:bodyPr/>
          <a:lstStyle/>
          <a:p>
            <a:r>
              <a:rPr lang="pt-BR" dirty="0" smtClean="0"/>
              <a:t>De modo geral, a felicidade, “com relação à vida material, é a posse do necessário. Com relação à vida moral, a </a:t>
            </a:r>
            <a:r>
              <a:rPr lang="pt-BR" b="1" dirty="0" smtClean="0"/>
              <a:t>consciência tranquila e a fé no futuro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922)</a:t>
            </a:r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felicidade?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999" r="1750"/>
          <a:stretch/>
        </p:blipFill>
        <p:spPr>
          <a:xfrm>
            <a:off x="457200" y="3184822"/>
            <a:ext cx="3590036" cy="2425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034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5368" y="2675466"/>
            <a:ext cx="4371431" cy="381585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“Ora, aquele que está certo de que só é desventurado por um dia e que melhores serão os dias que hão de vir, enche-se facilmente de paciência. [...] E que é a vida humana, com relação à eternidade, senão bem menos que um dia?”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5, item 15)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Vida espiritual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7891"/>
          <a:stretch/>
        </p:blipFill>
        <p:spPr>
          <a:xfrm>
            <a:off x="457201" y="3168858"/>
            <a:ext cx="3553712" cy="2569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1112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“[...] </a:t>
            </a:r>
            <a:r>
              <a:rPr lang="pt-BR" b="1" dirty="0" smtClean="0"/>
              <a:t>Crer em Deus</a:t>
            </a:r>
            <a:r>
              <a:rPr lang="pt-BR" dirty="0" smtClean="0"/>
              <a:t>, sem admitir a vida futura, fora um contrassenso. O sentimento de uma existência melhor reside no foro íntimo de todos os homens e não é possível que Deus aí o tenha colocado em vão.”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959, comentário)</a:t>
            </a:r>
          </a:p>
          <a:p>
            <a:r>
              <a:rPr lang="pt-BR" dirty="0" smtClean="0"/>
              <a:t>“A </a:t>
            </a:r>
            <a:r>
              <a:rPr lang="pt-BR" b="1" dirty="0" smtClean="0"/>
              <a:t>responsabilidade dos nossos atos</a:t>
            </a:r>
            <a:r>
              <a:rPr lang="pt-BR" dirty="0" smtClean="0"/>
              <a:t> é a consequência da realidade da vida futura. [...]”</a:t>
            </a:r>
          </a:p>
          <a:p>
            <a:pPr lvl="4"/>
            <a:r>
              <a:rPr lang="pt-BR" dirty="0" smtClean="0"/>
              <a:t>(Idem, </a:t>
            </a:r>
            <a:r>
              <a:rPr lang="pt-BR" dirty="0" err="1" smtClean="0"/>
              <a:t>perg</a:t>
            </a:r>
            <a:r>
              <a:rPr lang="pt-BR" dirty="0" smtClean="0"/>
              <a:t>. 962, comentário)</a:t>
            </a:r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vida futura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15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“Benfeitores da Vida Maior são unânimes em declarar que, em todas as ocasiões nas quais sejamos impulsionados a desertar das experiências a que Deus nos destinou na vida terrestre, devemos recorrer à </a:t>
            </a:r>
            <a:r>
              <a:rPr lang="pt-BR" b="1" dirty="0" smtClean="0"/>
              <a:t>oração</a:t>
            </a:r>
            <a:r>
              <a:rPr lang="pt-BR" dirty="0" smtClean="0"/>
              <a:t>, ao </a:t>
            </a:r>
            <a:r>
              <a:rPr lang="pt-BR" b="1" dirty="0" smtClean="0"/>
              <a:t>trabalho</a:t>
            </a:r>
            <a:r>
              <a:rPr lang="pt-BR" dirty="0" smtClean="0"/>
              <a:t>, aos </a:t>
            </a:r>
            <a:r>
              <a:rPr lang="pt-BR" b="1" dirty="0" smtClean="0"/>
              <a:t>métodos de autodefesa</a:t>
            </a:r>
            <a:r>
              <a:rPr lang="pt-BR" dirty="0" smtClean="0"/>
              <a:t> e a todos os meios possíveis da reta consciência, em auxílio de nossa fortaleza e tranquilidade, de modo a fugirmos de semelhante poço de angústia.”</a:t>
            </a:r>
          </a:p>
          <a:p>
            <a:pPr lvl="4"/>
            <a:r>
              <a:rPr lang="pt-BR" dirty="0" smtClean="0"/>
              <a:t>(CHICO XAVIER. </a:t>
            </a:r>
            <a:r>
              <a:rPr lang="pt-BR" i="1" dirty="0" smtClean="0"/>
              <a:t>A Terra e o Semeador</a:t>
            </a:r>
            <a:r>
              <a:rPr lang="pt-BR" dirty="0" smtClean="0"/>
              <a:t>, pág. 136)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Como conquistar força e tranquilidade?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8853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457201" y="2675466"/>
            <a:ext cx="5100239" cy="3815857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“A </a:t>
            </a:r>
            <a:r>
              <a:rPr lang="pt-BR" b="1" dirty="0" smtClean="0"/>
              <a:t>fé é alimento espiritual</a:t>
            </a:r>
            <a:r>
              <a:rPr lang="pt-BR" dirty="0" smtClean="0"/>
              <a:t> que, fortalecendo a alma, põe-na em condições de suportar os embates da existência, de modo a superá-los convenientemente. [...]</a:t>
            </a:r>
          </a:p>
          <a:p>
            <a:r>
              <a:rPr lang="pt-BR" dirty="0" smtClean="0"/>
              <a:t>E quem ora com fé tem o </a:t>
            </a:r>
            <a:r>
              <a:rPr lang="pt-BR" b="1" dirty="0" err="1" smtClean="0"/>
              <a:t>entendimen-to</a:t>
            </a:r>
            <a:r>
              <a:rPr lang="pt-BR" b="1" dirty="0" smtClean="0"/>
              <a:t> aclarado e o coração fortalecido</a:t>
            </a:r>
            <a:r>
              <a:rPr lang="pt-BR" dirty="0" smtClean="0"/>
              <a:t>, eis que, segundo Emmanuel, [...] se acendemos no coração ‘leve flama da prece, fios imponderáveis de confiança’ ligam-nos o ser a Deus.”</a:t>
            </a:r>
          </a:p>
          <a:p>
            <a:pPr lvl="4"/>
            <a:r>
              <a:rPr lang="pt-BR" dirty="0" smtClean="0"/>
              <a:t>(MARTINS PERALVA. </a:t>
            </a:r>
            <a:r>
              <a:rPr lang="pt-BR" i="1" dirty="0" smtClean="0"/>
              <a:t>O Pensamento de Emmanuel</a:t>
            </a:r>
            <a:r>
              <a:rPr lang="pt-BR" dirty="0" smtClean="0"/>
              <a:t>, pág. 214)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Fé e oração</a:t>
            </a:r>
            <a:endParaRPr lang="pt-BR" dirty="0"/>
          </a:p>
        </p:txBody>
      </p:sp>
      <p:pic>
        <p:nvPicPr>
          <p:cNvPr id="6146" name="Picture 2" descr="H:\Documents\Pictures\Fotos\00400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68582" y="3334645"/>
            <a:ext cx="2918218" cy="1944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084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675467"/>
            <a:ext cx="8229599" cy="1398780"/>
          </a:xfrm>
        </p:spPr>
        <p:txBody>
          <a:bodyPr/>
          <a:lstStyle/>
          <a:p>
            <a:r>
              <a:rPr lang="pt-BR" dirty="0" smtClean="0"/>
              <a:t>“[...] A felicidade também existe nas tarefas cujo encargo nos faz felizes.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Céu e o Inferno</a:t>
            </a:r>
            <a:r>
              <a:rPr lang="pt-BR" dirty="0" smtClean="0"/>
              <a:t>, cap. 3, item 12)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Trabalho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230" y="4167995"/>
            <a:ext cx="6195540" cy="2323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72643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675466"/>
            <a:ext cx="8229599" cy="1374061"/>
          </a:xfrm>
        </p:spPr>
        <p:txBody>
          <a:bodyPr/>
          <a:lstStyle/>
          <a:p>
            <a:r>
              <a:rPr lang="pt-BR" dirty="0" smtClean="0"/>
              <a:t>“[...] Um dos maiores gozos que lhe são concedidos na Terra é o de encontrar corações que com o seu simpatizem.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938.a)</a:t>
            </a:r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Espíritos simpáticos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121"/>
          <a:stretch/>
        </p:blipFill>
        <p:spPr>
          <a:xfrm>
            <a:off x="2563813" y="4049527"/>
            <a:ext cx="4025900" cy="2441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505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457201" y="2675466"/>
            <a:ext cx="5829495" cy="381585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b="1" dirty="0" smtClean="0"/>
              <a:t>A calma e a resignação</a:t>
            </a:r>
            <a:r>
              <a:rPr lang="pt-BR" dirty="0" smtClean="0"/>
              <a:t> hauridas da maneira de considerar a vida terrestre e da confiança no futuro dão ao espírito uma </a:t>
            </a:r>
            <a:r>
              <a:rPr lang="pt-BR" b="1" dirty="0" smtClean="0"/>
              <a:t>serenidade</a:t>
            </a:r>
            <a:r>
              <a:rPr lang="pt-BR" dirty="0" smtClean="0"/>
              <a:t> que é o melhor preservativo contra </a:t>
            </a:r>
            <a:r>
              <a:rPr lang="pt-BR" i="1" dirty="0" smtClean="0"/>
              <a:t>a loucura</a:t>
            </a:r>
            <a:r>
              <a:rPr lang="pt-BR" dirty="0" smtClean="0"/>
              <a:t> e </a:t>
            </a:r>
            <a:r>
              <a:rPr lang="pt-BR" i="1" dirty="0" smtClean="0"/>
              <a:t>o suicídio</a:t>
            </a:r>
            <a:r>
              <a:rPr lang="pt-BR" dirty="0" smtClean="0"/>
              <a:t>”.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5, item 14)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Viver vale a pena</a:t>
            </a:r>
            <a:endParaRPr lang="pt-BR" dirty="0"/>
          </a:p>
        </p:txBody>
      </p:sp>
      <p:pic>
        <p:nvPicPr>
          <p:cNvPr id="3074" name="Picture 2" descr="H:\Documents\Pictures\Fotos\j04330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926" y="2956851"/>
            <a:ext cx="2115874" cy="3169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82508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457201" y="2675466"/>
            <a:ext cx="5351707" cy="3815857"/>
          </a:xfrm>
        </p:spPr>
        <p:txBody>
          <a:bodyPr/>
          <a:lstStyle/>
          <a:p>
            <a:r>
              <a:rPr lang="pt-BR" dirty="0" smtClean="0"/>
              <a:t>Capítulo V – BEM-AVENTURADOS OS AFLITOS, de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. Alguns dos temas:</a:t>
            </a:r>
          </a:p>
          <a:p>
            <a:pPr lvl="1"/>
            <a:r>
              <a:rPr lang="pt-BR" dirty="0" smtClean="0"/>
              <a:t>Justiça das aflições</a:t>
            </a:r>
          </a:p>
          <a:p>
            <a:pPr lvl="1"/>
            <a:r>
              <a:rPr lang="pt-BR" dirty="0" smtClean="0"/>
              <a:t>Causas atuais e anteriores das aflições</a:t>
            </a:r>
          </a:p>
          <a:p>
            <a:pPr lvl="1"/>
            <a:r>
              <a:rPr lang="pt-BR" dirty="0" smtClean="0"/>
              <a:t>Bem e mal sofrer</a:t>
            </a:r>
          </a:p>
          <a:p>
            <a:pPr lvl="1"/>
            <a:r>
              <a:rPr lang="pt-BR" dirty="0" smtClean="0"/>
              <a:t>Perda de pessoas amadas</a:t>
            </a:r>
          </a:p>
          <a:p>
            <a:pPr lvl="1"/>
            <a:r>
              <a:rPr lang="pt-BR" dirty="0" smtClean="0"/>
              <a:t>A melancolia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Sugestão de leitura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6610" r="16244"/>
          <a:stretch/>
        </p:blipFill>
        <p:spPr>
          <a:xfrm>
            <a:off x="6110726" y="2675465"/>
            <a:ext cx="2576074" cy="3815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9007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3948045" y="2675466"/>
            <a:ext cx="4738755" cy="3815857"/>
          </a:xfrm>
        </p:spPr>
        <p:txBody>
          <a:bodyPr/>
          <a:lstStyle/>
          <a:p>
            <a:r>
              <a:rPr lang="pt-BR" dirty="0" smtClean="0"/>
              <a:t>“Guarda, pois, a existência como </a:t>
            </a:r>
            <a:r>
              <a:rPr lang="pt-BR" b="1" dirty="0" smtClean="0"/>
              <a:t>dom inefável</a:t>
            </a:r>
            <a:r>
              <a:rPr lang="pt-BR" dirty="0" smtClean="0"/>
              <a:t>, porque teu corpo é sempre instrumento divino, para que nele aprendas a crescer para a luz e a viver para o amor, ante a glória de Deus.”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Religião dos Espíritos</a:t>
            </a:r>
            <a:r>
              <a:rPr lang="pt-BR" dirty="0" smtClean="0"/>
              <a:t>, cap. 48)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dom da Vida</a:t>
            </a:r>
            <a:endParaRPr lang="pt-BR" dirty="0"/>
          </a:p>
        </p:txBody>
      </p:sp>
      <p:pic>
        <p:nvPicPr>
          <p:cNvPr id="6147" name="Picture 3" descr="H:\Documents\Centro Espírita\Escola de Evangelização de Pacientes\Imagens\j04333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13125"/>
            <a:ext cx="3270910" cy="244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21368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5645453" y="2675466"/>
            <a:ext cx="3041347" cy="3815857"/>
          </a:xfrm>
        </p:spPr>
        <p:txBody>
          <a:bodyPr/>
          <a:lstStyle/>
          <a:p>
            <a:r>
              <a:rPr lang="pt-BR" dirty="0" smtClean="0"/>
              <a:t>“Tudo é possível àquele que crê.”</a:t>
            </a:r>
          </a:p>
          <a:p>
            <a:pPr lvl="4"/>
            <a:r>
              <a:rPr lang="pt-BR" dirty="0" smtClean="0"/>
              <a:t>(Marcos, 9: 23)</a:t>
            </a:r>
          </a:p>
          <a:p>
            <a:r>
              <a:rPr lang="pt-BR" dirty="0" smtClean="0"/>
              <a:t>“... Tende fé em Deus.”</a:t>
            </a:r>
          </a:p>
          <a:p>
            <a:pPr lvl="4"/>
            <a:r>
              <a:rPr lang="pt-BR" dirty="0" smtClean="0"/>
              <a:t>(Marcos, 11:22)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pic>
        <p:nvPicPr>
          <p:cNvPr id="4" name="Picture 2" descr="H:\Documents\Centro Espírita\Escola de Evangelização de Pacientes\Imagens\jesus_pasto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20840"/>
            <a:ext cx="4572157" cy="3265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58876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829</TotalTime>
  <Words>1135</Words>
  <Application>Microsoft Macintosh PowerPoint</Application>
  <PresentationFormat>On-screen Show (4:3)</PresentationFormat>
  <Paragraphs>69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Waveform</vt:lpstr>
      <vt:lpstr>VIVER VALE A PENA Suicídio nunca!</vt:lpstr>
      <vt:lpstr>A felicidade</vt:lpstr>
      <vt:lpstr>O que é felicidade?</vt:lpstr>
      <vt:lpstr>Vida espiritual</vt:lpstr>
      <vt:lpstr>A vida futura</vt:lpstr>
      <vt:lpstr>Como conquistar força e tranquilidade?</vt:lpstr>
      <vt:lpstr>Fé e oração</vt:lpstr>
      <vt:lpstr>Trabalho</vt:lpstr>
      <vt:lpstr>Espíritos simpáticos</vt:lpstr>
      <vt:lpstr>Viver vale a pena</vt:lpstr>
      <vt:lpstr>Sugestão de leitura</vt:lpstr>
      <vt:lpstr>O dom da Vida</vt:lpstr>
      <vt:lpstr>Jesus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31</cp:revision>
  <dcterms:created xsi:type="dcterms:W3CDTF">2015-08-05T01:57:06Z</dcterms:created>
  <dcterms:modified xsi:type="dcterms:W3CDTF">2015-09-07T23:42:17Z</dcterms:modified>
</cp:coreProperties>
</file>