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9"/>
  </p:notesMasterIdLst>
  <p:sldIdLst>
    <p:sldId id="256" r:id="rId2"/>
    <p:sldId id="281" r:id="rId3"/>
    <p:sldId id="280" r:id="rId4"/>
    <p:sldId id="276" r:id="rId5"/>
    <p:sldId id="267" r:id="rId6"/>
    <p:sldId id="278" r:id="rId7"/>
    <p:sldId id="268" r:id="rId8"/>
    <p:sldId id="275" r:id="rId9"/>
    <p:sldId id="279" r:id="rId10"/>
    <p:sldId id="282" r:id="rId11"/>
    <p:sldId id="273" r:id="rId12"/>
    <p:sldId id="272" r:id="rId13"/>
    <p:sldId id="270" r:id="rId14"/>
    <p:sldId id="269" r:id="rId15"/>
    <p:sldId id="271" r:id="rId16"/>
    <p:sldId id="274" r:id="rId17"/>
    <p:sldId id="28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80" autoAdjust="0"/>
  </p:normalViewPr>
  <p:slideViewPr>
    <p:cSldViewPr snapToGrid="0" snapToObjects="1" showGuides="1">
      <p:cViewPr varScale="1">
        <p:scale>
          <a:sx n="98" d="100"/>
          <a:sy n="98" d="100"/>
        </p:scale>
        <p:origin x="-1824" y="-104"/>
      </p:cViewPr>
      <p:guideLst>
        <p:guide orient="horz" pos="2160"/>
        <p:guide pos="5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93FEC-6A03-1E46-81BE-81ADF1263BD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0E31D-199C-E940-83B7-5AC1603958A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9408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Salientar,</a:t>
            </a:r>
            <a:r>
              <a:rPr lang="pt-BR" baseline="0" dirty="0" smtClean="0"/>
              <a:t> de forma breve, que o drama do suicídio é de fato preocupante e merece ser por nós compreendido e combatido intensamente.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408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Comentar a relação existente entre depressão (tema anterior) e suicídio, reafirmando</a:t>
            </a:r>
            <a:r>
              <a:rPr lang="pt-BR" baseline="0" dirty="0" smtClean="0"/>
              <a:t> que este pode ser a consequência extrema do processo depressivo, caso não se logre êxito em reverter o quadro de melancolia patológica.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864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processo de alienação em que o doente mergulha é extremamente perigoso, pois se dá sutilmente, paulatinamente, amortecendo a vontade e a lucidez do paciente, turvando sua percepção da realidade.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070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À luz do Espiritismo, entendemos que</a:t>
            </a:r>
            <a:r>
              <a:rPr lang="pt-BR" baseline="0" dirty="0" smtClean="0"/>
              <a:t> o suicídio é a maior infração que o homem pode cometer perante a Lei Divina.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963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São considerados suicídio inconsciente, pois</a:t>
            </a:r>
            <a:r>
              <a:rPr lang="pt-BR" baseline="0" dirty="0" smtClean="0"/>
              <a:t> </a:t>
            </a:r>
            <a:r>
              <a:rPr lang="pt-BR" dirty="0" smtClean="0"/>
              <a:t>abreviam nossa permanência na Terra,</a:t>
            </a:r>
            <a:r>
              <a:rPr lang="pt-BR" baseline="0" dirty="0" smtClean="0"/>
              <a:t> tanto os vícios materiais... (próximo slide)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616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... quanto os vícios morais, conforme já destacado em aulas anteriores.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438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0415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OCIOSIDADE: inatividade; inutilidade;</a:t>
            </a:r>
            <a:r>
              <a:rPr lang="pt-BR" baseline="0" dirty="0" smtClean="0"/>
              <a:t> n</a:t>
            </a:r>
            <a:r>
              <a:rPr lang="pt-BR" dirty="0" smtClean="0"/>
              <a:t>ão realizar tarefa útil para outrem, nem visando o progresso pessoal.</a:t>
            </a:r>
          </a:p>
          <a:p>
            <a:r>
              <a:rPr lang="pt-BR" dirty="0" smtClean="0"/>
              <a:t>FALTA DE FÉ: especialmente no futuro, na vida espiritual, em Deus e em Sua providência.</a:t>
            </a:r>
          </a:p>
          <a:p>
            <a:r>
              <a:rPr lang="pt-BR" dirty="0" smtClean="0"/>
              <a:t>SACIEDADE: tédio.</a:t>
            </a:r>
            <a:r>
              <a:rPr lang="pt-BR" baseline="0" dirty="0" smtClean="0"/>
              <a:t> O indivíduo tem satisfeitas suas necessidades materiais, sem que isso o complete, o preencha, pois nada bastará enquanto não buscar o que verdadeiramente importa: os valores espirituais.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997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E31D-199C-E940-83B7-5AC1603958A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195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600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799"/>
            <a:ext cx="7770813" cy="4261877"/>
          </a:xfrm>
        </p:spPr>
        <p:txBody>
          <a:bodyPr/>
          <a:lstStyle>
            <a:lvl1pPr algn="just">
              <a:spcBef>
                <a:spcPts val="800"/>
              </a:spcBef>
              <a:defRPr/>
            </a:lvl1pPr>
            <a:lvl2pPr algn="just">
              <a:defRPr/>
            </a:lvl2pPr>
            <a:lvl3pPr algn="just">
              <a:spcBef>
                <a:spcPts val="500"/>
              </a:spcBef>
              <a:defRPr/>
            </a:lvl3pPr>
            <a:lvl4pPr algn="just">
              <a:spcBef>
                <a:spcPts val="400"/>
              </a:spcBef>
              <a:defRPr/>
            </a:lvl4pPr>
            <a:lvl5pPr marL="1828800" indent="0" algn="r">
              <a:spcAft>
                <a:spcPts val="1200"/>
              </a:spcAft>
              <a:buNone/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471677"/>
            <a:ext cx="2375647" cy="365125"/>
          </a:xfrm>
        </p:spPr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624" y="6471677"/>
            <a:ext cx="3155576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471677"/>
            <a:ext cx="533400" cy="365125"/>
          </a:xfrm>
        </p:spPr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6000" b="0" i="0" cap="none" baseline="0"/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>
                <a:solidFill>
                  <a:srgbClr val="61665D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tabLst/>
              <a:defRPr sz="2000"/>
            </a:lvl6pPr>
            <a:lvl7pPr marL="2290763" indent="-461963">
              <a:tabLst/>
              <a:defRPr sz="2000"/>
            </a:lvl7pPr>
            <a:lvl8pPr marL="2290763" indent="-461963">
              <a:tabLst/>
              <a:defRPr sz="2000"/>
            </a:lvl8pPr>
            <a:lvl9pPr marL="2290763" indent="-461963">
              <a:tabLst/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606" y="155448"/>
            <a:ext cx="8237736" cy="1252728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238606" y="1773237"/>
            <a:ext cx="8237735" cy="4703761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500"/>
              </a:spcAft>
              <a:defRPr/>
            </a:lvl2pPr>
            <a:lvl3pPr>
              <a:spcBef>
                <a:spcPts val="0"/>
              </a:spcBef>
              <a:spcAft>
                <a:spcPts val="400"/>
              </a:spcAft>
              <a:defRPr/>
            </a:lvl3pPr>
            <a:lvl4pPr>
              <a:spcBef>
                <a:spcPts val="0"/>
              </a:spcBef>
              <a:spcAft>
                <a:spcPts val="300"/>
              </a:spcAft>
              <a:defRPr/>
            </a:lvl4pPr>
            <a:lvl5pPr marL="0" indent="0" algn="r">
              <a:spcBef>
                <a:spcPts val="0"/>
              </a:spcBef>
              <a:spcAft>
                <a:spcPts val="1200"/>
              </a:spcAft>
              <a:buNone/>
              <a:defRPr sz="1600"/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830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>
            <a:alphaModFix am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F673C-76EB-F14D-8FFE-4C48A4D749D3}" type="slidenum">
              <a:rPr lang="pt-BR" smtClean="0"/>
              <a:t>‹#›</a:t>
            </a:fld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E89B8-98DF-9643-91FA-5CF27A3AFDAE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Humanst521 Lt BT Light"/>
          <a:ea typeface="+mj-ea"/>
          <a:cs typeface="Humanst521 Lt BT Light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mtClean="0"/>
              <a:t>SUICÍDIO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2400" dirty="0" smtClean="0"/>
              <a:t>CAUSAS e TIPOS DE SUICÍDIO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Escola de Evangelização de Pacientes</a:t>
            </a:r>
          </a:p>
          <a:p>
            <a:r>
              <a:rPr lang="pt-BR" sz="1600" dirty="0" smtClean="0"/>
              <a:t>Grupo Espírita </a:t>
            </a:r>
            <a:r>
              <a:rPr lang="pt-BR" sz="1600" dirty="0" err="1" smtClean="0"/>
              <a:t>Guillon</a:t>
            </a:r>
            <a:r>
              <a:rPr lang="pt-BR" sz="1600" dirty="0" smtClean="0"/>
              <a:t> Ribeiro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847912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Estatística alarmante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Segundo dados da OMS, Organização Mundial da Saúde, </a:t>
            </a:r>
            <a:r>
              <a:rPr lang="pt-BR" b="1" dirty="0"/>
              <a:t>a cada 40 segundos uma pessoa se suicida</a:t>
            </a:r>
            <a:r>
              <a:rPr lang="pt-BR" dirty="0"/>
              <a:t> em algum lugar do </a:t>
            </a:r>
            <a:r>
              <a:rPr lang="pt-BR" dirty="0" smtClean="0"/>
              <a:t>planeta.</a:t>
            </a:r>
          </a:p>
          <a:p>
            <a:r>
              <a:rPr lang="pt-BR" dirty="0" smtClean="0"/>
              <a:t>Em </a:t>
            </a:r>
            <a:r>
              <a:rPr lang="pt-BR" dirty="0"/>
              <a:t>um ano, isso representa a morte de aproximadamente um milhão de pessoas, das quais a maioria são jovens entre 15 e 29 anos ou idosos acima de 70 </a:t>
            </a:r>
            <a:r>
              <a:rPr lang="pt-BR" dirty="0" smtClean="0"/>
              <a:t>anos.</a:t>
            </a:r>
          </a:p>
          <a:p>
            <a:r>
              <a:rPr lang="pt-BR" dirty="0" smtClean="0"/>
              <a:t>Esses </a:t>
            </a:r>
            <a:r>
              <a:rPr lang="pt-BR" dirty="0"/>
              <a:t>números levaram a própria OMS a considerar o suicídio um problema de saúde pública.</a:t>
            </a:r>
          </a:p>
        </p:txBody>
      </p:sp>
    </p:spTree>
    <p:extLst>
      <p:ext uri="{BB962C8B-B14F-4D97-AF65-F5344CB8AC3E}">
        <p14:creationId xmlns:p14="http://schemas.microsoft.com/office/powerpoint/2010/main" val="205392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Depressão e suicídio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Diversos fatores podem desencadear o processo depressivo que, em se fixando, direciona “... o paciente para a etapa trágica da autodestruição.”</a:t>
            </a:r>
          </a:p>
          <a:p>
            <a:pPr lvl="4"/>
            <a:r>
              <a:rPr lang="pt-BR" dirty="0" smtClean="0"/>
              <a:t>(JOANNA DE ÂNGELIS</a:t>
            </a:r>
            <a:r>
              <a:rPr lang="pt-BR" dirty="0"/>
              <a:t>. </a:t>
            </a:r>
            <a:r>
              <a:rPr lang="pt-BR" i="1" dirty="0"/>
              <a:t>Amor, imbatível amor</a:t>
            </a:r>
            <a:r>
              <a:rPr lang="pt-BR" dirty="0"/>
              <a:t>, cap. </a:t>
            </a:r>
            <a:r>
              <a:rPr lang="pt-BR" dirty="0" smtClean="0"/>
              <a:t>19)</a:t>
            </a:r>
            <a:endParaRPr lang="pt-BR" dirty="0"/>
          </a:p>
        </p:txBody>
      </p:sp>
      <p:pic>
        <p:nvPicPr>
          <p:cNvPr id="4" name="Picture 4" descr="http://www.e-formacao.org/images/depressa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62"/>
          <a:stretch/>
        </p:blipFill>
        <p:spPr bwMode="auto">
          <a:xfrm>
            <a:off x="2732745" y="4017882"/>
            <a:ext cx="3678690" cy="2453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1497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Alienação sutil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/>
              <a:t>O suicídio é a culminância de um estado de alienação que se instala sutilmente. O candidato não pensa com equilíbrio, não se dá conta dos males que o seu gesto produz naqueles que o amam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(MANOEL P. MIRANDA. </a:t>
            </a:r>
            <a:r>
              <a:rPr lang="pt-BR" i="1" dirty="0" smtClean="0"/>
              <a:t>Loucura e Obsessão</a:t>
            </a:r>
            <a:r>
              <a:rPr lang="pt-BR" dirty="0" smtClean="0"/>
              <a:t>, cap. 24)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4479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idx="1"/>
          </p:nvPr>
        </p:nvSpPr>
        <p:spPr>
          <a:xfrm>
            <a:off x="685801" y="2209799"/>
            <a:ext cx="3888511" cy="4261877"/>
          </a:xfrm>
        </p:spPr>
        <p:txBody>
          <a:bodyPr>
            <a:normAutofit/>
          </a:bodyPr>
          <a:lstStyle/>
          <a:p>
            <a:r>
              <a:rPr lang="pt-BR" b="1" dirty="0" smtClean="0"/>
              <a:t>GERAL</a:t>
            </a:r>
          </a:p>
          <a:p>
            <a:pPr lvl="1"/>
            <a:r>
              <a:rPr lang="pt-BR" dirty="0" smtClean="0"/>
              <a:t>Ação pela qual alguém põe intencionalmente termo à própria vida. É um ato exclusivamente humano e está presente em todas as culturas.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456" y="2416481"/>
            <a:ext cx="3056212" cy="35434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2385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diz o Espiritismo?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De todos os desvios da vida humana, o suicido é, talvez o maior deles pela sua característica de falso heroísmo, de negação absoluta da lei do amor e de suprema rebeldia à vontade de Deus, cuja justiça nunca se fez sentir, junto dos homens, sem a luz da misericórdia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154)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7212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Tipos de suicídio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4574312" y="2209799"/>
            <a:ext cx="3882302" cy="4261877"/>
          </a:xfrm>
        </p:spPr>
        <p:txBody>
          <a:bodyPr>
            <a:normAutofit/>
          </a:bodyPr>
          <a:lstStyle/>
          <a:p>
            <a:r>
              <a:rPr lang="pt-BR" b="1" dirty="0" smtClean="0"/>
              <a:t>DIRETO ou </a:t>
            </a:r>
          </a:p>
          <a:p>
            <a:pPr marL="444500" indent="0">
              <a:spcBef>
                <a:spcPts val="0"/>
              </a:spcBef>
              <a:buNone/>
            </a:pPr>
            <a:r>
              <a:rPr lang="pt-BR" b="1" dirty="0" smtClean="0"/>
              <a:t>CONSCIENTE</a:t>
            </a:r>
          </a:p>
          <a:p>
            <a:pPr lvl="1"/>
            <a:r>
              <a:rPr lang="pt-BR" dirty="0" smtClean="0"/>
              <a:t>A pessoa, </a:t>
            </a:r>
            <a:r>
              <a:rPr lang="pt-BR" dirty="0" err="1" smtClean="0"/>
              <a:t>delibera-damente</a:t>
            </a:r>
            <a:r>
              <a:rPr lang="pt-BR" dirty="0" smtClean="0"/>
              <a:t>, decide por eliminar a própria vida, o que faz através de uma irreversível auto-agressão, sem tempo e meios para retroceder no gesto.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81035"/>
            <a:ext cx="3432314" cy="3233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887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Tipos de suicídio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INDIRETO ou INCONSCIENTE</a:t>
            </a:r>
          </a:p>
          <a:p>
            <a:pPr lvl="1"/>
            <a:r>
              <a:rPr lang="pt-BR" dirty="0" smtClean="0"/>
              <a:t>“O suicídio não consiste somente no ato voluntário que produz a morte instantânea, mas em tudo quanto se faça conscientemente para apressar a extinção das forças vitais.”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Céu e o Inferno</a:t>
            </a:r>
            <a:r>
              <a:rPr lang="pt-BR" dirty="0" smtClean="0"/>
              <a:t>, Segunda Parte, cap. 5, caso “O pai e o conscrito”)</a:t>
            </a:r>
          </a:p>
          <a:p>
            <a:pPr lvl="1"/>
            <a:r>
              <a:rPr lang="pt-BR" dirty="0" smtClean="0"/>
              <a:t>Exemplos: tabagismo, consumo de álcool e outras drogas (lícitas e ilícitas), a glutonaria (gula), o sexo desequilibrado, etc.</a:t>
            </a:r>
          </a:p>
        </p:txBody>
      </p:sp>
    </p:spTree>
    <p:extLst>
      <p:ext uri="{BB962C8B-B14F-4D97-AF65-F5344CB8AC3E}">
        <p14:creationId xmlns:p14="http://schemas.microsoft.com/office/powerpoint/2010/main" val="374642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suicídio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937" y="2209799"/>
            <a:ext cx="4868676" cy="4261877"/>
          </a:xfrm>
        </p:spPr>
        <p:txBody>
          <a:bodyPr>
            <a:normAutofit fontScale="92500"/>
          </a:bodyPr>
          <a:lstStyle/>
          <a:p>
            <a:r>
              <a:rPr lang="pt-BR" b="1" dirty="0"/>
              <a:t>INDIRETO ou INCONSCIENTE</a:t>
            </a:r>
          </a:p>
          <a:p>
            <a:pPr lvl="1"/>
            <a:r>
              <a:rPr lang="pt-BR" dirty="0" smtClean="0"/>
              <a:t>“</a:t>
            </a:r>
            <a:r>
              <a:rPr lang="pt-BR" dirty="0"/>
              <a:t>Noutras ocasiões, a frequente ingestão das vibrações perniciosas do mau humor, do ressentimento, da rebeldia sistemática, do ódio, do ciúme desenvolvem transtornos psíquicos que terminam por desarmonizar as células, comprometer os órgãos e conduzir à morte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Amor, imbatível amor</a:t>
            </a:r>
            <a:r>
              <a:rPr lang="pt-BR" dirty="0" smtClean="0"/>
              <a:t>, cap. 34)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39045"/>
          <a:stretch/>
        </p:blipFill>
        <p:spPr>
          <a:xfrm>
            <a:off x="685800" y="2320760"/>
            <a:ext cx="2718757" cy="3177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4832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Eutanásia é suicídio?</a:t>
            </a:r>
            <a:endParaRPr lang="pt-B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8" algn="l"/>
            <a:r>
              <a:rPr 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Eutanásia</a:t>
            </a:r>
            <a:br>
              <a:rPr 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pt-BR" sz="1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(do grego </a:t>
            </a:r>
            <a:r>
              <a:rPr lang="pt-BR" sz="1800" i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eutanasía</a:t>
            </a:r>
            <a:r>
              <a:rPr lang="pt-BR" sz="1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: eu = “bom”, </a:t>
            </a:r>
            <a:r>
              <a:rPr lang="pt-BR" sz="1800" i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tánatoz</a:t>
            </a:r>
            <a:r>
              <a:rPr lang="pt-BR" sz="1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= “morte”)</a:t>
            </a:r>
          </a:p>
          <a:p>
            <a:pPr marL="187325" lvl="1"/>
            <a:r>
              <a:rPr lang="pt-BR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1. morte </a:t>
            </a:r>
            <a:r>
              <a:rPr 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sem dor nem sofrimento.</a:t>
            </a:r>
          </a:p>
          <a:p>
            <a:pPr marL="3175" lvl="4">
              <a:tabLst>
                <a:tab pos="5018088" algn="r"/>
              </a:tabLst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(</a:t>
            </a:r>
            <a:r>
              <a:rPr lang="pt-BR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Dicionário </a:t>
            </a:r>
            <a:r>
              <a:rPr lang="pt-BR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Priberam</a:t>
            </a:r>
            <a:r>
              <a:rPr lang="pt-BR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da Língua Portuguesa</a:t>
            </a:r>
            <a:r>
              <a:rPr lang="pt-BR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)</a:t>
            </a:r>
            <a:endParaRPr lang="pt-BR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715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Eutanásia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685801" y="2209799"/>
            <a:ext cx="5392732" cy="4261877"/>
          </a:xfrm>
        </p:spPr>
        <p:txBody>
          <a:bodyPr>
            <a:normAutofit/>
          </a:bodyPr>
          <a:lstStyle/>
          <a:p>
            <a:r>
              <a:rPr lang="pt-BR" i="1" dirty="0" smtClean="0"/>
              <a:t>Quando uma pessoa vê diante de si um fim inevitável e horrível, será culpada se abreviar de alguns instantes os seus sofrimentos, apressando voluntariamente sua morte?</a:t>
            </a:r>
          </a:p>
          <a:p>
            <a:pPr lvl="1"/>
            <a:r>
              <a:rPr lang="pt-BR" dirty="0" smtClean="0"/>
              <a:t>“É sempre culpado aquele que não aguarda o termo que Deus lhe marcou para a existência. [...]”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953)</a:t>
            </a:r>
          </a:p>
        </p:txBody>
      </p:sp>
      <p:pic>
        <p:nvPicPr>
          <p:cNvPr id="4100" name="Picture 4" descr="http://2.bp.blogspot.com/_rkMlOtW0s20/THZdodS8IXI/AAAAAAAACN8/9npsYzD3dKU/s1600/eutanasi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"/>
          <a:stretch/>
        </p:blipFill>
        <p:spPr bwMode="auto">
          <a:xfrm>
            <a:off x="6436094" y="2419392"/>
            <a:ext cx="2020519" cy="3306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01314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Eutanásia e suicídio: crimes graves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“É, assim, crime gravíssimo ante os códigos da Vida Imortal [...], seja por iniciativa de outrem ou do próprio indivíduo [...].</a:t>
            </a:r>
          </a:p>
          <a:p>
            <a:pPr marL="5318125" lvl="3"/>
            <a:endParaRPr lang="pt-BR" dirty="0" smtClean="0"/>
          </a:p>
          <a:p>
            <a:pPr marL="3946525"/>
            <a:r>
              <a:rPr lang="pt-BR" dirty="0" smtClean="0"/>
              <a:t>[...] A eutanásia, no </a:t>
            </a:r>
            <a:r>
              <a:rPr lang="pt-BR" dirty="0" err="1" smtClean="0"/>
              <a:t>entan-to</a:t>
            </a:r>
            <a:r>
              <a:rPr lang="pt-BR" dirty="0" smtClean="0"/>
              <a:t>, executada à revelia da vítima, tem sentido de homicídio.”</a:t>
            </a:r>
          </a:p>
          <a:p>
            <a:pPr marL="3948113" lvl="4"/>
            <a:r>
              <a:rPr lang="pt-BR" dirty="0" smtClean="0"/>
              <a:t>(MARTINS PERALVA. </a:t>
            </a:r>
            <a:r>
              <a:rPr lang="pt-BR" i="1" dirty="0" smtClean="0"/>
              <a:t>O Pensamento de Emmanuel</a:t>
            </a:r>
            <a:r>
              <a:rPr lang="pt-BR" dirty="0" smtClean="0"/>
              <a:t>, cap. 36)</a:t>
            </a:r>
            <a:endParaRPr lang="pt-BR" dirty="0"/>
          </a:p>
        </p:txBody>
      </p:sp>
      <p:pic>
        <p:nvPicPr>
          <p:cNvPr id="3074" name="Picture 2" descr="http://www.brasilescola.com/upload/e/eutanas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13935"/>
            <a:ext cx="3173390" cy="2108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60466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Suicídio e responsabilidade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“[...] Porém, nós temos, ainda, povos que adotam o suicídio como norma de comportamento heróico. [...] Demonstram que não possuem um conhecimento tão exato sobre a responsabilidade de viver, produzir o bem, como nós os Cristãos fomos instruídos pelos evangelhos de Nosso Senhor.</a:t>
            </a:r>
          </a:p>
          <a:p>
            <a:r>
              <a:rPr lang="pt-BR" dirty="0" smtClean="0"/>
              <a:t>[...] Então, o suicídio para nós, os cristãos, é algo de ingratidão para com os poderes supremos que regem os nossos destinos.”</a:t>
            </a:r>
          </a:p>
          <a:p>
            <a:pPr lvl="4"/>
            <a:r>
              <a:rPr lang="pt-BR" dirty="0" smtClean="0"/>
              <a:t>(XAVIER, Francisco C. </a:t>
            </a:r>
            <a:r>
              <a:rPr lang="pt-BR" i="1" dirty="0" smtClean="0"/>
              <a:t>A Terra e o Semeador</a:t>
            </a:r>
            <a:r>
              <a:rPr lang="pt-BR" dirty="0" smtClean="0"/>
              <a:t>, pág. 130 e 136)</a:t>
            </a:r>
          </a:p>
        </p:txBody>
      </p:sp>
    </p:spTree>
    <p:extLst>
      <p:ext uri="{BB962C8B-B14F-4D97-AF65-F5344CB8AC3E}">
        <p14:creationId xmlns:p14="http://schemas.microsoft.com/office/powerpoint/2010/main" val="977422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Principais motivações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“Anotaríamos, em tese, as principais motivações, crendo, no entanto, que outros estudiosos do assunto possam aduzir novas razões, às quais acrescentaríamos, evidentemente, as por nós relacionadas: </a:t>
            </a:r>
          </a:p>
          <a:p>
            <a:pPr lvl="1"/>
            <a:r>
              <a:rPr lang="pt-BR" dirty="0" smtClean="0"/>
              <a:t>Falta de fé;</a:t>
            </a:r>
          </a:p>
          <a:p>
            <a:pPr lvl="1"/>
            <a:r>
              <a:rPr lang="pt-BR" dirty="0" smtClean="0"/>
              <a:t>Orgulho ferido;</a:t>
            </a:r>
          </a:p>
          <a:p>
            <a:pPr lvl="1"/>
            <a:r>
              <a:rPr lang="pt-BR" dirty="0" smtClean="0"/>
              <a:t>Esgotamento nervoso;</a:t>
            </a:r>
          </a:p>
          <a:p>
            <a:pPr lvl="1"/>
            <a:r>
              <a:rPr lang="pt-BR" dirty="0" smtClean="0"/>
              <a:t>Loucura;</a:t>
            </a:r>
          </a:p>
          <a:p>
            <a:pPr lvl="1"/>
            <a:r>
              <a:rPr lang="pt-BR" dirty="0" smtClean="0"/>
              <a:t>Tédio da vida;</a:t>
            </a:r>
          </a:p>
          <a:p>
            <a:pPr lvl="1"/>
            <a:r>
              <a:rPr lang="pt-BR" dirty="0" smtClean="0"/>
              <a:t>Moléstias consideradas incuráveis;</a:t>
            </a:r>
          </a:p>
          <a:p>
            <a:pPr lvl="1"/>
            <a:r>
              <a:rPr lang="pt-BR" dirty="0" smtClean="0"/>
              <a:t>Indução de terceiros, encarnados ou desencarnados.”</a:t>
            </a:r>
          </a:p>
          <a:p>
            <a:pPr lvl="4"/>
            <a:r>
              <a:rPr lang="pt-BR" dirty="0" smtClean="0"/>
              <a:t>(MARTINS PERALVA</a:t>
            </a:r>
            <a:r>
              <a:rPr lang="pt-BR" dirty="0"/>
              <a:t>. </a:t>
            </a:r>
            <a:r>
              <a:rPr lang="pt-BR" i="1" dirty="0" smtClean="0"/>
              <a:t>O Pensamento de Emmanuel</a:t>
            </a:r>
            <a:r>
              <a:rPr lang="pt-BR" dirty="0" smtClean="0"/>
              <a:t>, cap. 35)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5080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Origem da intenção suicida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4626265" y="2209799"/>
            <a:ext cx="3830348" cy="4261877"/>
          </a:xfrm>
        </p:spPr>
        <p:txBody>
          <a:bodyPr>
            <a:normAutofit/>
          </a:bodyPr>
          <a:lstStyle/>
          <a:p>
            <a:r>
              <a:rPr lang="pt-BR" i="1" dirty="0" smtClean="0"/>
              <a:t>Donde nasce o desgosto da vida, que, sem motivos plausíveis, se apodera de certos indivíduos?</a:t>
            </a:r>
          </a:p>
          <a:p>
            <a:pPr lvl="1"/>
            <a:r>
              <a:rPr lang="pt-BR" dirty="0" smtClean="0"/>
              <a:t>“Efeito da ociosidade, da falta de fé e, também, da saciedade. [...]”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943)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4600"/>
          <a:stretch/>
        </p:blipFill>
        <p:spPr>
          <a:xfrm>
            <a:off x="685800" y="2359105"/>
            <a:ext cx="3608898" cy="3187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38128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Materialismo x Espiritismo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“A propagação das doutrinas materialistas é, pois, o veneno que inocula a idéia do suicídio na maioria dos que se suicidam [...].</a:t>
            </a:r>
          </a:p>
          <a:p>
            <a:r>
              <a:rPr lang="pt-BR" dirty="0" smtClean="0"/>
              <a:t>Com o Espiritismo, [...] o crente sabe que a existência se prolonga indefinidamente para lá do túmulo, mas em condições muito diversas; donde a paciência e a resignação que o afastam muito naturalmente de pensar no suicídio [...]”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5, item 16)</a:t>
            </a:r>
          </a:p>
        </p:txBody>
      </p:sp>
    </p:spTree>
    <p:extLst>
      <p:ext uri="{BB962C8B-B14F-4D97-AF65-F5344CB8AC3E}">
        <p14:creationId xmlns:p14="http://schemas.microsoft.com/office/powerpoint/2010/main" val="196317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Reflexão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“Agradecendo </a:t>
            </a:r>
            <a:r>
              <a:rPr lang="pt-BR" dirty="0"/>
              <a:t>a Deus a bênção do renascimento na carne, conscientiza-te da sua utilidade e significação superior, combatendo os receios do passado espiritual, os mecanismos inconscientes de culpa, e produzes com alegria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Receitas de Paz</a:t>
            </a:r>
            <a:r>
              <a:rPr lang="pt-BR" dirty="0" smtClean="0"/>
              <a:t>, cap. “Depressão”)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6164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867</TotalTime>
  <Words>1278</Words>
  <Application>Microsoft Macintosh PowerPoint</Application>
  <PresentationFormat>On-screen Show (4:3)</PresentationFormat>
  <Paragraphs>92</Paragraphs>
  <Slides>17</Slides>
  <Notes>10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Folio</vt:lpstr>
      <vt:lpstr>SUICÍDIO</vt:lpstr>
      <vt:lpstr>Estatística alarmante</vt:lpstr>
      <vt:lpstr>Depressão e suicídio</vt:lpstr>
      <vt:lpstr>Alienação sutil</vt:lpstr>
      <vt:lpstr>Definição</vt:lpstr>
      <vt:lpstr>O que diz o Espiritismo?</vt:lpstr>
      <vt:lpstr>Tipos de suicídio</vt:lpstr>
      <vt:lpstr>Tipos de suicídio</vt:lpstr>
      <vt:lpstr>Tipos de suicídio</vt:lpstr>
      <vt:lpstr>Eutanásia é suicídio?</vt:lpstr>
      <vt:lpstr>Eutanásia</vt:lpstr>
      <vt:lpstr>Eutanásia e suicídio: crimes graves</vt:lpstr>
      <vt:lpstr>Suicídio e responsabilidade</vt:lpstr>
      <vt:lpstr>Principais motivações</vt:lpstr>
      <vt:lpstr>Origem da intenção suicida</vt:lpstr>
      <vt:lpstr>Materialismo x Espiritismo</vt:lpstr>
      <vt:lpstr>Reflexão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SUICÍDIO</dc:title>
  <dc:creator>Adriano Alves</dc:creator>
  <cp:lastModifiedBy>Adriano Alves</cp:lastModifiedBy>
  <cp:revision>33</cp:revision>
  <dcterms:created xsi:type="dcterms:W3CDTF">2015-07-21T00:50:16Z</dcterms:created>
  <dcterms:modified xsi:type="dcterms:W3CDTF">2015-09-07T23:21:05Z</dcterms:modified>
</cp:coreProperties>
</file>