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7" r:id="rId3"/>
    <p:sldId id="271" r:id="rId4"/>
    <p:sldId id="269" r:id="rId5"/>
    <p:sldId id="261" r:id="rId6"/>
    <p:sldId id="270" r:id="rId7"/>
    <p:sldId id="258" r:id="rId8"/>
    <p:sldId id="265" r:id="rId9"/>
    <p:sldId id="267" r:id="rId10"/>
    <p:sldId id="266" r:id="rId11"/>
    <p:sldId id="263" r:id="rId12"/>
    <p:sldId id="26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70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1824" y="-112"/>
      </p:cViewPr>
      <p:guideLst>
        <p:guide orient="horz" pos="2160"/>
        <p:guide pos="52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73B49-C2AE-264F-8600-D9EA947E9A52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91081-22C5-B24B-8FA4-836E6A5F419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8962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Os recursos terapêuticos que o Espiritismo nos oferece são a peça que tornam o tratamento contra obsessão efetivo.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375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Ao apresentar-nos um novo ponto de vista sobre os</a:t>
            </a:r>
            <a:r>
              <a:rPr lang="pt-BR" baseline="0" dirty="0" smtClean="0"/>
              <a:t> sofrimentos humanos, dos quais ainda não conseguimos nos desvencilhar dada nossa condição evolutiva, a Doutrina Espírita consola e fortalece a criatura que se deixa abater pela depressão frente às vicissitudes da vida.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9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Ora, desde que ele pode operar uma modificação nas propriedades da água, pode também produzir um fenômeno análogo com os fluidos do organismo, donde o efeito curativo da ação magnética, convenientemente dirigida.</a:t>
            </a:r>
            <a:r>
              <a:rPr lang="pt-BR" dirty="0" smtClean="0"/>
              <a:t>” [próximo slide]</a:t>
            </a:r>
            <a:endParaRPr lang="pt-BR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(ALLAN KARDEC. O Livro dos Médiuns, Segunda Parte, cap. 8, item 131)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615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Ilustração que torna mais clara a razão pela qual a magnetização da água é mais favorável do que a de outras substâncias (complexidade</a:t>
            </a:r>
            <a:r>
              <a:rPr lang="pt-BR" baseline="0" dirty="0" smtClean="0"/>
              <a:t> das moléculas</a:t>
            </a:r>
            <a:r>
              <a:rPr lang="pt-BR" dirty="0" smtClean="0"/>
              <a:t>).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53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Pela ação do passe magnético pode-se alcançar, portanto, resultados no organismo físico</a:t>
            </a:r>
            <a:r>
              <a:rPr lang="pt-BR" baseline="0" dirty="0" smtClean="0"/>
              <a:t> equivalentes à administração de certas substâncias (medicações, por exemplo).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07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Pesquisas científicas já comprovam a eficácia da prece e sua influência no estado de saúde orgânica.</a:t>
            </a:r>
          </a:p>
          <a:p>
            <a:r>
              <a:rPr lang="pt-BR" dirty="0" smtClean="0"/>
              <a:t>Fonte: </a:t>
            </a:r>
            <a:r>
              <a:rPr lang="pt-BR" dirty="0" err="1" smtClean="0"/>
              <a:t>http</a:t>
            </a:r>
            <a:r>
              <a:rPr lang="pt-BR" dirty="0" smtClean="0"/>
              <a:t>://</a:t>
            </a:r>
            <a:r>
              <a:rPr lang="pt-BR" dirty="0" err="1" smtClean="0"/>
              <a:t>unb.br</a:t>
            </a:r>
            <a:r>
              <a:rPr lang="pt-BR" dirty="0" smtClean="0"/>
              <a:t>/noticias/</a:t>
            </a:r>
            <a:r>
              <a:rPr lang="pt-BR" dirty="0" err="1" smtClean="0"/>
              <a:t>unbagencia</a:t>
            </a:r>
            <a:r>
              <a:rPr lang="pt-BR" dirty="0" smtClean="0"/>
              <a:t>/</a:t>
            </a:r>
            <a:r>
              <a:rPr lang="pt-BR" dirty="0" err="1" smtClean="0"/>
              <a:t>cpmod.php?id</a:t>
            </a:r>
            <a:r>
              <a:rPr lang="pt-BR" dirty="0" smtClean="0"/>
              <a:t>=90845</a:t>
            </a:r>
          </a:p>
          <a:p>
            <a:endParaRPr lang="pt-BR" dirty="0" smtClean="0"/>
          </a:p>
          <a:p>
            <a:r>
              <a:rPr lang="pt-BR" dirty="0" smtClean="0"/>
              <a:t>A prece</a:t>
            </a:r>
            <a:r>
              <a:rPr lang="pt-BR" baseline="0" dirty="0" smtClean="0"/>
              <a:t> deve, portanto, ser o primeiro recurso a lançarmos mão!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422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Relembrar que a cura da obsessão não se dá pelo afastamento do obsessor, mas pela evangelização deste</a:t>
            </a:r>
            <a:r>
              <a:rPr lang="pt-BR" baseline="0" dirty="0" smtClean="0"/>
              <a:t> e do obsidiado.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693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Na medida em que se combinam os recursos (slides anteriores) e se torna possível, o paciente deve dedicar-se a leituras edificantes, que o auxiliarão a sustentar a mente,</a:t>
            </a:r>
            <a:r>
              <a:rPr lang="pt-BR" baseline="0" dirty="0" smtClean="0"/>
              <a:t> os pensamentos em zonas vibratórias favoráveis ao seu restabelecimento.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36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reunião de todos os recursos elencados</a:t>
            </a:r>
            <a:r>
              <a:rPr lang="pt-BR" baseline="0" dirty="0" smtClean="0"/>
              <a:t> em um só momento e a beneficiarem todo o ambiente doméstico. Imprescindível, portanto, a complementação do tratamento com a realização do culto no lar.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33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91081-22C5-B24B-8FA4-836E6A5F419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6168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500" r="8500"/>
          <a:stretch/>
        </p:blipFill>
        <p:spPr>
          <a:xfrm>
            <a:off x="777240" y="0"/>
            <a:ext cx="7589520" cy="31203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77240" y="0"/>
            <a:ext cx="7589520" cy="312039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2256"/>
            <a:ext cx="4142534" cy="4352144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399"/>
            <a:ext cx="4142534" cy="132829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700" y="5310126"/>
            <a:ext cx="6768099" cy="1150476"/>
          </a:xfrm>
        </p:spPr>
        <p:txBody>
          <a:bodyPr/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481743"/>
            <a:ext cx="7589520" cy="4707947"/>
          </a:xfrm>
        </p:spPr>
        <p:txBody>
          <a:bodyPr/>
          <a:lstStyle>
            <a:lvl1pPr algn="just">
              <a:spcBef>
                <a:spcPts val="800"/>
              </a:spcBef>
              <a:defRPr/>
            </a:lvl1pPr>
            <a:lvl2pPr algn="just">
              <a:spcBef>
                <a:spcPts val="600"/>
              </a:spcBef>
              <a:defRPr/>
            </a:lvl2pPr>
            <a:lvl3pPr algn="just">
              <a:spcBef>
                <a:spcPts val="500"/>
              </a:spcBef>
              <a:defRPr/>
            </a:lvl3pPr>
            <a:lvl4pPr algn="just">
              <a:spcBef>
                <a:spcPts val="400"/>
              </a:spcBef>
              <a:defRPr/>
            </a:lvl4pPr>
            <a:lvl5pPr marL="1143000" indent="0" algn="r">
              <a:spcBef>
                <a:spcPts val="400"/>
              </a:spcBef>
              <a:spcAft>
                <a:spcPts val="1200"/>
              </a:spcAft>
              <a:buNone/>
              <a:defRPr sz="15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1845" y="6497179"/>
            <a:ext cx="486402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4B5B7-B40F-3C4A-9807-41A7823D7D4C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alphaModFix amt="3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860403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685800"/>
            <a:ext cx="758952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3160" y="6497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CA13966-EADE-5144-83BD-395F43D49C5C}" type="datetimeFigureOut">
              <a:rPr lang="en-US" smtClean="0"/>
              <a:t>07/09/15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497179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4760" y="5975971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834B5B7-B40F-3C4A-9807-41A7823D7D4C}" type="slidenum">
              <a:rPr lang="pt-BR" smtClean="0"/>
              <a:t>‹#›</a:t>
            </a:fld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89520" cy="381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460603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7481" y="15656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Avenir Book"/>
          <a:ea typeface="+mn-ea"/>
          <a:cs typeface="Avenir Book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Avenir Book"/>
          <a:ea typeface="+mn-ea"/>
          <a:cs typeface="Avenir Book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Avenir Book"/>
          <a:ea typeface="+mn-ea"/>
          <a:cs typeface="Avenir Book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Avenir Book"/>
          <a:ea typeface="+mn-ea"/>
          <a:cs typeface="Avenir Book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Avenir Book"/>
          <a:ea typeface="+mn-ea"/>
          <a:cs typeface="Avenir Book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2256"/>
            <a:ext cx="4142534" cy="41368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6600" dirty="0" smtClean="0"/>
              <a:t>DEPRESSÃO</a:t>
            </a:r>
            <a:br>
              <a:rPr lang="pt-BR" sz="6600" dirty="0" smtClean="0"/>
            </a:br>
            <a:r>
              <a:rPr lang="pt-BR" sz="4400" dirty="0" smtClean="0"/>
              <a:t>Terapêutica espírita</a:t>
            </a:r>
            <a:endParaRPr lang="pt-BR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b">
            <a:normAutofit/>
          </a:bodyPr>
          <a:lstStyle/>
          <a:p>
            <a:r>
              <a:rPr lang="pt-BR" sz="1800" dirty="0" smtClean="0"/>
              <a:t>Escola de Evangelização de Pacientes</a:t>
            </a:r>
          </a:p>
          <a:p>
            <a:r>
              <a:rPr lang="pt-BR" sz="1600" dirty="0" smtClean="0"/>
              <a:t>Grupo Espírita </a:t>
            </a:r>
            <a:r>
              <a:rPr lang="pt-BR" sz="1600" dirty="0" err="1" smtClean="0"/>
              <a:t>Guillon</a:t>
            </a:r>
            <a:r>
              <a:rPr lang="pt-BR" sz="1600" dirty="0" smtClean="0"/>
              <a:t> Ribeiro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44061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Combate à depressão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481743"/>
            <a:ext cx="3797190" cy="4707947"/>
          </a:xfrm>
        </p:spPr>
        <p:txBody>
          <a:bodyPr/>
          <a:lstStyle/>
          <a:p>
            <a:r>
              <a:rPr lang="pt-BR" dirty="0" smtClean="0"/>
              <a:t>“Face </a:t>
            </a:r>
            <a:r>
              <a:rPr lang="pt-BR" dirty="0"/>
              <a:t>às suas cáusticas manifestações, a terapia de emergência faz-se imprescindível, embora, os métodos acadêmicos vigentes, pura e </a:t>
            </a:r>
            <a:r>
              <a:rPr lang="pt-BR" dirty="0" err="1" smtClean="0"/>
              <a:t>sim-plesmente</a:t>
            </a:r>
            <a:r>
              <a:rPr lang="pt-BR" dirty="0"/>
              <a:t>, não sejam </a:t>
            </a:r>
            <a:r>
              <a:rPr lang="pt-BR" dirty="0" smtClean="0"/>
              <a:t>suficientes </a:t>
            </a:r>
            <a:r>
              <a:rPr lang="pt-BR" dirty="0"/>
              <a:t>para erradicá-la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Receitas de Paz</a:t>
            </a:r>
            <a:r>
              <a:rPr lang="pt-BR" dirty="0"/>
              <a:t>, cap. </a:t>
            </a:r>
            <a:r>
              <a:rPr lang="pt-BR" dirty="0" smtClean="0"/>
              <a:t>11)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486" y="1051428"/>
            <a:ext cx="3579814" cy="3579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116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contribuição do Espiritismo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De início, o esclarecimento do paciente, a fim de que adquira a consciência de responsabilidade, dispondo-se à recuperação a esforço pessoal, sem o mecanismo passadista de transferir para outrem o que ele deve realizar. Em seguida, o hábito saudável da oração, dos bons pensamentos através de leituras edificantes, dos diálogos que enriquecem o ser interior, da fluidoterapia, água fluidificada....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Vitória sobre a depressão</a:t>
            </a:r>
            <a:r>
              <a:rPr lang="pt-BR" dirty="0" smtClean="0"/>
              <a:t>, mensagem “</a:t>
            </a:r>
            <a:r>
              <a:rPr lang="pt-BR" dirty="0"/>
              <a:t>Vitória sobre a depressão</a:t>
            </a:r>
            <a:r>
              <a:rPr lang="pt-BR" dirty="0" smtClean="0"/>
              <a:t>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6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Vida futura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481743"/>
            <a:ext cx="7589520" cy="201914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A ideia clara e precisa que se faça da vida futura proporciona inabalável fé no porvir, fé que acarreta enormes consequências sobre a moralização dos homens, porque muda completamente 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o ponto de vista sob o qual encaram eles a vida terrena</a:t>
            </a:r>
            <a:r>
              <a:rPr lang="pt-BR" i="1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2, item 5)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217" y="2713378"/>
            <a:ext cx="4630866" cy="259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655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Água fluidificada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204" y="481743"/>
            <a:ext cx="4349555" cy="470794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A água, em face da sua constituição molecular, é elemento que absorve e conduz a </a:t>
            </a:r>
            <a:r>
              <a:rPr lang="pt-BR" dirty="0" err="1"/>
              <a:t>bionergia</a:t>
            </a:r>
            <a:r>
              <a:rPr lang="pt-BR" dirty="0"/>
              <a:t> que lhe é ministrada. Quando magnetizada e ingerida, </a:t>
            </a:r>
            <a:r>
              <a:rPr lang="pt-BR" b="1" dirty="0">
                <a:solidFill>
                  <a:srgbClr val="B48200"/>
                </a:solidFill>
              </a:rPr>
              <a:t>produz efeitos orgânicos compatíveis com o fluido de que se faz portadora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(MANOEL P. MIRANDA. </a:t>
            </a:r>
            <a:r>
              <a:rPr lang="pt-BR" i="1" dirty="0" smtClean="0"/>
              <a:t>Loucura e Obsessão</a:t>
            </a:r>
            <a:r>
              <a:rPr lang="pt-BR" dirty="0" smtClean="0"/>
              <a:t>, cap. 3)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00" y="1265695"/>
            <a:ext cx="2986087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4501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46" y="1972849"/>
            <a:ext cx="3883068" cy="2912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787" y="1972849"/>
            <a:ext cx="3883068" cy="2912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158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Ação magnética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481743"/>
            <a:ext cx="3887491" cy="470794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“O magnetismo [...] constitui, muitas vezes, poderoso meio de ação, porque </a:t>
            </a:r>
            <a:r>
              <a:rPr lang="pt-BR" b="1" dirty="0" smtClean="0">
                <a:solidFill>
                  <a:srgbClr val="B48200"/>
                </a:solidFill>
              </a:rPr>
              <a:t>restitui ao corpo o fluido vital</a:t>
            </a:r>
            <a:r>
              <a:rPr lang="pt-BR" dirty="0" smtClean="0"/>
              <a:t> que lhe falta para manter o funcionamento dos órgãos.”</a:t>
            </a:r>
          </a:p>
          <a:p>
            <a:r>
              <a:rPr lang="pt-BR" dirty="0" smtClean="0"/>
              <a:t>Ele “... atua sobre o sistema nervoso, </a:t>
            </a:r>
            <a:r>
              <a:rPr lang="pt-BR" b="1" dirty="0" smtClean="0">
                <a:solidFill>
                  <a:srgbClr val="B48200"/>
                </a:solidFill>
              </a:rPr>
              <a:t>do mesmo modo que certas substâncias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(ALLAN KARDEC. O Livro dos Espíritos, </a:t>
            </a:r>
            <a:r>
              <a:rPr lang="pt-BR" dirty="0" err="1" smtClean="0"/>
              <a:t>perg</a:t>
            </a:r>
            <a:r>
              <a:rPr lang="pt-BR" dirty="0" smtClean="0"/>
              <a:t>. 424 e 483)</a:t>
            </a:r>
            <a:endParaRPr lang="pt-BR" dirty="0"/>
          </a:p>
        </p:txBody>
      </p:sp>
      <p:pic>
        <p:nvPicPr>
          <p:cNvPr id="9" name="Picture 6" descr="http://api.ning.com/files/N7*qQ6E0U5JV4LRm3e7BPQeLluhAZ1g59OD2PyrQ8P7UQlp6XJgDCbJ7KlVbme-Ha3ucBF-GMtlVom68Sx5GckaF9Ti9wibZ/pas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966" y="1435484"/>
            <a:ext cx="3794759" cy="279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5932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Prece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481742"/>
            <a:ext cx="7589520" cy="2600049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“Quando </a:t>
            </a:r>
            <a:r>
              <a:rPr lang="pt-BR" dirty="0"/>
              <a:t>um enfermo ora, recebe valiosa transfusão de forças, que vitalizam os leucócitos para a batalha da saúde e sustentação dos campos imunológicos, restaurando-lhes as defesas. </a:t>
            </a:r>
            <a:r>
              <a:rPr lang="pt-BR" dirty="0" smtClean="0"/>
              <a:t>[...]</a:t>
            </a:r>
          </a:p>
          <a:p>
            <a:r>
              <a:rPr lang="pt-BR" dirty="0"/>
              <a:t>Ao lado, portanto, de qualquer terapia prescrita, seja a oração a de maior significado e a mais simples de ser utilizada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Momentos Enriquecedores</a:t>
            </a:r>
            <a:r>
              <a:rPr lang="pt-BR" dirty="0" smtClean="0"/>
              <a:t>, cap. “Terapia da oração”)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473" y="3240766"/>
            <a:ext cx="3711054" cy="2069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50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Desobsessão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934" y="481743"/>
            <a:ext cx="3636825" cy="4707947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dirty="0"/>
              <a:t>Os que se entregam à tarefa da cura das obsessões precisam ponderar, antes de tudo, </a:t>
            </a:r>
            <a:r>
              <a:rPr lang="pt-BR" b="1" dirty="0">
                <a:solidFill>
                  <a:srgbClr val="B48200"/>
                </a:solidFill>
              </a:rPr>
              <a:t>a necessidade de iluminação interior</a:t>
            </a:r>
            <a:r>
              <a:rPr lang="pt-BR" dirty="0"/>
              <a:t> do médium perturbado, porquanto na sua educação espiritual reside a própria cura</a:t>
            </a:r>
            <a:r>
              <a:rPr lang="pt-BR" dirty="0" smtClean="0"/>
              <a:t>.”</a:t>
            </a:r>
          </a:p>
          <a:p>
            <a:pPr marL="896938"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393)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109" r="8017"/>
          <a:stretch/>
        </p:blipFill>
        <p:spPr>
          <a:xfrm>
            <a:off x="775700" y="1461935"/>
            <a:ext cx="3733936" cy="2749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038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Leitura edificante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0922" y="481743"/>
            <a:ext cx="4935837" cy="4707947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“Consagrar diariamente alguns minutos à leitura de obras edificantes, esquecendo os livros de natureza inferior, e preferindo, acima de tudo, os que, por alimento da própria alma, versem temas fundamentais da Doutrina Espírita.</a:t>
            </a:r>
          </a:p>
          <a:p>
            <a:r>
              <a:rPr lang="pt-BR" dirty="0"/>
              <a:t>Luz ausente, treva presente.”</a:t>
            </a:r>
          </a:p>
          <a:p>
            <a:pPr lvl="4"/>
            <a:r>
              <a:rPr lang="pt-BR" dirty="0"/>
              <a:t>(ANDRE LUIZ. </a:t>
            </a:r>
            <a:r>
              <a:rPr lang="pt-BR" i="1" dirty="0"/>
              <a:t>Conduta Espírita</a:t>
            </a:r>
            <a:r>
              <a:rPr lang="pt-BR" dirty="0"/>
              <a:t>, cap. 41)</a:t>
            </a:r>
          </a:p>
          <a:p>
            <a:r>
              <a:rPr lang="pt-BR" dirty="0" smtClean="0"/>
              <a:t>“</a:t>
            </a:r>
            <a:r>
              <a:rPr lang="pt-BR" dirty="0"/>
              <a:t>O livro espírita é remédio </a:t>
            </a:r>
            <a:r>
              <a:rPr lang="pt-BR" dirty="0" smtClean="0"/>
              <a:t>– </a:t>
            </a:r>
            <a:r>
              <a:rPr lang="pt-BR" dirty="0"/>
              <a:t>balsamiza as nossas dores.</a:t>
            </a:r>
            <a:r>
              <a:rPr lang="pt-BR" dirty="0" smtClean="0"/>
              <a:t>”</a:t>
            </a:r>
          </a:p>
          <a:p>
            <a:pPr lvl="1"/>
            <a:r>
              <a:rPr lang="pt-BR" i="1" dirty="0" smtClean="0"/>
              <a:t>Albino Teixeira</a:t>
            </a:r>
          </a:p>
          <a:p>
            <a:pPr lvl="4"/>
            <a:r>
              <a:rPr lang="pt-BR" dirty="0" smtClean="0"/>
              <a:t>(ESPÍRITOS DIVERSOS. </a:t>
            </a:r>
            <a:r>
              <a:rPr lang="pt-BR" i="1" dirty="0" smtClean="0"/>
              <a:t>Confia e Serve</a:t>
            </a:r>
            <a:r>
              <a:rPr lang="pt-BR" dirty="0" smtClean="0"/>
              <a:t>, mensagem “O Livro Espírita”)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44" y="1064852"/>
            <a:ext cx="2828521" cy="3556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792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Culto do Evangelho no lar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Pelo menos, uma vez por semana, reúne a tua família e felicita-a com o Espiritismo, criando, assim, e mantendo, o culto evangélico, para que a diretriz do Mestre seja eficiente rota de amor à sabedoria em tua casa...</a:t>
            </a:r>
          </a:p>
          <a:p>
            <a:pPr marL="3954463" indent="-273050"/>
            <a:r>
              <a:rPr lang="pt-BR" dirty="0"/>
              <a:t>Ali, na oportunidade, ouvidos desencarnados se imantarão aos ouvidos dos teus e escutarão; olhos atentos verão pelos olhos da tua família e se nublarão de pranto; mentes se ligarão às outras mentes e entenderão..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Espírito e Vida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25)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00" y="2130248"/>
            <a:ext cx="3500679" cy="2597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545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força da vontade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77240" y="481743"/>
            <a:ext cx="5054186" cy="470794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“Seja, porém, qual for a gênese desses distúrbios, é de relevante importância para o enfermo </a:t>
            </a:r>
            <a:r>
              <a:rPr lang="pt-BR" b="1" dirty="0" smtClean="0">
                <a:solidFill>
                  <a:srgbClr val="B48200"/>
                </a:solidFill>
              </a:rPr>
              <a:t>considerar que não é doente</a:t>
            </a:r>
            <a:r>
              <a:rPr lang="pt-BR" dirty="0" smtClean="0"/>
              <a:t>, mas que se encontra em fase de doença, trabalhando-se sem </a:t>
            </a:r>
            <a:r>
              <a:rPr lang="pt-BR" dirty="0" err="1" smtClean="0"/>
              <a:t>autocomise-ração</a:t>
            </a:r>
            <a:r>
              <a:rPr lang="pt-BR" dirty="0" smtClean="0"/>
              <a:t>, nem autopunição para reencontrar os objetivos da </a:t>
            </a:r>
            <a:r>
              <a:rPr lang="pt-BR" dirty="0" err="1" smtClean="0"/>
              <a:t>existên-cia</a:t>
            </a:r>
            <a:r>
              <a:rPr lang="pt-BR" dirty="0" smtClean="0"/>
              <a:t>. Sem o esforço pessoal, mui dificilmente será encontrada uma fórmula ideal para o reequilíbrio, mesmo que sob a terapia de neurolépticos.”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Amor, Imbatível Amor</a:t>
            </a:r>
            <a:r>
              <a:rPr lang="pt-BR" dirty="0" smtClean="0"/>
              <a:t>, cap. 19)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972" y="933696"/>
            <a:ext cx="2395328" cy="3817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6149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“Recebendo </a:t>
            </a:r>
            <a:r>
              <a:rPr lang="pt-BR" dirty="0"/>
              <a:t>ou não tratamento especializado sob a orientação de algum facultativo, aprofunda a terapia espiritual e reage, compreendendo que todos os males que infelicitam o homem procedem do Espírito que ele é, no qual se encontram estruturadas as conquistas e as quedas, no largo mecanismo da evolução inevitável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ÂNGELIS. </a:t>
            </a:r>
            <a:r>
              <a:rPr lang="pt-BR" i="1" dirty="0" smtClean="0"/>
              <a:t>Receitas de Paz</a:t>
            </a:r>
            <a:r>
              <a:rPr lang="pt-BR" dirty="0" smtClean="0"/>
              <a:t>, cap. 11)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380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1313</TotalTime>
  <Words>1196</Words>
  <Application>Microsoft Macintosh PowerPoint</Application>
  <PresentationFormat>On-screen Show (4:3)</PresentationFormat>
  <Paragraphs>66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NewsPrint</vt:lpstr>
      <vt:lpstr>DEPRESSÃO Terapêutica espírita</vt:lpstr>
      <vt:lpstr>Combate à depressão</vt:lpstr>
      <vt:lpstr>A contribuição do Espiritismo</vt:lpstr>
      <vt:lpstr>Vida futura</vt:lpstr>
      <vt:lpstr>Água fluidificada</vt:lpstr>
      <vt:lpstr>PowerPoint Presentation</vt:lpstr>
      <vt:lpstr>Ação magnética</vt:lpstr>
      <vt:lpstr>Prece</vt:lpstr>
      <vt:lpstr>Desobsessão</vt:lpstr>
      <vt:lpstr>Leitura edificante</vt:lpstr>
      <vt:lpstr>Culto do Evangelho no lar</vt:lpstr>
      <vt:lpstr>A força da vontade</vt:lpstr>
      <vt:lpstr>Conclusão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Adriano Alves</dc:creator>
  <cp:lastModifiedBy>Adriano Alves</cp:lastModifiedBy>
  <cp:revision>35</cp:revision>
  <dcterms:created xsi:type="dcterms:W3CDTF">2015-07-07T22:30:54Z</dcterms:created>
  <dcterms:modified xsi:type="dcterms:W3CDTF">2015-09-07T23:14:00Z</dcterms:modified>
</cp:coreProperties>
</file>