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73" r:id="rId9"/>
    <p:sldId id="269" r:id="rId10"/>
    <p:sldId id="270" r:id="rId11"/>
    <p:sldId id="271" r:id="rId12"/>
    <p:sldId id="266" r:id="rId13"/>
    <p:sldId id="274" r:id="rId14"/>
    <p:sldId id="275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9892" autoAdjust="0"/>
  </p:normalViewPr>
  <p:slideViewPr>
    <p:cSldViewPr snapToGrid="0">
      <p:cViewPr varScale="1">
        <p:scale>
          <a:sx n="92" d="100"/>
          <a:sy n="92" d="100"/>
        </p:scale>
        <p:origin x="-2032" y="-112"/>
      </p:cViewPr>
      <p:guideLst>
        <p:guide orient="horz" pos="27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DEE55-B45F-4B4B-8003-4AF3739CFCE1}" type="datetimeFigureOut">
              <a:rPr lang="pt-BR" smtClean="0"/>
              <a:t>07/09/15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7A5BA-A000-4AE6-B7D2-0E2A30863D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62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a palestra conceituando</a:t>
            </a:r>
            <a:r>
              <a:rPr lang="pt-BR" baseline="0" dirty="0" smtClean="0"/>
              <a:t> o que é depressão e enfatizando que a depressão apresenta dois aspectos patológicos: o da alma que adoecem, deprime e o do corpo físico, que também </a:t>
            </a:r>
            <a:r>
              <a:rPr lang="pt-BR" baseline="0" smtClean="0"/>
              <a:t>é afetado.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159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Apresentar os principais</a:t>
            </a:r>
            <a:r>
              <a:rPr lang="pt-BR" baseline="0" dirty="0" smtClean="0"/>
              <a:t> sintomas de quem está com depressão. Lembrar aos ouvintes que para alguém ser considerado depressivo, é preciso apresentar vários desses sintomas e não alguns isolados ou esporádicos.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995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 a imagem</a:t>
            </a:r>
            <a:r>
              <a:rPr lang="pt-BR" baseline="0" dirty="0" smtClean="0"/>
              <a:t>, destacar que em uma pessoa saudável, os neurotransmissores (serotonina e a noradrenalina) estão equilibrados para realizar as sinapses (transmissão nervosa entre os neurônios). Na pessoa depressiva há um desequilíbrio nessa química cerebral e é por isso que o uso da medicação auxilia essas pessoas em um primeiro momento. Contudo, o uso contínuo de medicamentos não resolve o problema, porque esse desequilíbrio é uma das consequências/sintomas do quadro depressivo, não a causa. Neste sentido, se a medicação não atua na causa da depressão, não fará o efeito esperado, que é a cura.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977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Refletir que o ser humano é um ser complexo</a:t>
            </a:r>
            <a:r>
              <a:rPr lang="pt-BR" baseline="0" dirty="0" smtClean="0"/>
              <a:t> e que estado emocional afeta seu estado físico, assim como, o corpo em desequilíbrio, afeta seu estado emocional.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578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</a:t>
            </a:r>
            <a:r>
              <a:rPr lang="pt-BR" baseline="0" dirty="0" smtClean="0"/>
              <a:t> corpo físico invariavelmente irá ressentir o estado d’alma, assim, a causa da depressão está no espírito que imprime no seu corpo físico suas mazelas espirituais.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554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Então,</a:t>
            </a:r>
            <a:r>
              <a:rPr lang="pt-BR" baseline="0" dirty="0" smtClean="0"/>
              <a:t> se a causa da depressão está no próprio espírito, pode-se dizer que existem </a:t>
            </a:r>
            <a:r>
              <a:rPr lang="pt-BR" b="1" baseline="0" dirty="0" smtClean="0"/>
              <a:t>fatores</a:t>
            </a:r>
            <a:r>
              <a:rPr lang="pt-BR" b="0" baseline="0" dirty="0" smtClean="0"/>
              <a:t> que influenciam para que alguém se torne depressivo. Tais fatores são de ordem diversa e podem se apresentar relacionados.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335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Dentre os fatores</a:t>
            </a:r>
            <a:r>
              <a:rPr lang="pt-BR" baseline="0" dirty="0" smtClean="0"/>
              <a:t> anteriormente citados, enfatizar que a obsessão também pode desencadear o processo depressivo. Por isso, é importante estar vigilante quanto aos pensamentos, sentimentos e ações, já que a origem do processo obsessivo está nas nossas imperfeições morais.</a:t>
            </a:r>
          </a:p>
          <a:p>
            <a:endParaRPr lang="pt-BR" dirty="0" smtClean="0"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648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Então,</a:t>
            </a:r>
            <a:r>
              <a:rPr lang="pt-BR" baseline="0" dirty="0" smtClean="0"/>
              <a:t> se a causa da depressão está no próprio espírito, pode-se dizer que existem </a:t>
            </a:r>
            <a:r>
              <a:rPr lang="pt-BR" b="1" baseline="0" dirty="0" smtClean="0"/>
              <a:t>fatores</a:t>
            </a:r>
            <a:r>
              <a:rPr lang="pt-BR" b="0" baseline="0" dirty="0" smtClean="0"/>
              <a:t> que influenciam para que alguém se torne depressivo. Tais fatores são de ordem diversa e podem se apresentar relacionados.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42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Chamar a atenção dos palestrantes</a:t>
            </a:r>
            <a:r>
              <a:rPr lang="pt-BR" baseline="0" dirty="0" smtClean="0"/>
              <a:t> que a depressão é contagiosa, uma vez que ao emitirmos pensamentos desequilibrados e viciosos, plasmamos o que pensamos e podemos influenciar outras pessoas. Usar a imagem como recurso para ilustração.</a:t>
            </a:r>
          </a:p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354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Esclarecer</a:t>
            </a:r>
            <a:r>
              <a:rPr lang="pt-BR" baseline="0" dirty="0" smtClean="0"/>
              <a:t> aos pacientes que nossa energia mental é força criadora. Tanto podemos usá-la para criações mentais superiores como inferiores.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331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 tratamento da obsessão, citar para os ouvintes quais terapias estão disponíveis na Casa Espírita para tratamento da obsessão. Não</a:t>
            </a:r>
            <a:r>
              <a:rPr lang="pt-BR" baseline="0" dirty="0" smtClean="0"/>
              <a:t> aprofundar nesses exemplos, pois na próxima palestra o foco será o tratamento da obsessão.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22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dirty="0" smtClean="0"/>
              <a:t>Enfatizar que a ação magnética auxilia o paciente no tratamento da depressão, pois auxilia na reequilíbrio do corpo físico.</a:t>
            </a:r>
          </a:p>
          <a:p>
            <a:endParaRPr lang="pt-BR" dirty="0" smtClean="0"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032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>
                <a:effectLst/>
              </a:rPr>
              <a:t>Conforme os espíritos superiores esclarecem</a:t>
            </a:r>
            <a:r>
              <a:rPr lang="pt-BR" baseline="0" dirty="0" smtClean="0">
                <a:effectLst/>
              </a:rPr>
              <a:t> a Kardec nesta questão, esclarecer que o magnetismo ao agir no organismo do depressivo, atua no sistema nervoso da mesma forma que muitas medicações agem. Portanto, pode-se dizer que nesse caso, ele pode substituir tais medicações.</a:t>
            </a:r>
            <a:endParaRPr lang="pt-BR" dirty="0" smtClean="0"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7A5BA-A000-4AE6-B7D2-0E2A30863D7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46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1"/>
            <a:ext cx="5220127" cy="318258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860723"/>
            <a:ext cx="7543800" cy="1143000"/>
          </a:xfrm>
        </p:spPr>
        <p:txBody>
          <a:bodyPr lIns="91440" rIns="91440">
            <a:normAutofit/>
          </a:bodyPr>
          <a:lstStyle>
            <a:lvl1pPr marL="0" indent="0" algn="r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Conector reto 6"/>
          <p:cNvCxnSpPr/>
          <p:nvPr userDrawn="1"/>
        </p:nvCxnSpPr>
        <p:spPr>
          <a:xfrm>
            <a:off x="821072" y="4750125"/>
            <a:ext cx="7542910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347267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05" y="286605"/>
            <a:ext cx="8151310" cy="1092934"/>
          </a:xfrm>
        </p:spPr>
        <p:txBody>
          <a:bodyPr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204" y="1620409"/>
            <a:ext cx="8151312" cy="4510870"/>
          </a:xfrm>
        </p:spPr>
        <p:txBody>
          <a:bodyPr anchor="ctr">
            <a:normAutofit/>
          </a:bodyPr>
          <a:lstStyle>
            <a:lvl1pPr algn="just">
              <a:spcBef>
                <a:spcPts val="900"/>
              </a:spcBef>
              <a:spcAft>
                <a:spcPts val="0"/>
              </a:spcAft>
              <a:defRPr sz="2400" b="0" i="0">
                <a:latin typeface="Calibri Light"/>
                <a:cs typeface="Calibri Light"/>
              </a:defRPr>
            </a:lvl1pPr>
            <a:lvl2pPr algn="just">
              <a:spcBef>
                <a:spcPts val="600"/>
              </a:spcBef>
              <a:spcAft>
                <a:spcPts val="0"/>
              </a:spcAft>
              <a:defRPr sz="2100" b="0" i="0">
                <a:latin typeface="Calibri Light"/>
                <a:cs typeface="Calibri Light"/>
              </a:defRPr>
            </a:lvl2pPr>
            <a:lvl3pPr algn="just">
              <a:spcBef>
                <a:spcPts val="500"/>
              </a:spcBef>
              <a:spcAft>
                <a:spcPts val="0"/>
              </a:spcAft>
              <a:defRPr sz="1900" b="0" i="0">
                <a:latin typeface="Calibri Light"/>
                <a:cs typeface="Calibri Light"/>
              </a:defRPr>
            </a:lvl3pPr>
            <a:lvl4pPr algn="just">
              <a:spcBef>
                <a:spcPts val="400"/>
              </a:spcBef>
              <a:spcAft>
                <a:spcPts val="0"/>
              </a:spcAft>
              <a:defRPr sz="1700" b="0" i="0">
                <a:latin typeface="Calibri Light"/>
                <a:cs typeface="Calibri Light"/>
              </a:defRPr>
            </a:lvl4pPr>
            <a:lvl5pPr marL="749808" indent="0" algn="r">
              <a:spcBef>
                <a:spcPts val="600"/>
              </a:spcBef>
              <a:spcAft>
                <a:spcPts val="1200"/>
              </a:spcAft>
              <a:buNone/>
              <a:defRPr sz="14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514538" y="1388869"/>
            <a:ext cx="8152722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754148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240580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21577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7803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84260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85235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385860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452070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33463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391137"/>
      </p:ext>
    </p:extLst>
  </p:cSld>
  <p:clrMapOvr>
    <a:masterClrMapping/>
  </p:clrMapOvr>
  <p:transition xmlns:p14="http://schemas.microsoft.com/office/powerpoint/2010/main"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3"/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07/09/15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8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xmlns:p14="http://schemas.microsoft.com/office/powerpoint/2010/main" spd="slow">
    <p:wipe/>
  </p:transition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Rockwell"/>
          <a:ea typeface="+mj-ea"/>
          <a:cs typeface="Rockwell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image" Target="../media/image15.jpe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Depressão: causas e consequências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Escola de evangelização</a:t>
            </a:r>
            <a:br>
              <a:rPr lang="pt-BR" dirty="0" smtClean="0"/>
            </a:br>
            <a:r>
              <a:rPr lang="pt-BR" dirty="0" smtClean="0"/>
              <a:t>de pacientes</a:t>
            </a:r>
          </a:p>
          <a:p>
            <a:r>
              <a:rPr lang="pt-BR" sz="1800" dirty="0"/>
              <a:t>Grupo espírita </a:t>
            </a:r>
            <a:r>
              <a:rPr lang="pt-BR" sz="1800" dirty="0" err="1"/>
              <a:t>Guillon</a:t>
            </a:r>
            <a:r>
              <a:rPr lang="pt-BR" sz="1800" dirty="0"/>
              <a:t> </a:t>
            </a:r>
            <a:r>
              <a:rPr lang="pt-BR" sz="1800" dirty="0" smtClean="0"/>
              <a:t>Ribeiro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32005410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Conceito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9204" y="1620409"/>
            <a:ext cx="4574793" cy="4510870"/>
          </a:xfrm>
        </p:spPr>
        <p:txBody>
          <a:bodyPr/>
          <a:lstStyle/>
          <a:p>
            <a:r>
              <a:rPr lang="pt-BR" dirty="0" smtClean="0"/>
              <a:t>“A depressão é sempre uma forma patológica do estado nostálgico. </a:t>
            </a:r>
          </a:p>
          <a:p>
            <a:r>
              <a:rPr lang="pt-BR" dirty="0" smtClean="0"/>
              <a:t>Esse </a:t>
            </a:r>
            <a:r>
              <a:rPr lang="pt-BR" dirty="0" err="1" smtClean="0"/>
              <a:t>deperecimento</a:t>
            </a:r>
            <a:r>
              <a:rPr lang="pt-BR" dirty="0" smtClean="0"/>
              <a:t> emocional, fez-se também corporal, já que </a:t>
            </a:r>
            <a:r>
              <a:rPr lang="pt-BR" b="1" dirty="0" smtClean="0">
                <a:solidFill>
                  <a:srgbClr val="9F0101"/>
                </a:solidFill>
              </a:rPr>
              <a:t>se entrelaçam os fenômenos físicos e psicológicos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Internet: </a:t>
            </a:r>
            <a:r>
              <a:rPr lang="pt-BR" dirty="0" err="1" smtClean="0"/>
              <a:t>www.acasadoespiritismo.com.br</a:t>
            </a:r>
            <a:r>
              <a:rPr lang="pt-BR" dirty="0" smtClean="0"/>
              <a:t>/temas/</a:t>
            </a:r>
            <a:r>
              <a:rPr lang="pt-BR" dirty="0" err="1" smtClean="0"/>
              <a:t>depressao.htm</a:t>
            </a:r>
            <a:r>
              <a:rPr lang="pt-BR" dirty="0" smtClean="0"/>
              <a:t>. Acesso em 30/06/2015.)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98" r="28395"/>
          <a:stretch/>
        </p:blipFill>
        <p:spPr>
          <a:xfrm>
            <a:off x="5498973" y="1917935"/>
            <a:ext cx="3168287" cy="3963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492114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Quais são os sintomas básicos da depressão?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73475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Estado deprimido: sentir-se deprimido a maior parte do tempo, quase todos os dias;</a:t>
            </a:r>
          </a:p>
          <a:p>
            <a:pPr marL="3673475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 err="1"/>
              <a:t>Anedonia</a:t>
            </a:r>
            <a:r>
              <a:rPr lang="pt-BR" dirty="0"/>
              <a:t>: interesse ou prazer diminuído para realizar a maioria das atividades;</a:t>
            </a:r>
          </a:p>
          <a:p>
            <a:pPr marL="3673475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Alteração de peso: perda ou ganho de peso não intencional;</a:t>
            </a:r>
          </a:p>
          <a:p>
            <a:pPr marL="3673475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Distúrbio de sono: insônia ou </a:t>
            </a:r>
            <a:r>
              <a:rPr lang="pt-BR" dirty="0" err="1" smtClean="0"/>
              <a:t>hipersônia</a:t>
            </a:r>
            <a:r>
              <a:rPr lang="pt-BR" dirty="0" smtClean="0"/>
              <a:t> </a:t>
            </a:r>
            <a:r>
              <a:rPr lang="pt-BR" dirty="0"/>
              <a:t>praticamente diárias;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Problemas psicomotores: agitação ou apatia psicomotora, quase todos os dias;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Falta de energia: fadiga ou perda de energia, diariamente;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Culpa excessiva: sentimento permanente de culpa e inutilidade;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Dificuldade de concentração: habilidade frequentemente diminuída para pensar ou concentrar-se;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pt-BR" dirty="0"/>
              <a:t>Ideias suicidas: pensamentos recorrentes de suicídio ou morte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445" y="1665339"/>
            <a:ext cx="2704669" cy="2003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2539377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processo químico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67" y="2053185"/>
            <a:ext cx="8330978" cy="3588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094530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Processo físico-psicológico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9204" y="1620409"/>
            <a:ext cx="8151312" cy="2761091"/>
          </a:xfrm>
        </p:spPr>
        <p:txBody>
          <a:bodyPr/>
          <a:lstStyle/>
          <a:p>
            <a:r>
              <a:rPr lang="pt-BR" dirty="0" smtClean="0"/>
              <a:t>“[...] a depressão tem a sua repercussão orgânica ou vice-versa. Um equipamento desorganizado não pode produzir como seria de desejar. Assim, o corpo em desajuste leva a estados emocionais irregulares, tanto quanto esses produzem sensações e </a:t>
            </a:r>
            <a:r>
              <a:rPr lang="pt-BR" dirty="0" err="1" smtClean="0"/>
              <a:t>enarmonias</a:t>
            </a:r>
            <a:r>
              <a:rPr lang="pt-BR" dirty="0" smtClean="0"/>
              <a:t> perturbadoras na conduta psicológica.”</a:t>
            </a:r>
          </a:p>
          <a:p>
            <a:pPr lvl="4"/>
            <a:r>
              <a:rPr lang="pt-BR" dirty="0" smtClean="0"/>
              <a:t>(JOANNA DE ÂNGELIS. Internet: </a:t>
            </a:r>
            <a:br>
              <a:rPr lang="pt-BR" dirty="0" smtClean="0"/>
            </a:br>
            <a:r>
              <a:rPr lang="pt-BR" dirty="0" err="1" smtClean="0"/>
              <a:t>www.acasadoespiritismo.com.br</a:t>
            </a:r>
            <a:r>
              <a:rPr lang="pt-BR" dirty="0" smtClean="0"/>
              <a:t>/temas/</a:t>
            </a:r>
            <a:r>
              <a:rPr lang="pt-BR" dirty="0" err="1" smtClean="0"/>
              <a:t>depressao.htm</a:t>
            </a:r>
            <a:r>
              <a:rPr lang="pt-BR" dirty="0" smtClean="0"/>
              <a:t>.</a:t>
            </a:r>
            <a:br>
              <a:rPr lang="pt-BR" dirty="0" smtClean="0"/>
            </a:br>
            <a:r>
              <a:rPr lang="pt-BR" dirty="0" smtClean="0"/>
              <a:t>Acesso em 30/06/2015.)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07" y="3782772"/>
            <a:ext cx="3386665" cy="2386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239854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Causas da depressão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 órgão doente reflete o desconforto do Espírito, [...] que manifesta naquela área a deficiência, a mazela que o afeta”.</a:t>
            </a:r>
          </a:p>
          <a:p>
            <a:pPr lvl="4"/>
            <a:r>
              <a:rPr lang="pt-BR" dirty="0" smtClean="0"/>
              <a:t>(MANOEL P. DE MIRANDA.  </a:t>
            </a:r>
            <a:r>
              <a:rPr lang="pt-BR" i="1" dirty="0" smtClean="0"/>
              <a:t>Trilhas da Libertação</a:t>
            </a:r>
            <a:r>
              <a:rPr lang="pt-BR" dirty="0" smtClean="0"/>
              <a:t>, cap. “Ampliando os conhecimentos”.</a:t>
            </a:r>
          </a:p>
          <a:p>
            <a:pPr marL="2686050" indent="-90488"/>
            <a:r>
              <a:rPr lang="pt-BR" dirty="0" smtClean="0"/>
              <a:t>“No Espírito se encontram as condições indispensáveis para a instalação do distúrbio a que faz jus, em razão do seu comportamento no transcurso das experiências sucessivas”.</a:t>
            </a:r>
          </a:p>
          <a:p>
            <a:pPr lvl="4"/>
            <a:r>
              <a:rPr lang="pt-BR" dirty="0" smtClean="0"/>
              <a:t>(MANOEL P. DE MIRANDA. </a:t>
            </a:r>
            <a:r>
              <a:rPr lang="pt-BR" i="1" dirty="0" smtClean="0"/>
              <a:t>Tormentos da Obsessão</a:t>
            </a:r>
            <a:r>
              <a:rPr lang="pt-BR" dirty="0" smtClean="0"/>
              <a:t>, cap. 19)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481" y="3540816"/>
            <a:ext cx="1989268" cy="2373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755235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Fatores de influência</a:t>
            </a:r>
            <a:endParaRPr lang="pt-BR" dirty="0"/>
          </a:p>
        </p:txBody>
      </p:sp>
      <p:sp>
        <p:nvSpPr>
          <p:cNvPr id="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Fatores sociais</a:t>
            </a:r>
          </a:p>
          <a:p>
            <a:r>
              <a:rPr lang="pt-BR" dirty="0" smtClean="0"/>
              <a:t> Fatores ambientais</a:t>
            </a:r>
          </a:p>
          <a:p>
            <a:r>
              <a:rPr lang="pt-BR" dirty="0" smtClean="0"/>
              <a:t> Fatores psicológicos</a:t>
            </a:r>
          </a:p>
          <a:p>
            <a:r>
              <a:rPr lang="pt-BR" dirty="0" smtClean="0"/>
              <a:t> Fatores afetivos</a:t>
            </a:r>
          </a:p>
          <a:p>
            <a:r>
              <a:rPr lang="pt-BR" dirty="0" smtClean="0"/>
              <a:t> Fatores familiares</a:t>
            </a:r>
          </a:p>
          <a:p>
            <a:r>
              <a:rPr lang="pt-BR" dirty="0" smtClean="0"/>
              <a:t> Fatores espirituais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8097" y="2477481"/>
            <a:ext cx="4758663" cy="2687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977406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Depressão e obsessão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3984" y="1606603"/>
            <a:ext cx="4906110" cy="4510870"/>
          </a:xfrm>
        </p:spPr>
        <p:txBody>
          <a:bodyPr/>
          <a:lstStyle/>
          <a:p>
            <a:r>
              <a:rPr lang="pt-BR" dirty="0" smtClean="0"/>
              <a:t>“Nesse capitulo, anotamos a forte incidência de fenômenos obsessivos, que podem desencadear o processo depressivo, abrindo espaço para o suicídio, ou se fixando, a partir do transtorno psicótico, direcionando o paciente para a etapa trágica da autodestruição.”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Amor, Imbatível Amor</a:t>
            </a:r>
            <a:r>
              <a:rPr lang="pt-BR" dirty="0" smtClean="0"/>
              <a:t>, cap. 19)</a:t>
            </a:r>
            <a:endParaRPr lang="pt-BR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9638" y="2648567"/>
            <a:ext cx="2811442" cy="1732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901894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ages.forwallpaper.com/files/images/2/2a01/2a01360c/239538/gauze-green-texture-backgroun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4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0100" y="2008601"/>
            <a:ext cx="7543800" cy="883290"/>
          </a:xfrm>
        </p:spPr>
        <p:txBody>
          <a:bodyPr anchor="t">
            <a:noAutofit/>
          </a:bodyPr>
          <a:lstStyle/>
          <a:p>
            <a:pPr algn="ctr"/>
            <a:r>
              <a:rPr lang="pt-BR" sz="8000" dirty="0" smtClean="0">
                <a:latin typeface="Rockwell" panose="02060603020205020403" pitchFamily="18" charset="0"/>
              </a:rPr>
              <a:t>A depressão é contagiosa?</a:t>
            </a:r>
            <a:endParaRPr lang="pt-BR" sz="80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71013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mente 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9204" y="1620409"/>
            <a:ext cx="8151312" cy="2162363"/>
          </a:xfrm>
        </p:spPr>
        <p:txBody>
          <a:bodyPr/>
          <a:lstStyle/>
          <a:p>
            <a:r>
              <a:rPr lang="pt-BR" dirty="0" smtClean="0"/>
              <a:t>“Nossa mente é, destarte, um núcleo de forças inteligentes, gerando plasmas sutil que, a exteriorizar-se incessantemente de nós, oferece recursos de objetividade às figuras de nossa imaginação, sob o comando de nossos próprios desígnios.”</a:t>
            </a:r>
          </a:p>
          <a:p>
            <a:pPr lvl="4"/>
            <a:r>
              <a:rPr lang="pt-BR" dirty="0" smtClean="0"/>
              <a:t>(ANDRÉ LUIZ. Nos domínios da mediunidade, cap. )</a:t>
            </a:r>
            <a:endParaRPr lang="pt-BR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3649" y="3759618"/>
            <a:ext cx="4216928" cy="2395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0194388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Energia mental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9204" y="1620409"/>
            <a:ext cx="8151312" cy="2176169"/>
          </a:xfrm>
        </p:spPr>
        <p:txBody>
          <a:bodyPr/>
          <a:lstStyle/>
          <a:p>
            <a:r>
              <a:rPr lang="pt-BR" dirty="0" smtClean="0"/>
              <a:t>“A energia mental é o fermento vivo que improvisa, altera, constringe, alarga, assimila, desassimila, integra, pulveriza ou recompõe a matéria em todas as dimensões.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Roteiro</a:t>
            </a:r>
            <a:r>
              <a:rPr lang="pt-BR" dirty="0" smtClean="0"/>
              <a:t>, cap. 5)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930" y="3925497"/>
            <a:ext cx="4098366" cy="2250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8138145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Recursos espíritas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3" name="Group 2"/>
          <p:cNvGrpSpPr/>
          <p:nvPr/>
        </p:nvGrpSpPr>
        <p:grpSpPr>
          <a:xfrm>
            <a:off x="957404" y="1546241"/>
            <a:ext cx="7241758" cy="4710341"/>
            <a:chOff x="957403" y="1306647"/>
            <a:chExt cx="7737467" cy="5032771"/>
          </a:xfrm>
        </p:grpSpPr>
        <p:pic>
          <p:nvPicPr>
            <p:cNvPr id="2050" name="Picture 2" descr="http://1.bp.blogspot.com/-2UprMlEUujs/UliqMo6C6RI/AAAAAAAAFRc/DtmX4Swd9Ys/s1600/FRATERLUZ+-+A+Ora%C3%A7%C3%A3o+segundo+Andr%C3%A9+Luiz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403" y="1306647"/>
              <a:ext cx="4879351" cy="4310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http://static.recantodasletras.com.br/users/94135/fotos/98395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0221" y="1306647"/>
              <a:ext cx="4264647" cy="3198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api.ning.com/files/N7*qQ6E0U5JV4LRm3e7BPQeLluhAZ1g59OD2PyrQ8P7UQlp6XJgDCbJ7KlVbme-Ha3ucBF-GMtlVom68Sx5GckaF9Ti9wibZ/pass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403" y="3981980"/>
              <a:ext cx="2752337" cy="2357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30221" y="3971155"/>
              <a:ext cx="4264649" cy="2339698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9520" y="3981985"/>
              <a:ext cx="2239565" cy="234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203278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Ação magnética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9204" y="1620409"/>
            <a:ext cx="8151312" cy="2761091"/>
          </a:xfrm>
        </p:spPr>
        <p:txBody>
          <a:bodyPr/>
          <a:lstStyle/>
          <a:p>
            <a:r>
              <a:rPr lang="pt-BR" b="1" i="1" dirty="0" smtClean="0"/>
              <a:t>424</a:t>
            </a:r>
            <a:r>
              <a:rPr lang="pt-BR" i="1" dirty="0" smtClean="0"/>
              <a:t>. Por meio de cuidados dispensados a tempo, podem reatar-se laços prestes a se desfazerem e restituir-se à vida um ser que definitivamente morreria se não fosse socorrido?</a:t>
            </a:r>
          </a:p>
          <a:p>
            <a:pPr lvl="1"/>
            <a:r>
              <a:rPr lang="pt-BR" dirty="0" smtClean="0"/>
              <a:t>“Sem dúvida e todos os dias tendes a prova disso. O magnetismo, em tais casos, constitui, muitas vezes, poderoso meio de ação, porque restitui ao corpo o fluido vital que lhe falta para manter o funcionamento dos órgãos.” 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478" y="4238361"/>
            <a:ext cx="3467042" cy="1957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096388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Ação magnética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6241" y="1620409"/>
            <a:ext cx="4584275" cy="4510870"/>
          </a:xfrm>
        </p:spPr>
        <p:txBody>
          <a:bodyPr>
            <a:normAutofit/>
          </a:bodyPr>
          <a:lstStyle/>
          <a:p>
            <a:r>
              <a:rPr lang="pt-BR" b="1" i="1" dirty="0" smtClean="0"/>
              <a:t>483</a:t>
            </a:r>
            <a:r>
              <a:rPr lang="pt-BR" i="1" dirty="0" smtClean="0"/>
              <a:t>. Qual a causa da insensibilidade física que se observa em alguns convulsionários, assim como em outros indivíduos submetidos às mais atrozes torturas?</a:t>
            </a:r>
          </a:p>
          <a:p>
            <a:pPr lvl="1"/>
            <a:r>
              <a:rPr lang="pt-BR" dirty="0" smtClean="0"/>
              <a:t>“Em alguns é, exclusivamente, efeito do magnetismo, que atua sobre o sistema nervoso, do mesmo modo que certas substâncias.”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9" name="Picture 4" descr="http://www.goshenschoolsny.org/schools/cjh/TeacherPgs/mmolinaro/images/15181773-side-view-of-male-nervous-system-isolated-on-black-backgroun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5733" y="1945401"/>
            <a:ext cx="3330278" cy="3853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3794668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Para concluir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20582" y="1620409"/>
            <a:ext cx="4749933" cy="4510870"/>
          </a:xfrm>
        </p:spPr>
        <p:txBody>
          <a:bodyPr/>
          <a:lstStyle/>
          <a:p>
            <a:r>
              <a:rPr lang="pt-BR" dirty="0" smtClean="0"/>
              <a:t>“E eu vos digo a vós: Pedi, e dar-se-vos-á; buscai, e achareis; batei, e abrir-se-vos-á; Porque qualquer que pede recebe; e quem busca acha; e a quem bate abrir-se-lhe-á.”</a:t>
            </a:r>
          </a:p>
          <a:p>
            <a:pPr lvl="1"/>
            <a:r>
              <a:rPr lang="pt-BR" i="1" dirty="0" smtClean="0"/>
              <a:t>Jesus</a:t>
            </a:r>
          </a:p>
          <a:p>
            <a:pPr lvl="4"/>
            <a:r>
              <a:rPr lang="pt-BR" dirty="0" smtClean="0"/>
              <a:t>(Lucas, 11: 9-10)</a:t>
            </a:r>
          </a:p>
        </p:txBody>
      </p:sp>
      <p:pic>
        <p:nvPicPr>
          <p:cNvPr id="5" name="Picture 6" descr="I:\Grupo Espírita\curso saúde\Saúde - imagens\jesusemoracao_in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757" y="2122918"/>
            <a:ext cx="2680248" cy="3501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295861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201</TotalTime>
  <Words>1318</Words>
  <Application>Microsoft Macintosh PowerPoint</Application>
  <PresentationFormat>On-screen Show (4:3)</PresentationFormat>
  <Paragraphs>82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Retrospectiva</vt:lpstr>
      <vt:lpstr>Depressão: causas e consequências</vt:lpstr>
      <vt:lpstr>Conceito</vt:lpstr>
      <vt:lpstr>Quais são os sintomas básicos da depressão?</vt:lpstr>
      <vt:lpstr>O processo químico</vt:lpstr>
      <vt:lpstr>Processo físico-psicológico</vt:lpstr>
      <vt:lpstr>Causas da depressão</vt:lpstr>
      <vt:lpstr>Fatores de influência</vt:lpstr>
      <vt:lpstr>Depressão e obsessão</vt:lpstr>
      <vt:lpstr>A depressão é contagiosa?</vt:lpstr>
      <vt:lpstr>A mente </vt:lpstr>
      <vt:lpstr>Energia mental</vt:lpstr>
      <vt:lpstr>Recursos espíritas</vt:lpstr>
      <vt:lpstr>Ação magnética</vt:lpstr>
      <vt:lpstr>Ação magnética</vt:lpstr>
      <vt:lpstr>Para concluir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Depressão: causas e consequências</dc:title>
  <dc:creator>Paula Evangelista</dc:creator>
  <cp:lastModifiedBy>Adriano Alves</cp:lastModifiedBy>
  <cp:revision>32</cp:revision>
  <dcterms:created xsi:type="dcterms:W3CDTF">2015-06-30T22:31:25Z</dcterms:created>
  <dcterms:modified xsi:type="dcterms:W3CDTF">2015-09-08T00:15:09Z</dcterms:modified>
</cp:coreProperties>
</file>