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9" r:id="rId3"/>
    <p:sldId id="273" r:id="rId4"/>
    <p:sldId id="257" r:id="rId5"/>
    <p:sldId id="272" r:id="rId6"/>
    <p:sldId id="258" r:id="rId7"/>
    <p:sldId id="270" r:id="rId8"/>
    <p:sldId id="260" r:id="rId9"/>
    <p:sldId id="271" r:id="rId10"/>
    <p:sldId id="265" r:id="rId11"/>
    <p:sldId id="266" r:id="rId12"/>
    <p:sldId id="267" r:id="rId13"/>
    <p:sldId id="261" r:id="rId14"/>
    <p:sldId id="262" r:id="rId15"/>
    <p:sldId id="274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5057" userDrawn="1">
          <p15:clr>
            <a:srgbClr val="A4A3A4"/>
          </p15:clr>
        </p15:guide>
        <p15:guide id="3" pos="22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6D36"/>
    <a:srgbClr val="FEC2A0"/>
    <a:srgbClr val="422C16"/>
    <a:srgbClr val="FBFDA1"/>
    <a:srgbClr val="BEE7B7"/>
    <a:srgbClr val="820000"/>
    <a:srgbClr val="0C788E"/>
    <a:srgbClr val="025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01" autoAdjust="0"/>
    <p:restoredTop sz="85508" autoAdjust="0"/>
  </p:normalViewPr>
  <p:slideViewPr>
    <p:cSldViewPr showGuides="1">
      <p:cViewPr varScale="1">
        <p:scale>
          <a:sx n="103" d="100"/>
          <a:sy n="103" d="100"/>
        </p:scale>
        <p:origin x="224" y="176"/>
      </p:cViewPr>
      <p:guideLst>
        <p:guide orient="horz" pos="4110"/>
        <p:guide pos="5057"/>
        <p:guide pos="22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C5CB3BCA-40A2-1341-9844-CE01A2098C82}" type="datetimeFigureOut">
              <a:rPr lang="pt-BR"/>
              <a:pPr>
                <a:defRPr/>
              </a:pPr>
              <a:t>29/11/16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6B8E72-2AD4-D147-BB21-03FB92E783CE}" type="slidenum">
              <a:rPr lang="pt-BR" altLang="pt-BR"/>
              <a:pPr/>
              <a:t>‹n.º›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24797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Batuíra abre o capítulo chamando-nos a refletir em torno do ensinamento de Paulo. O Apóstolo nos convoca à transformação, à renovação, pois este é fluxo divino da vida,</a:t>
            </a:r>
            <a:r>
              <a:rPr lang="pt-BR" baseline="0" dirty="0" smtClean="0"/>
              <a:t> como assevera Joana de </a:t>
            </a:r>
            <a:r>
              <a:rPr lang="pt-BR" baseline="0" dirty="0" err="1" smtClean="0"/>
              <a:t>Ângelis</a:t>
            </a:r>
            <a:r>
              <a:rPr lang="pt-BR" baseline="0" dirty="0" smtClean="0"/>
              <a:t> (próximo slide).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7514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mudança é, portanto, um fenômeno presente em toda a criação divina. Contudo ela se dá sem rupturas,</a:t>
            </a:r>
            <a:r>
              <a:rPr lang="pt-BR" baseline="0" dirty="0" smtClean="0"/>
              <a:t> </a:t>
            </a:r>
            <a:r>
              <a:rPr lang="pt-BR" dirty="0" smtClean="0"/>
              <a:t>de forma gradual, tão sutis que às vezes notamos. A</a:t>
            </a:r>
            <a:r>
              <a:rPr lang="pt-BR" baseline="0" dirty="0" smtClean="0"/>
              <a:t> metamorfose da borboleta é um exemplo disso: enquanto hibernando em seu casulo, a julgamos inerte, quando, em essência, uma profunda transformação está em curso.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72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</a:t>
            </a:r>
            <a:r>
              <a:rPr lang="pt-BR" baseline="0" dirty="0" smtClean="0"/>
              <a:t> a transformação é perene na natureza, por que, então somos tão resistentes à mudança? Batuíra, relembra que tal comportamento é reflexo de um instinto natural – o de conservação –, sendo, por isso, perfeitamente compreensível.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5076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Embora seja compreensível demonstrarmos resistência diante do convite à transformação, somos,</a:t>
            </a:r>
            <a:r>
              <a:rPr lang="pt-BR" baseline="0" dirty="0" smtClean="0"/>
              <a:t> como nenhuma outra criatura, dotados de razão, que vai se alargando à medida que os instintos vão silenciando.</a:t>
            </a:r>
          </a:p>
          <a:p>
            <a:r>
              <a:rPr lang="pt-BR" baseline="0" dirty="0" smtClean="0"/>
              <a:t>Portanto, é preciso estarmos atentos à nossa postura perante às circunstâncias, ou seja, devemos analisar se nossa resistência à mudança não é decorrente do sentimento de </a:t>
            </a:r>
            <a:r>
              <a:rPr lang="pt-BR" b="1" baseline="0" dirty="0" smtClean="0"/>
              <a:t>conformismo</a:t>
            </a:r>
            <a:r>
              <a:rPr lang="pt-BR" baseline="0" dirty="0" smtClean="0"/>
              <a:t>, tão bem esclarecido por Emmanuel.</a:t>
            </a:r>
          </a:p>
          <a:p>
            <a:r>
              <a:rPr lang="pt-BR" baseline="0" dirty="0" smtClean="0"/>
              <a:t>Note que a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“submissão voluntária às dificuldades da vida” significa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obediência e resignação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mas não subserviência (ou servilismo).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Imagine um indivíduo que contrai uma dívida. O devedor conformado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assume sua responsabilidade 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consente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 pagá-la; o conformista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lamenta, julga irremediável pela inércia, ou recusa-se a pagar pela revolta.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4727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Certas</a:t>
            </a:r>
            <a:r>
              <a:rPr lang="pt-BR" baseline="0" dirty="0" smtClean="0"/>
              <a:t> vezes, temos dificuldade de mudar devido aos costumes. Mas, ainda assim, é imperioso avaliarmos constantemente a utilidade de certos hábitos e convenções.</a:t>
            </a:r>
          </a:p>
          <a:p>
            <a:r>
              <a:rPr lang="pt-BR" baseline="0" dirty="0" smtClean="0"/>
              <a:t>Lembre-se, a escravidão era um costume, mesmo um direito amparado por lei, mas é condenado pela sociedade atual.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0018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muito mais fácil permanecer como está do que se propor a pensar/fazer algo diferente, novo.</a:t>
            </a:r>
          </a:p>
          <a:p>
            <a:r>
              <a:rPr lang="pt-BR" dirty="0" smtClean="0"/>
              <a:t>Como muito claramente destacou o próprio Cristo, não podemos ser escravos das convenções.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1441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Mais um reflexo do</a:t>
            </a:r>
            <a:r>
              <a:rPr lang="pt-BR" baseline="0" dirty="0" smtClean="0"/>
              <a:t> instinto de conservação. O Espiritismo nos convida a dilatarmos a razão, a intensificarmos os esforços por nos autoconhecermos, para que vençamos esse medo.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3472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Batuíra, ressalta atitudes e sentimentos que dão causa à nossa resistência</a:t>
            </a:r>
            <a:r>
              <a:rPr lang="pt-BR" baseline="0" dirty="0" smtClean="0"/>
              <a:t> à mudança e à renovação, </a:t>
            </a:r>
            <a:r>
              <a:rPr lang="pt-BR" dirty="0" smtClean="0"/>
              <a:t>que impera especialmente naqueles</a:t>
            </a:r>
            <a:r>
              <a:rPr lang="pt-BR" baseline="0" dirty="0" smtClean="0"/>
              <a:t> que já conhecem as lições de Jesus, os </a:t>
            </a:r>
            <a:r>
              <a:rPr lang="pt-BR" baseline="0" dirty="0" err="1" smtClean="0"/>
              <a:t>critãos</a:t>
            </a:r>
            <a:r>
              <a:rPr lang="pt-BR" baseline="0" dirty="0" smtClean="0"/>
              <a:t>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8681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 smtClean="0"/>
              <a:t>Nem tudo (ou bem pouco) o que nos acontece de ruim (aos nossos olhos) é decorrente da ação de obsessores.</a:t>
            </a:r>
            <a:endParaRPr lang="pt-BR" altLang="pt-BR" dirty="0"/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26E283E-E1CE-A145-A110-75DB7B5FE03A}" type="slidenum">
              <a:rPr lang="pt-BR" altLang="pt-BR"/>
              <a:pPr eaLnBrk="1" hangingPunct="1"/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68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 smtClean="0"/>
              <a:t>Não podemos ignorar a necessidade constante do estudo, da busca do conhecimento (de qualquer natureza, espírita ou não), que nos auxilia a fazer melhor julgamento de nossas próprias atitudes, compreender a vida de forma mais ampla e</a:t>
            </a:r>
            <a:r>
              <a:rPr lang="pt-BR" altLang="pt-BR" baseline="0" dirty="0" smtClean="0"/>
              <a:t> melhor combater o egoísmo.</a:t>
            </a:r>
            <a:endParaRPr lang="pt-BR" altLang="pt-BR" dirty="0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4F0F505-254E-EB41-962F-115B8F239057}" type="slidenum">
              <a:rPr lang="pt-BR" altLang="pt-BR"/>
              <a:pPr eaLnBrk="1" hangingPunct="1"/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22825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 smtClean="0"/>
              <a:t>Nesse ponto desenvolver o autoconhecimento é fundamental. Tendo-se clareza das</a:t>
            </a:r>
            <a:r>
              <a:rPr lang="pt-BR" altLang="pt-BR" baseline="0" dirty="0" smtClean="0"/>
              <a:t> próprias potencialidades e limitações, demonstramos maior segurança em nossas ações, ao passo em que nos tornamos mais indulgentes para com os erros alheios.</a:t>
            </a:r>
            <a:endParaRPr lang="pt-BR" altLang="pt-BR" dirty="0"/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CBC5153-E77A-CC4A-8836-583AAAC4FBDE}" type="slidenum">
              <a:rPr lang="pt-BR" altLang="pt-BR"/>
              <a:pPr eaLnBrk="1" hangingPunct="1"/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7140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preciso estarmos atentos</a:t>
            </a:r>
            <a:r>
              <a:rPr lang="pt-BR" baseline="0" dirty="0" smtClean="0"/>
              <a:t> às mudanças que ocorrem a nossa volta e também receptivos ao progresso que Deus nos permite alcançar.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67035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 smtClean="0"/>
              <a:t>Louvemos, pois, as dificuldades, as dores, que nos impulsionam a marcha evolutiva, exercitando nossa inteligência,</a:t>
            </a:r>
            <a:r>
              <a:rPr lang="pt-BR" altLang="pt-BR" baseline="0" dirty="0" smtClean="0"/>
              <a:t> além de outras virtudes.</a:t>
            </a:r>
          </a:p>
          <a:p>
            <a:pPr>
              <a:spcBef>
                <a:spcPct val="0"/>
              </a:spcBef>
            </a:pPr>
            <a:r>
              <a:rPr lang="pt-BR" altLang="pt-BR" baseline="0" dirty="0" smtClean="0"/>
              <a:t>Para termos noção do quanto as facilidades atrofiam nossas faculdades, imaginemos o quanto se torna incapaz um filho cujo pai tudo faz em seu lugar...</a:t>
            </a:r>
            <a:endParaRPr lang="pt-BR" altLang="pt-BR" dirty="0"/>
          </a:p>
        </p:txBody>
      </p:sp>
      <p:sp>
        <p:nvSpPr>
          <p:cNvPr id="153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AE7FE8F-52C1-E042-93FD-C7F0C178F041}" type="slidenum">
              <a:rPr lang="pt-BR" altLang="pt-BR"/>
              <a:pPr eaLnBrk="1" hangingPunct="1"/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7164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convite final, nas palavras de Joanna de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Ângelis</a:t>
            </a:r>
            <a:r>
              <a:rPr lang="pt-BR" baseline="0" dirty="0" smtClean="0"/>
              <a:t>, é para realizarmos periodicamente uma revisão de nossas ações, para promovermos constantemente uma autoanálise com vistas ao fortalecimento do que identifiquemos de positivo e à mudança do que julgarmos inconveniente ao nosso progresso.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B8E72-2AD4-D147-BB21-03FB92E783CE}" type="slidenum">
              <a:rPr lang="pt-BR" altLang="pt-BR" smtClean="0"/>
              <a:pPr/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17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648040"/>
            <a:ext cx="5065756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689688"/>
            <a:ext cx="5065756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437942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65760"/>
            <a:ext cx="7560840" cy="1325562"/>
          </a:xfrm>
        </p:spPr>
        <p:txBody>
          <a:bodyPr/>
          <a:lstStyle/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28801"/>
            <a:ext cx="7560840" cy="4696543"/>
          </a:xfrm>
        </p:spPr>
        <p:txBody>
          <a:bodyPr/>
          <a:lstStyle>
            <a:lvl1pPr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2200"/>
            </a:lvl1pPr>
            <a:lvl2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900"/>
            </a:lvl2pPr>
            <a:lvl3pPr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defRPr sz="1700"/>
            </a:lvl3pPr>
            <a:lvl4pPr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500"/>
            </a:lvl4pPr>
            <a:lvl5pPr marL="712788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30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63550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C900-9232-8A41-8358-A7FAB533653E}" type="slidenum">
              <a:rPr lang="es-ES" altLang="pt-BR" smtClean="0"/>
              <a:pPr/>
              <a:t>‹n.º›</a:t>
            </a:fld>
            <a:endParaRPr lang="es-ES" altLang="pt-B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8958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3336" y="0"/>
            <a:ext cx="502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248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BE298-A918-9348-882A-37640159DDDF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1588345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F757-1DE3-2446-92DB-6B48A88B6783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0026838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803104064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835282253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4E83-7F96-824A-A246-1C41A348B5A4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4882257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D387-9C7D-824E-8B70-BB29E11DFFCE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748625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93672586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</p:spTree>
    <p:extLst>
      <p:ext uri="{BB962C8B-B14F-4D97-AF65-F5344CB8AC3E}">
        <p14:creationId xmlns:p14="http://schemas.microsoft.com/office/powerpoint/2010/main" val="1141958669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81035" y="0"/>
            <a:ext cx="86868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1B9085-84F4-AB49-9879-5B361F5D2E9C}" type="slidenum">
              <a:rPr lang="es-ES" altLang="pt-BR" smtClean="0"/>
              <a:pPr/>
              <a:t>‹n.º›</a:t>
            </a:fld>
            <a:endParaRPr lang="es-ES" alt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tretch>
            <a:fillRect/>
          </a:stretch>
        </p:blipFill>
        <p:spPr>
          <a:xfrm>
            <a:off x="8281035" y="0"/>
            <a:ext cx="868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5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Mandela Script Personal Use" charset="0"/>
          <a:ea typeface="Mandela Script Personal Use" charset="0"/>
          <a:cs typeface="Mandela Script Personal Use" charset="0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UY" altLang="pt-BR" dirty="0" smtClean="0"/>
              <a:t>Resistindo a mundanças</a:t>
            </a:r>
            <a:endParaRPr lang="es-ES" alt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6404" y="4689688"/>
            <a:ext cx="5065756" cy="1331600"/>
          </a:xfrm>
        </p:spPr>
        <p:txBody>
          <a:bodyPr/>
          <a:lstStyle/>
          <a:p>
            <a:r>
              <a:rPr lang="es-UY" altLang="pt-BR" smtClean="0"/>
              <a:t>Conviver e Melhorar</a:t>
            </a:r>
            <a:endParaRPr lang="es-ES" altLang="pt-BR" dirty="0"/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946404" y="6021288"/>
            <a:ext cx="5065756" cy="644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000" kern="1200" spc="1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UY" altLang="pt-BR" sz="1400" dirty="0" smtClean="0">
                <a:solidFill>
                  <a:schemeClr val="tx1"/>
                </a:solidFill>
              </a:rPr>
              <a:t>Escola de Evangelização de Pacientes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UY" altLang="pt-BR" sz="1400" dirty="0" smtClean="0">
                <a:solidFill>
                  <a:schemeClr val="tx1"/>
                </a:solidFill>
              </a:rPr>
              <a:t>Grupo Espírita Guillon Ribeiro</a:t>
            </a:r>
            <a:endParaRPr lang="es-ES" altLang="pt-B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altLang="pt-BR" sz="4000" smtClean="0"/>
              <a:t>“E não vos conformeis com este mundo, mas t</a:t>
            </a:r>
            <a:r>
              <a:rPr lang="pt-BR" sz="4000" smtClean="0"/>
              <a:t>ransformai-vos pela renovação do vosso entendimento, para que experimenteis qual seja a boa, agradável e perfeita vontade de Deus.” – Paulo</a:t>
            </a:r>
            <a:endParaRPr lang="pt-BR" altLang="pt-BR" sz="4000" dirty="0"/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mtClean="0"/>
              <a:t>(Romanos, 12:2)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400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Vida: </a:t>
            </a:r>
            <a:r>
              <a:rPr lang="pt-BR" dirty="0"/>
              <a:t>incessante mecanismo de transformações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28802"/>
            <a:ext cx="7560840" cy="196023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“A </a:t>
            </a:r>
            <a:r>
              <a:rPr lang="pt-BR" dirty="0"/>
              <a:t>vida é um incessante mecanismo de transformações. Nada permanece inalterável. </a:t>
            </a:r>
            <a:r>
              <a:rPr lang="pt-BR" b="1" dirty="0"/>
              <a:t>A mudança é fenômeno natural do processo renovador</a:t>
            </a:r>
            <a:r>
              <a:rPr lang="pt-BR" dirty="0"/>
              <a:t>. Tudo quanto não se renova, morre, impondo um normal efeito de desenvolvimento. O repouso é interpretação equivocada em torno de ocorrências não detectadas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Momentos de Saúde</a:t>
            </a:r>
            <a:r>
              <a:rPr lang="pt-BR" dirty="0" smtClean="0"/>
              <a:t>, cap. 3.)</a:t>
            </a:r>
            <a:endParaRPr lang="pt-BR" dirty="0"/>
          </a:p>
        </p:txBody>
      </p:sp>
      <p:pic>
        <p:nvPicPr>
          <p:cNvPr id="4" name="Picture 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58" y="3893669"/>
            <a:ext cx="3773011" cy="2631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262033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Instinto natural</a:t>
            </a:r>
            <a:endParaRPr lang="pt-BR" alt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851920" y="1828801"/>
            <a:ext cx="4176464" cy="4696543"/>
          </a:xfrm>
        </p:spPr>
        <p:txBody>
          <a:bodyPr/>
          <a:lstStyle/>
          <a:p>
            <a:pPr algn="just"/>
            <a:r>
              <a:rPr lang="mr-IN" altLang="pt-BR" dirty="0" smtClean="0">
                <a:solidFill>
                  <a:srgbClr val="422C16"/>
                </a:solidFill>
              </a:rPr>
              <a:t>“</a:t>
            </a:r>
            <a:r>
              <a:rPr lang="pt-BR" dirty="0"/>
              <a:t>As </a:t>
            </a:r>
            <a:r>
              <a:rPr lang="pt-BR" dirty="0" smtClean="0"/>
              <a:t>ciências </a:t>
            </a:r>
            <a:r>
              <a:rPr lang="pt-BR" dirty="0"/>
              <a:t>que estudam as </a:t>
            </a:r>
            <a:r>
              <a:rPr lang="pt-BR" dirty="0" smtClean="0"/>
              <a:t>funções </a:t>
            </a:r>
            <a:r>
              <a:rPr lang="pt-BR" dirty="0"/>
              <a:t>do corpo </a:t>
            </a:r>
            <a:r>
              <a:rPr lang="pt-BR" dirty="0" smtClean="0"/>
              <a:t>físico </a:t>
            </a:r>
            <a:r>
              <a:rPr lang="pt-BR" dirty="0"/>
              <a:t>definem homeostase como a </a:t>
            </a:r>
            <a:r>
              <a:rPr lang="pt-BR" dirty="0" smtClean="0"/>
              <a:t>tendência à estabilidade </a:t>
            </a:r>
            <a:r>
              <a:rPr lang="pt-BR" dirty="0"/>
              <a:t>do meio interno do organismo. </a:t>
            </a:r>
            <a:r>
              <a:rPr lang="pt-BR" dirty="0" smtClean="0"/>
              <a:t>Portanto, </a:t>
            </a:r>
            <a:r>
              <a:rPr lang="pt-BR" altLang="pt-BR" b="1" dirty="0" smtClean="0">
                <a:solidFill>
                  <a:srgbClr val="422C16"/>
                </a:solidFill>
              </a:rPr>
              <a:t>a </a:t>
            </a:r>
            <a:r>
              <a:rPr lang="pt-BR" altLang="pt-BR" b="1" dirty="0">
                <a:solidFill>
                  <a:srgbClr val="422C16"/>
                </a:solidFill>
              </a:rPr>
              <a:t>resistência à mudança é um instinto perfeitamente natural e, por isso, compreensível</a:t>
            </a:r>
            <a:r>
              <a:rPr lang="pt-BR" altLang="pt-BR" dirty="0" smtClean="0">
                <a:solidFill>
                  <a:srgbClr val="422C16"/>
                </a:solidFill>
              </a:rPr>
              <a:t>.</a:t>
            </a:r>
            <a:r>
              <a:rPr lang="mr-IN" altLang="pt-BR" dirty="0" smtClean="0">
                <a:solidFill>
                  <a:srgbClr val="422C16"/>
                </a:solidFill>
              </a:rPr>
              <a:t>”</a:t>
            </a:r>
            <a:endParaRPr lang="pt-BR" altLang="pt-BR" dirty="0" smtClean="0">
              <a:solidFill>
                <a:srgbClr val="422C16"/>
              </a:solidFill>
            </a:endParaRPr>
          </a:p>
          <a:p>
            <a:pPr lvl="4"/>
            <a:r>
              <a:rPr lang="pt-BR" dirty="0" smtClean="0"/>
              <a:t>(BATUÍRA. </a:t>
            </a:r>
            <a:r>
              <a:rPr lang="pt-BR" i="1" dirty="0" smtClean="0"/>
              <a:t>Conviver e Melhorar</a:t>
            </a:r>
            <a:r>
              <a:rPr lang="pt-BR" dirty="0" smtClean="0"/>
              <a:t>, cap. 43.)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932089"/>
            <a:ext cx="3122062" cy="2865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Diante do conformismo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“Há conformação e conformismo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b="1" dirty="0">
                <a:solidFill>
                  <a:schemeClr val="tx2"/>
                </a:solidFill>
              </a:rPr>
              <a:t>Conformismo </a:t>
            </a:r>
            <a:r>
              <a:rPr lang="pt-BR" b="1" dirty="0"/>
              <a:t>é o sistema de ajustar-se alguém a todas as circunstâncias</a:t>
            </a:r>
            <a:r>
              <a:rPr lang="pt-BR" b="1" dirty="0" smtClean="0"/>
              <a:t>.</a:t>
            </a:r>
            <a:endParaRPr lang="pt-BR" b="1" dirty="0"/>
          </a:p>
          <a:p>
            <a:r>
              <a:rPr lang="pt-BR" b="1" dirty="0">
                <a:solidFill>
                  <a:schemeClr val="accent6"/>
                </a:solidFill>
              </a:rPr>
              <a:t>Conformação</a:t>
            </a:r>
            <a:r>
              <a:rPr lang="pt-BR" b="1" dirty="0"/>
              <a:t> é a submissão voluntária e serena da pessoa às aperturas da vida</a:t>
            </a:r>
            <a:r>
              <a:rPr lang="pt-BR" b="1" dirty="0" smtClean="0"/>
              <a:t>.</a:t>
            </a:r>
            <a:endParaRPr lang="pt-BR" b="1" dirty="0"/>
          </a:p>
          <a:p>
            <a:r>
              <a:rPr lang="pt-BR" dirty="0"/>
              <a:t>Existem, por isso, diante de Jesus, os discípulos conformados e conformistas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dirty="0"/>
              <a:t>Os conformados são fiéis às disciplinas que o Mestre lhes aconselha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dirty="0"/>
              <a:t>Os conformistas, porém, adaptam-se, mecanicamente, às convenções e ilusões que lubrificam os mecanismos das conveniências humanas</a:t>
            </a:r>
            <a:r>
              <a:rPr lang="pt-BR" dirty="0" smtClean="0"/>
              <a:t>.”</a:t>
            </a:r>
            <a:endParaRPr lang="pt-BR" dirty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Palavras de Vida Eterna</a:t>
            </a:r>
            <a:r>
              <a:rPr lang="pt-BR" dirty="0" smtClean="0"/>
              <a:t>, cap. 131.)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7918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Costumes</a:t>
            </a:r>
            <a:endParaRPr lang="pt-BR" alt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28801"/>
            <a:ext cx="7560840" cy="2320279"/>
          </a:xfrm>
        </p:spPr>
        <p:txBody>
          <a:bodyPr>
            <a:normAutofit lnSpcReduction="10000"/>
          </a:bodyPr>
          <a:lstStyle/>
          <a:p>
            <a:pPr algn="just"/>
            <a:r>
              <a:rPr lang="mr-IN" altLang="pt-BR" dirty="0" smtClean="0">
                <a:solidFill>
                  <a:srgbClr val="422C16"/>
                </a:solidFill>
              </a:rPr>
              <a:t>“</a:t>
            </a:r>
            <a:r>
              <a:rPr lang="pt-BR" altLang="pt-BR" dirty="0" smtClean="0">
                <a:solidFill>
                  <a:srgbClr val="422C16"/>
                </a:solidFill>
              </a:rPr>
              <a:t>Não </a:t>
            </a:r>
            <a:r>
              <a:rPr lang="pt-BR" altLang="pt-BR" dirty="0">
                <a:solidFill>
                  <a:srgbClr val="422C16"/>
                </a:solidFill>
              </a:rPr>
              <a:t>podemos esquecer que os costumes são instrumentos importantes e determinantes na evolução, </a:t>
            </a:r>
            <a:r>
              <a:rPr lang="pt-BR" altLang="pt-BR" b="1" dirty="0">
                <a:solidFill>
                  <a:srgbClr val="422C16"/>
                </a:solidFill>
              </a:rPr>
              <a:t>porém só quando inspirados do fluxo da Vida Superior</a:t>
            </a:r>
            <a:r>
              <a:rPr lang="pt-BR" altLang="pt-BR" dirty="0">
                <a:solidFill>
                  <a:srgbClr val="422C16"/>
                </a:solidFill>
              </a:rPr>
              <a:t>.</a:t>
            </a:r>
          </a:p>
          <a:p>
            <a:pPr algn="just"/>
            <a:r>
              <a:rPr lang="pt-BR" altLang="pt-BR" dirty="0">
                <a:solidFill>
                  <a:srgbClr val="422C16"/>
                </a:solidFill>
              </a:rPr>
              <a:t>Existe o lado útil das convenções, mas é preciso identificá-lo</a:t>
            </a:r>
            <a:r>
              <a:rPr lang="pt-BR" altLang="pt-BR" dirty="0" smtClean="0">
                <a:solidFill>
                  <a:srgbClr val="422C16"/>
                </a:solidFill>
              </a:rPr>
              <a:t>.</a:t>
            </a:r>
            <a:r>
              <a:rPr lang="mr-IN" altLang="pt-BR" dirty="0" smtClean="0">
                <a:solidFill>
                  <a:srgbClr val="422C16"/>
                </a:solidFill>
              </a:rPr>
              <a:t>”</a:t>
            </a:r>
            <a:endParaRPr lang="pt-BR" altLang="pt-BR" dirty="0" smtClean="0">
              <a:solidFill>
                <a:srgbClr val="422C16"/>
              </a:solidFill>
            </a:endParaRPr>
          </a:p>
          <a:p>
            <a:pPr lvl="4"/>
            <a:r>
              <a:rPr lang="pt-BR" dirty="0" smtClean="0"/>
              <a:t>(BATUÍRA. </a:t>
            </a:r>
            <a:r>
              <a:rPr lang="pt-BR" i="1" dirty="0" smtClean="0"/>
              <a:t>Conviver e Melhorar</a:t>
            </a:r>
            <a:r>
              <a:rPr lang="pt-BR" dirty="0" smtClean="0"/>
              <a:t>, cap. 43.)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44" y="4244751"/>
            <a:ext cx="6446520" cy="2238376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Convenções</a:t>
            </a:r>
            <a:endParaRPr lang="pt-BR" alt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r-IN" altLang="pt-BR" dirty="0" smtClean="0"/>
              <a:t>“</a:t>
            </a:r>
            <a:r>
              <a:rPr lang="pt-BR" altLang="pt-BR" dirty="0" smtClean="0"/>
              <a:t>É hábito comum da sociedade aderir muito mais ao rigor do convencionalismo do que se ligar às novidades elaboradas pelas revoluções sociais e morais.</a:t>
            </a:r>
            <a:r>
              <a:rPr lang="mr-IN" altLang="pt-BR" dirty="0" smtClean="0"/>
              <a:t>”</a:t>
            </a:r>
            <a:endParaRPr lang="pt-BR" altLang="pt-BR" dirty="0" smtClean="0"/>
          </a:p>
          <a:p>
            <a:pPr lvl="4"/>
            <a:r>
              <a:rPr lang="pt-BR" dirty="0" smtClean="0"/>
              <a:t>(BATUÍRA. </a:t>
            </a:r>
            <a:r>
              <a:rPr lang="pt-BR" i="1" dirty="0" smtClean="0"/>
              <a:t>Conviver e Melhorar</a:t>
            </a:r>
            <a:r>
              <a:rPr lang="pt-BR" dirty="0" smtClean="0"/>
              <a:t>, cap. 43.)</a:t>
            </a:r>
          </a:p>
          <a:p>
            <a:pPr marL="2982913" lvl="2" indent="-184150">
              <a:spcBef>
                <a:spcPts val="1200"/>
              </a:spcBef>
            </a:pPr>
            <a:r>
              <a:rPr lang="pt-PT" i="1" dirty="0" smtClean="0"/>
              <a:t>“E disse-lhes: O sábado foi feito por causa do homem, e não o ho­mem por causa do sábado.”</a:t>
            </a:r>
          </a:p>
          <a:p>
            <a:pPr lvl="4"/>
            <a:r>
              <a:rPr lang="pt-PT" dirty="0" smtClean="0"/>
              <a:t>(Marcos, 2:27.)</a:t>
            </a:r>
            <a:endParaRPr lang="pt-BR" dirty="0" smtClean="0"/>
          </a:p>
          <a:p>
            <a:r>
              <a:rPr lang="mr-IN" dirty="0" smtClean="0"/>
              <a:t>“</a:t>
            </a:r>
            <a:r>
              <a:rPr lang="pt-PT" dirty="0" smtClean="0"/>
              <a:t>Há criaturas que por elas [convenções] sacrificam todas as pos­sibilidades de elevação espiritual. [...]</a:t>
            </a:r>
          </a:p>
          <a:p>
            <a:r>
              <a:rPr lang="pt-PT" dirty="0" smtClean="0"/>
              <a:t>A maioria das pessoas atende-as, antes da pró­pria obediência a Deus... [...]</a:t>
            </a:r>
          </a:p>
          <a:p>
            <a:r>
              <a:rPr lang="pt-PT" dirty="0" smtClean="0"/>
              <a:t>As convenções definem, catalogam, especificam e enumeram, mas não devem tiranizar a existência.</a:t>
            </a:r>
            <a:r>
              <a:rPr lang="mr-IN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Pão Nosso</a:t>
            </a:r>
            <a:r>
              <a:rPr lang="pt-BR" dirty="0" smtClean="0"/>
              <a:t>, cap. 30.)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29247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Medo do desconhecido</a:t>
            </a:r>
            <a:endParaRPr lang="pt-BR" alt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28801"/>
            <a:ext cx="3816424" cy="4696543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altLang="pt-BR" dirty="0" smtClean="0">
                <a:solidFill>
                  <a:srgbClr val="422C16"/>
                </a:solidFill>
              </a:rPr>
              <a:t>Os </a:t>
            </a:r>
            <a:r>
              <a:rPr lang="pt-BR" altLang="pt-BR" dirty="0">
                <a:solidFill>
                  <a:srgbClr val="422C16"/>
                </a:solidFill>
              </a:rPr>
              <a:t>seres humanos têm medo inato do </a:t>
            </a:r>
            <a:r>
              <a:rPr lang="pt-BR" altLang="pt-BR" dirty="0" err="1" smtClean="0">
                <a:solidFill>
                  <a:srgbClr val="422C16"/>
                </a:solidFill>
              </a:rPr>
              <a:t>desconhe-cido</a:t>
            </a:r>
            <a:r>
              <a:rPr lang="pt-BR" altLang="pt-BR" dirty="0" smtClean="0">
                <a:solidFill>
                  <a:srgbClr val="422C16"/>
                </a:solidFill>
              </a:rPr>
              <a:t>.</a:t>
            </a:r>
            <a:r>
              <a:rPr lang="pt-BR" dirty="0" smtClean="0"/>
              <a:t>”</a:t>
            </a:r>
            <a:endParaRPr lang="pt-BR" altLang="pt-BR" dirty="0" smtClean="0">
              <a:solidFill>
                <a:srgbClr val="422C16"/>
              </a:solidFill>
            </a:endParaRPr>
          </a:p>
          <a:p>
            <a:pPr lvl="4"/>
            <a:r>
              <a:rPr lang="pt-BR" dirty="0" smtClean="0"/>
              <a:t>(</a:t>
            </a:r>
            <a:r>
              <a:rPr lang="pt-BR" dirty="0"/>
              <a:t>BATUÍRA. </a:t>
            </a:r>
            <a:r>
              <a:rPr lang="pt-BR" i="1" dirty="0"/>
              <a:t>Conviver e Melhorar</a:t>
            </a:r>
            <a:r>
              <a:rPr lang="pt-BR" dirty="0"/>
              <a:t>,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cap</a:t>
            </a:r>
            <a:r>
              <a:rPr lang="pt-BR" dirty="0"/>
              <a:t>. 43</a:t>
            </a:r>
            <a:r>
              <a:rPr lang="pt-BR" dirty="0" smtClean="0"/>
              <a:t>.)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7" y="1230145"/>
            <a:ext cx="3312368" cy="5294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Raízes da resistência à mudança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67196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A resistência à mudança tem origem...</a:t>
            </a:r>
            <a:endParaRPr lang="pt-BR" alt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b="1" dirty="0" smtClean="0"/>
              <a:t>Na falta de amadurecimento:</a:t>
            </a:r>
          </a:p>
          <a:p>
            <a:pPr lvl="1"/>
            <a:r>
              <a:rPr lang="pt-BR" altLang="pt-BR" dirty="0" smtClean="0"/>
              <a:t>esquecendo que “a natureza não dá saltos”, atribuímos tudo o que não conseguimos compreender à </a:t>
            </a:r>
            <a:r>
              <a:rPr lang="pt-BR" altLang="pt-BR" dirty="0" err="1" smtClean="0"/>
              <a:t>influenciação</a:t>
            </a:r>
            <a:r>
              <a:rPr lang="pt-BR" altLang="pt-BR" dirty="0" smtClean="0"/>
              <a:t> de espíritos maléficos, e procuramos o inimigo na vida exterior, quando devíamos reconhecer nossa imaturidade;</a:t>
            </a:r>
          </a:p>
          <a:p>
            <a:pPr lvl="4"/>
            <a:r>
              <a:rPr lang="pt-BR" dirty="0" smtClean="0"/>
              <a:t>(BATUÍRA. </a:t>
            </a:r>
            <a:r>
              <a:rPr lang="pt-BR" i="1" dirty="0" smtClean="0"/>
              <a:t>Conviver e Melhorar</a:t>
            </a:r>
            <a:r>
              <a:rPr lang="pt-BR" dirty="0" smtClean="0"/>
              <a:t>, cap. 43.)</a:t>
            </a:r>
            <a:endParaRPr lang="pt-BR" altLang="pt-BR" dirty="0">
              <a:solidFill>
                <a:srgbClr val="422C16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A resistência à mudança tem origem...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b="1" dirty="0" smtClean="0"/>
              <a:t>Na privação de instrução generalizada:</a:t>
            </a:r>
          </a:p>
          <a:p>
            <a:pPr lvl="1"/>
            <a:r>
              <a:rPr lang="pt-BR" altLang="pt-BR" dirty="0" smtClean="0"/>
              <a:t>requer-se da equipe espírita, e de cada um de nós pessoalmente, um conhecimento mais global; não apenas de um setor, o espiritual por exemplo; é preciso integrarmos os conhecimentos e sua devida correspondência com todas as áreas da cultura vigente;</a:t>
            </a:r>
          </a:p>
          <a:p>
            <a:r>
              <a:rPr lang="pt-BR" altLang="pt-BR" b="1" dirty="0" smtClean="0"/>
              <a:t>No egoísmo:</a:t>
            </a:r>
          </a:p>
          <a:p>
            <a:pPr lvl="1"/>
            <a:r>
              <a:rPr lang="pt-BR" altLang="pt-BR" dirty="0" smtClean="0"/>
              <a:t>as mudanças podem ser boas para os outros, ou mesmo para todo o grupo de ação, mas, se não forem particularmente boas para nós, refutamos a elas;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43</a:t>
            </a:r>
            <a:r>
              <a:rPr lang="pt-BR" dirty="0" smtClean="0"/>
              <a:t>.)</a:t>
            </a:r>
            <a:endParaRPr lang="pt-BR" altLang="pt-BR" dirty="0">
              <a:solidFill>
                <a:srgbClr val="422C16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A resistência à mudança tem origem...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b="1" dirty="0" smtClean="0"/>
              <a:t>Na ausência de autoconfiança:</a:t>
            </a:r>
          </a:p>
          <a:p>
            <a:pPr lvl="1"/>
            <a:r>
              <a:rPr lang="pt-BR" altLang="pt-BR" dirty="0" smtClean="0"/>
              <a:t>inovações exigem capacidade e novas habilidades a ser adquiridas; porém se não temos autoestima suficiente para enfrentar desafios, nós as condenamos;</a:t>
            </a:r>
          </a:p>
          <a:p>
            <a:r>
              <a:rPr lang="pt-BR" altLang="pt-BR" b="1" dirty="0" smtClean="0"/>
              <a:t>Em preconceitos:</a:t>
            </a:r>
          </a:p>
          <a:p>
            <a:pPr lvl="1"/>
            <a:r>
              <a:rPr lang="pt-BR" altLang="pt-BR" dirty="0" smtClean="0"/>
              <a:t>é difícil nos libertarmos das correntes de preconceitos que muitos de nós reverenciamos. É necessário esperar e compreender o aperfeiçoamento natural e espaçado da marcha humana.</a:t>
            </a:r>
          </a:p>
          <a:p>
            <a:pPr lvl="4"/>
            <a:r>
              <a:rPr lang="pt-BR" dirty="0"/>
              <a:t>(BATUÍRA. </a:t>
            </a:r>
            <a:r>
              <a:rPr lang="pt-BR" i="1" dirty="0"/>
              <a:t>Conviver e Melhorar</a:t>
            </a:r>
            <a:r>
              <a:rPr lang="pt-BR" dirty="0"/>
              <a:t>, cap. 43</a:t>
            </a:r>
            <a:r>
              <a:rPr lang="pt-BR" dirty="0" smtClean="0"/>
              <a:t>.)</a:t>
            </a:r>
            <a:endParaRPr lang="pt-BR" altLang="pt-BR" dirty="0">
              <a:solidFill>
                <a:srgbClr val="422C16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Esteja aberto(a) à mudança</a:t>
            </a:r>
            <a:endParaRPr lang="pt-BR" alt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70325" lvl="2" indent="-184150"/>
            <a:r>
              <a:rPr lang="pt-BR" i="1" dirty="0" smtClean="0"/>
              <a:t>“... Transformai-vos </a:t>
            </a:r>
            <a:r>
              <a:rPr lang="pt-BR" i="1" dirty="0"/>
              <a:t>pela renovação de </a:t>
            </a:r>
            <a:r>
              <a:rPr lang="pt-BR" i="1" dirty="0" smtClean="0"/>
              <a:t>vosso entendimento, </a:t>
            </a:r>
            <a:r>
              <a:rPr lang="pt-BR" i="1" dirty="0"/>
              <a:t>para que </a:t>
            </a:r>
            <a:r>
              <a:rPr lang="pt-BR" i="1" dirty="0" smtClean="0"/>
              <a:t>experimenteis </a:t>
            </a:r>
            <a:r>
              <a:rPr lang="pt-BR" i="1" dirty="0"/>
              <a:t>qual é a boa, agradável e perfeita vontade de Deus.”</a:t>
            </a:r>
            <a:r>
              <a:rPr lang="pt-BR" dirty="0"/>
              <a:t> – Paulo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Romanos, 12 :2</a:t>
            </a:r>
            <a:r>
              <a:rPr lang="pt-BR" dirty="0" smtClean="0"/>
              <a:t>.)</a:t>
            </a:r>
            <a:endParaRPr lang="pt-BR" dirty="0"/>
          </a:p>
          <a:p>
            <a:pPr lvl="1"/>
            <a:endParaRPr lang="pt-BR" dirty="0" smtClean="0"/>
          </a:p>
          <a:p>
            <a:pPr lvl="1"/>
            <a:endParaRPr lang="pt-BR" dirty="0"/>
          </a:p>
          <a:p>
            <a:r>
              <a:rPr lang="pt-BR" dirty="0" smtClean="0"/>
              <a:t>“Quando </a:t>
            </a:r>
            <a:r>
              <a:rPr lang="pt-BR" dirty="0"/>
              <a:t>o </a:t>
            </a:r>
            <a:r>
              <a:rPr lang="pt-BR" dirty="0" smtClean="0"/>
              <a:t>apóstolo </a:t>
            </a:r>
            <a:r>
              <a:rPr lang="pt-BR" dirty="0"/>
              <a:t>dos gentios escreveu essa </a:t>
            </a:r>
            <a:r>
              <a:rPr lang="pt-BR" dirty="0" smtClean="0"/>
              <a:t>exortação, </a:t>
            </a:r>
            <a:r>
              <a:rPr lang="pt-BR" dirty="0"/>
              <a:t>desejava dizer que a </a:t>
            </a:r>
            <a:r>
              <a:rPr lang="pt-BR" dirty="0" smtClean="0"/>
              <a:t>‘vontade </a:t>
            </a:r>
            <a:r>
              <a:rPr lang="pt-BR" dirty="0"/>
              <a:t>de </a:t>
            </a:r>
            <a:r>
              <a:rPr lang="pt-BR" dirty="0" smtClean="0"/>
              <a:t>Deus’ </a:t>
            </a:r>
            <a:r>
              <a:rPr lang="pt-BR" dirty="0"/>
              <a:t>regula o </a:t>
            </a:r>
            <a:r>
              <a:rPr lang="pt-BR" dirty="0" smtClean="0"/>
              <a:t>aperfeiçoamento </a:t>
            </a:r>
            <a:r>
              <a:rPr lang="pt-BR" dirty="0"/>
              <a:t>da humanidade, mas </a:t>
            </a:r>
            <a:r>
              <a:rPr lang="pt-BR" dirty="0" smtClean="0"/>
              <a:t>é </a:t>
            </a:r>
            <a:r>
              <a:rPr lang="pt-BR" dirty="0"/>
              <a:t>preciso que suas criaturas fiquem </a:t>
            </a:r>
            <a:r>
              <a:rPr lang="pt-BR" b="1" dirty="0"/>
              <a:t>receptivas </a:t>
            </a:r>
            <a:r>
              <a:rPr lang="pt-BR" b="1" dirty="0" smtClean="0"/>
              <a:t>à </a:t>
            </a:r>
            <a:r>
              <a:rPr lang="pt-BR" b="1" dirty="0"/>
              <a:t>marcha do progresso inspirada por Ele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BATUÍRA. </a:t>
            </a:r>
            <a:r>
              <a:rPr lang="pt-BR" i="1" dirty="0"/>
              <a:t>Conviver e Melhorar</a:t>
            </a:r>
            <a:r>
              <a:rPr lang="pt-BR" dirty="0"/>
              <a:t>, cap. 43</a:t>
            </a:r>
            <a:r>
              <a:rPr lang="pt-BR" dirty="0" smtClean="0"/>
              <a:t>.)</a:t>
            </a:r>
            <a:endParaRPr lang="pt-BR" altLang="pt-BR" dirty="0">
              <a:solidFill>
                <a:srgbClr val="422C16"/>
              </a:solidFill>
            </a:endParaRPr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0"/>
          <a:stretch/>
        </p:blipFill>
        <p:spPr bwMode="auto">
          <a:xfrm>
            <a:off x="539552" y="1916832"/>
            <a:ext cx="3312368" cy="2316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Não se entregue à estagnação</a:t>
            </a:r>
            <a:endParaRPr lang="pt-BR" alt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28801"/>
            <a:ext cx="4248472" cy="4696543"/>
          </a:xfrm>
        </p:spPr>
        <p:txBody>
          <a:bodyPr/>
          <a:lstStyle/>
          <a:p>
            <a:r>
              <a:rPr lang="pt-BR" dirty="0" smtClean="0"/>
              <a:t>“Dor </a:t>
            </a:r>
            <a:r>
              <a:rPr lang="pt-BR" dirty="0"/>
              <a:t>e </a:t>
            </a:r>
            <a:r>
              <a:rPr lang="pt-BR" dirty="0" smtClean="0"/>
              <a:t>sacrifício</a:t>
            </a:r>
            <a:r>
              <a:rPr lang="pt-BR" dirty="0"/>
              <a:t>, </a:t>
            </a:r>
            <a:r>
              <a:rPr lang="pt-BR" dirty="0" smtClean="0"/>
              <a:t>aflição </a:t>
            </a:r>
            <a:r>
              <a:rPr lang="pt-BR" dirty="0"/>
              <a:t>e amargura, </a:t>
            </a:r>
            <a:r>
              <a:rPr lang="pt-BR" dirty="0" smtClean="0"/>
              <a:t>são </a:t>
            </a:r>
            <a:r>
              <a:rPr lang="pt-BR" dirty="0"/>
              <a:t>processos de </a:t>
            </a:r>
            <a:r>
              <a:rPr lang="pt-BR" dirty="0" smtClean="0"/>
              <a:t>sublimação </a:t>
            </a:r>
            <a:r>
              <a:rPr lang="pt-BR" dirty="0"/>
              <a:t>que o Mundo Maior nos oferece, a fim de que a nossa </a:t>
            </a:r>
            <a:r>
              <a:rPr lang="pt-BR" dirty="0" smtClean="0"/>
              <a:t>visão </a:t>
            </a:r>
            <a:r>
              <a:rPr lang="pt-BR" dirty="0"/>
              <a:t>espiritual seja acrescentada. </a:t>
            </a:r>
            <a:endParaRPr lang="pt-BR" dirty="0"/>
          </a:p>
          <a:p>
            <a:r>
              <a:rPr lang="pt-BR" dirty="0"/>
              <a:t>Facilidades materiais </a:t>
            </a:r>
            <a:r>
              <a:rPr lang="pt-BR" dirty="0" err="1" smtClean="0"/>
              <a:t>costu-mam</a:t>
            </a:r>
            <a:r>
              <a:rPr lang="pt-BR" dirty="0" smtClean="0"/>
              <a:t> </a:t>
            </a:r>
            <a:r>
              <a:rPr lang="pt-BR" dirty="0"/>
              <a:t>estagnar-nos a mente, quando </a:t>
            </a:r>
            <a:r>
              <a:rPr lang="pt-BR" dirty="0" smtClean="0"/>
              <a:t>não </a:t>
            </a:r>
            <a:r>
              <a:rPr lang="pt-BR" dirty="0"/>
              <a:t>sabemos vencer os perigos fascinantes das vantagens terrestres</a:t>
            </a:r>
            <a:r>
              <a:rPr lang="pt-BR" dirty="0" smtClean="0"/>
              <a:t>.”</a:t>
            </a:r>
            <a:endParaRPr lang="pt-BR" dirty="0"/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Fonte Viva</a:t>
            </a:r>
            <a:r>
              <a:rPr lang="pt-BR" dirty="0" smtClean="0"/>
              <a:t>, cap. 107.)</a:t>
            </a:r>
            <a:endParaRPr lang="pt-BR" dirty="0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2060848"/>
            <a:ext cx="3054350" cy="3054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Revise suas ações e renove-se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“Revisa</a:t>
            </a:r>
            <a:r>
              <a:rPr lang="pt-BR" dirty="0"/>
              <a:t>, quanto antes, os teus planos de ação. Submete-os a uma análise </a:t>
            </a:r>
            <a:r>
              <a:rPr lang="pt-BR" dirty="0" smtClean="0"/>
              <a:t>tranquila </a:t>
            </a:r>
            <a:r>
              <a:rPr lang="pt-BR" dirty="0"/>
              <a:t>e considera as tuas possibilidades atuais, refazendo programas e estabelecendo metas novas.</a:t>
            </a:r>
          </a:p>
          <a:p>
            <a:r>
              <a:rPr lang="pt-BR" dirty="0"/>
              <a:t>Se te parecem corretos, amplia-os. Se te manifestam insuficientes ou perturbadores, corrige-os. Renova-te, porém, alterando sempre para melhor as tuas disposições de crescimento, seja como for que te encontres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Momentos de Saúde</a:t>
            </a:r>
            <a:r>
              <a:rPr lang="pt-BR" dirty="0"/>
              <a:t>, cap. 3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06982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ibir">
  <a:themeElements>
    <a:clrScheme name="Custom 9">
      <a:dk1>
        <a:srgbClr val="302C24"/>
      </a:dk1>
      <a:lt1>
        <a:sysClr val="window" lastClr="FFFFFF"/>
      </a:lt1>
      <a:dk2>
        <a:srgbClr val="AC6416"/>
      </a:dk2>
      <a:lt2>
        <a:srgbClr val="C69D72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Exibir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ibir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13744</TotalTime>
  <Words>1624</Words>
  <Application>Microsoft Macintosh PowerPoint</Application>
  <PresentationFormat>Apresentação na tela (4:3)</PresentationFormat>
  <Paragraphs>102</Paragraphs>
  <Slides>15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</vt:lpstr>
      <vt:lpstr>Calibri</vt:lpstr>
      <vt:lpstr>Exibir</vt:lpstr>
      <vt:lpstr>Resistindo a mundanças</vt:lpstr>
      <vt:lpstr>“E não vos conformeis com este mundo, mas transformai-vos pela renovação do vosso entendimento, para que experimenteis qual seja a boa, agradável e perfeita vontade de Deus.” – Paulo</vt:lpstr>
      <vt:lpstr>Vida: incessante mecanismo de transformações</vt:lpstr>
      <vt:lpstr>Instinto natural</vt:lpstr>
      <vt:lpstr>Diante do conformismo</vt:lpstr>
      <vt:lpstr>Costumes</vt:lpstr>
      <vt:lpstr>Convenções</vt:lpstr>
      <vt:lpstr>Medo do desconhecido</vt:lpstr>
      <vt:lpstr>Raízes da resistência à mudança</vt:lpstr>
      <vt:lpstr>A resistência à mudança tem origem...</vt:lpstr>
      <vt:lpstr>A resistência à mudança tem origem...</vt:lpstr>
      <vt:lpstr>A resistência à mudança tem origem...</vt:lpstr>
      <vt:lpstr>Esteja aberto(a) à mudança</vt:lpstr>
      <vt:lpstr>Não se entregue à estagnação</vt:lpstr>
      <vt:lpstr>Revise suas ações e renove-se</vt:lpstr>
    </vt:vector>
  </TitlesOfParts>
  <Company>Toshiba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Adriano Alves</cp:lastModifiedBy>
  <cp:revision>739</cp:revision>
  <dcterms:created xsi:type="dcterms:W3CDTF">2010-05-23T14:28:12Z</dcterms:created>
  <dcterms:modified xsi:type="dcterms:W3CDTF">2016-11-30T17:12:05Z</dcterms:modified>
</cp:coreProperties>
</file>