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8" r:id="rId3"/>
    <p:sldId id="259" r:id="rId4"/>
    <p:sldId id="273" r:id="rId5"/>
    <p:sldId id="260" r:id="rId6"/>
    <p:sldId id="262" r:id="rId7"/>
    <p:sldId id="263" r:id="rId8"/>
    <p:sldId id="272" r:id="rId9"/>
    <p:sldId id="264" r:id="rId10"/>
    <p:sldId id="274" r:id="rId11"/>
    <p:sldId id="265" r:id="rId12"/>
    <p:sldId id="266" r:id="rId13"/>
    <p:sldId id="269" r:id="rId14"/>
    <p:sldId id="267" r:id="rId15"/>
    <p:sldId id="268" r:id="rId16"/>
    <p:sldId id="270" r:id="rId17"/>
    <p:sldId id="271"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5" autoAdjust="0"/>
    <p:restoredTop sz="73525" autoAdjust="0"/>
  </p:normalViewPr>
  <p:slideViewPr>
    <p:cSldViewPr snapToGrid="0">
      <p:cViewPr varScale="1">
        <p:scale>
          <a:sx n="85" d="100"/>
          <a:sy n="85" d="100"/>
        </p:scale>
        <p:origin x="2432"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BFAE0-7742-431C-9FFF-B1309631D0F0}" type="datetimeFigureOut">
              <a:rPr lang="pt-BR" smtClean="0"/>
              <a:t>05/03/2019</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2C3A89-21F6-40DF-9DF6-CE324B5EAE11}" type="slidenum">
              <a:rPr lang="pt-BR" smtClean="0"/>
              <a:t>‹nº›</a:t>
            </a:fld>
            <a:endParaRPr lang="pt-BR"/>
          </a:p>
        </p:txBody>
      </p:sp>
    </p:spTree>
    <p:extLst>
      <p:ext uri="{BB962C8B-B14F-4D97-AF65-F5344CB8AC3E}">
        <p14:creationId xmlns:p14="http://schemas.microsoft.com/office/powerpoint/2010/main" val="1339117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aseline="0" dirty="0"/>
              <a:t>Uma das primeiras coisas que o ser humano precisa compreender é saber quem é. Conhecer a si mesmo é essencial para a interação do indivíduo com aqueles que lhe cercam e como esse indivíduo lida com seu mundo imediato.</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2</a:t>
            </a:fld>
            <a:endParaRPr lang="pt-BR"/>
          </a:p>
        </p:txBody>
      </p:sp>
    </p:spTree>
    <p:extLst>
      <p:ext uri="{BB962C8B-B14F-4D97-AF65-F5344CB8AC3E}">
        <p14:creationId xmlns:p14="http://schemas.microsoft.com/office/powerpoint/2010/main" val="416679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que nos causa certo desconforto</a:t>
            </a:r>
            <a:r>
              <a:rPr lang="pt-BR" baseline="0" dirty="0"/>
              <a:t> é ser o que não somos. Atender as expectativas daqueles que nos cercam não é tarefa fácil, porque nem sempre conseguimos ser o se espera de nós.</a:t>
            </a:r>
          </a:p>
          <a:p>
            <a:endParaRPr lang="pt-BR" baseline="0" dirty="0"/>
          </a:p>
          <a:p>
            <a:r>
              <a:rPr lang="pt-BR" baseline="0" dirty="0"/>
              <a:t>Na imagem apresentada, temos um exemplo de que como é difícil agradar aqueles que estão ao nosso redar. Cada pessoa fará um julgamento diferente do que vê e emitirá opiniões a partir de suas vivências e concepções. Sendo assim, nem sempre o que é bom para uma pessoa é bom para outra.</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3</a:t>
            </a:fld>
            <a:endParaRPr lang="pt-BR"/>
          </a:p>
        </p:txBody>
      </p:sp>
    </p:spTree>
    <p:extLst>
      <p:ext uri="{BB962C8B-B14F-4D97-AF65-F5344CB8AC3E}">
        <p14:creationId xmlns:p14="http://schemas.microsoft.com/office/powerpoint/2010/main" val="763874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É preciso assim, dar menos importância para</a:t>
            </a:r>
            <a:r>
              <a:rPr lang="pt-BR" baseline="0" dirty="0"/>
              <a:t> o que é falado sobre nós, sobretudo se são informações sem um fundo de verdade. </a:t>
            </a:r>
            <a:r>
              <a:rPr lang="pt-BR" dirty="0"/>
              <a:t>Diante</a:t>
            </a:r>
            <a:r>
              <a:rPr lang="pt-BR" baseline="0" dirty="0"/>
              <a:t> das dificuldades enfrentadas no dia-a-dia, é preciso que o homem consiga tomar as decisões de forma serena lhe garantindo assim, acerto nas escolhas feitas. Tomar decisões em momentos de aflição, preocupado em agradar ou desagradar alguém, sem a devida análise da situação, pode trazer para o indivíduo mais dificuldades ainda.</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4</a:t>
            </a:fld>
            <a:endParaRPr lang="pt-BR"/>
          </a:p>
        </p:txBody>
      </p:sp>
    </p:spTree>
    <p:extLst>
      <p:ext uri="{BB962C8B-B14F-4D97-AF65-F5344CB8AC3E}">
        <p14:creationId xmlns:p14="http://schemas.microsoft.com/office/powerpoint/2010/main" val="202305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serenidade é condição importante</a:t>
            </a:r>
            <a:r>
              <a:rPr lang="pt-BR" baseline="0" dirty="0"/>
              <a:t> para que o ser humano conquiste paz interior e esta conquista está associada a quem verdadeiramente cada um é. Saber quais são as suas potencialidades ou fragilidades é um importante passo para o que a autora chama de auto lealdade. </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5</a:t>
            </a:fld>
            <a:endParaRPr lang="pt-BR"/>
          </a:p>
        </p:txBody>
      </p:sp>
    </p:spTree>
    <p:extLst>
      <p:ext uri="{BB962C8B-B14F-4D97-AF65-F5344CB8AC3E}">
        <p14:creationId xmlns:p14="http://schemas.microsoft.com/office/powerpoint/2010/main" val="2889872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Ter auto lealdade é</a:t>
            </a:r>
            <a:r>
              <a:rPr lang="pt-BR" baseline="0" dirty="0"/>
              <a:t> saber quem somos é e perceber-se diferente de todos os outros. Cada ser traz em si sua identidade, sua forma de ser e de pensar. Expressa-se de acordo com aquilo que vivencia no presente e também vivenciou no passado. Cada ser é único e, apesar das semelhanças, ninguém é igual a ninguém.</a:t>
            </a:r>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6</a:t>
            </a:fld>
            <a:endParaRPr lang="pt-BR"/>
          </a:p>
        </p:txBody>
      </p:sp>
    </p:spTree>
    <p:extLst>
      <p:ext uri="{BB962C8B-B14F-4D97-AF65-F5344CB8AC3E}">
        <p14:creationId xmlns:p14="http://schemas.microsoft.com/office/powerpoint/2010/main" val="1765886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Para</a:t>
            </a:r>
            <a:r>
              <a:rPr lang="pt-BR" baseline="0" dirty="0"/>
              <a:t> se ter paz de espírito é preciso aceitar-se da forma como se é. É reconhecer o que precisa melhorar e também saber quais são suas qualidades. Aquele que é o os outros esperam que seja corre o risco de viver em desarmonia íntima, porque se esconde por traz de um “personagem” que não é real.</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7</a:t>
            </a:fld>
            <a:endParaRPr lang="pt-BR"/>
          </a:p>
        </p:txBody>
      </p:sp>
    </p:spTree>
    <p:extLst>
      <p:ext uri="{BB962C8B-B14F-4D97-AF65-F5344CB8AC3E}">
        <p14:creationId xmlns:p14="http://schemas.microsoft.com/office/powerpoint/2010/main" val="3325133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natureza nos</a:t>
            </a:r>
            <a:r>
              <a:rPr lang="pt-BR" baseline="0" dirty="0"/>
              <a:t> dá exemplos todos os dias de que uma planta não dá frutos diferentes de sua essência. Uma mangueira, por exemplo, não pode dar outra fruta que não seja manga. Assim somos nós. Cada um “dá” daquilo que é de sua essência.</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8</a:t>
            </a:fld>
            <a:endParaRPr lang="pt-BR"/>
          </a:p>
        </p:txBody>
      </p:sp>
    </p:spTree>
    <p:extLst>
      <p:ext uri="{BB962C8B-B14F-4D97-AF65-F5344CB8AC3E}">
        <p14:creationId xmlns:p14="http://schemas.microsoft.com/office/powerpoint/2010/main" val="482595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medida</a:t>
            </a:r>
            <a:r>
              <a:rPr lang="pt-BR" baseline="0" dirty="0"/>
              <a:t> que o ser humano conhece a si mesmo, pensa com mais clareza, sente de forma equilibrada e avança sobre os laços materiais que o prendem na Terra. Apazigua, assim, as dores de sua alma, e melhor compreende o que acontece ao seu redor.  Joanna de </a:t>
            </a:r>
            <a:r>
              <a:rPr lang="pt-BR" baseline="0" dirty="0" err="1"/>
              <a:t>Ângelis</a:t>
            </a:r>
            <a:r>
              <a:rPr lang="pt-BR" baseline="0" dirty="0"/>
              <a:t>, no livro O homem integral, capítulo 7 nos diz:</a:t>
            </a:r>
          </a:p>
          <a:p>
            <a:endParaRPr lang="pt-BR" baseline="0" dirty="0"/>
          </a:p>
          <a:p>
            <a:r>
              <a:rPr lang="pt-BR" sz="1200" b="0" i="0" u="none" strike="noStrike" kern="1200" baseline="0" dirty="0">
                <a:solidFill>
                  <a:schemeClr val="tx1"/>
                </a:solidFill>
                <a:latin typeface="+mn-lt"/>
                <a:ea typeface="+mn-ea"/>
                <a:cs typeface="+mn-cs"/>
              </a:rPr>
              <a:t>“Cada indivíduo a conquista (a liberdade) lentamente, acumulando experiências que amadurecem o discernimento e a razão de que se utiliza no momento de vivenciá-la.</a:t>
            </a:r>
          </a:p>
          <a:p>
            <a:r>
              <a:rPr lang="pt-BR" sz="1200" b="0" i="0" u="none" strike="noStrike" kern="1200" baseline="0" dirty="0">
                <a:solidFill>
                  <a:schemeClr val="tx1"/>
                </a:solidFill>
                <a:latin typeface="+mn-lt"/>
                <a:ea typeface="+mn-ea"/>
                <a:cs typeface="+mn-cs"/>
              </a:rPr>
              <a:t>Ela começa na escolha de si próprio, conforme o enunciado cristão do “amar ao próximo como a si mesmo” se ama, por quanto não existindo este sentimento pessoal de respeito à própria individualidade, que propõe os limites dos direitos na medida dos deveres executados, não se pode esperar consideração aos valores alheios, com a consequente liberdade dos outros indivíduos.”</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9</a:t>
            </a:fld>
            <a:endParaRPr lang="pt-BR"/>
          </a:p>
        </p:txBody>
      </p:sp>
    </p:spTree>
    <p:extLst>
      <p:ext uri="{BB962C8B-B14F-4D97-AF65-F5344CB8AC3E}">
        <p14:creationId xmlns:p14="http://schemas.microsoft.com/office/powerpoint/2010/main" val="3467860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a:t>
            </a:r>
            <a:r>
              <a:rPr lang="pt-BR" baseline="0" dirty="0"/>
              <a:t> paz do mundo, começa dentro do coração de cada indivíduo. Ele é a expressão do que somos internamente.  E para que essa paz aconteça é necessário aliá-la ao amor. Joanna de </a:t>
            </a:r>
            <a:r>
              <a:rPr lang="pt-BR" baseline="0" dirty="0" err="1"/>
              <a:t>Ângelis</a:t>
            </a:r>
            <a:r>
              <a:rPr lang="pt-BR" baseline="0" dirty="0"/>
              <a:t>, no livro O homem integral, capítulo 7 nos diz que “</a:t>
            </a:r>
            <a:r>
              <a:rPr lang="pt-BR" sz="1200" b="0" i="0" u="none" strike="noStrike" kern="1200" baseline="0" dirty="0">
                <a:solidFill>
                  <a:schemeClr val="tx1"/>
                </a:solidFill>
                <a:latin typeface="+mn-lt"/>
                <a:ea typeface="+mn-ea"/>
                <a:cs typeface="+mn-cs"/>
              </a:rPr>
              <a:t>O amor instaura a paz e irradia a confiança, promove a não-violência e estabelece a fraternidade que une e solidariza os homens, uns com os outros, anulando as distância e as suspeitas.”</a:t>
            </a:r>
            <a:endParaRPr lang="pt-BR" baseline="0" dirty="0"/>
          </a:p>
          <a:p>
            <a:r>
              <a:rPr lang="pt-BR" baseline="0" dirty="0"/>
              <a:t> </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10</a:t>
            </a:fld>
            <a:endParaRPr lang="pt-BR"/>
          </a:p>
        </p:txBody>
      </p:sp>
    </p:spTree>
    <p:extLst>
      <p:ext uri="{BB962C8B-B14F-4D97-AF65-F5344CB8AC3E}">
        <p14:creationId xmlns:p14="http://schemas.microsoft.com/office/powerpoint/2010/main" val="1872392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homem tem de estar atento</a:t>
            </a:r>
            <a:r>
              <a:rPr lang="pt-BR" baseline="0" dirty="0"/>
              <a:t> ao que pensa e ao que sente. Na leis da vida, cada um responde por si mesmo.</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11</a:t>
            </a:fld>
            <a:endParaRPr lang="pt-BR"/>
          </a:p>
        </p:txBody>
      </p:sp>
    </p:spTree>
    <p:extLst>
      <p:ext uri="{BB962C8B-B14F-4D97-AF65-F5344CB8AC3E}">
        <p14:creationId xmlns:p14="http://schemas.microsoft.com/office/powerpoint/2010/main" val="358517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Essas são expressões que</a:t>
            </a:r>
            <a:r>
              <a:rPr lang="pt-BR" baseline="0" dirty="0"/>
              <a:t> ouvimos ao longo de nossa vida e que incutem em nós ideias errôneas de quem nós somos. Como pode outra pessoa saber do que somos capazes? Quais são os critérios usados para dizer que uma pessoa vale ou não vale algo? O julgamento que se faz de nós é realmente mais importante do que o julgamento que fazemos de nós mesmos? Esses são alguns questionamentos que devemos fazer a nós mesmos, com o fim de analisarmos se não estamos incorporando identidades que não representam quem de fato somos.</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12</a:t>
            </a:fld>
            <a:endParaRPr lang="pt-BR"/>
          </a:p>
        </p:txBody>
      </p:sp>
    </p:spTree>
    <p:extLst>
      <p:ext uri="{BB962C8B-B14F-4D97-AF65-F5344CB8AC3E}">
        <p14:creationId xmlns:p14="http://schemas.microsoft.com/office/powerpoint/2010/main" val="2299707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Antes de mais nada, precisamos viver em harmonia conosco</a:t>
            </a:r>
            <a:r>
              <a:rPr lang="pt-BR" baseline="0" dirty="0"/>
              <a:t> mesmos. Ao viver assim, não permitiremos que julgamentos externos e infundados nos desequilibrem o íntimo.</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13</a:t>
            </a:fld>
            <a:endParaRPr lang="pt-BR"/>
          </a:p>
        </p:txBody>
      </p:sp>
    </p:spTree>
    <p:extLst>
      <p:ext uri="{BB962C8B-B14F-4D97-AF65-F5344CB8AC3E}">
        <p14:creationId xmlns:p14="http://schemas.microsoft.com/office/powerpoint/2010/main" val="2474595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dente-de-leão</a:t>
            </a:r>
            <a:r>
              <a:rPr lang="pt-BR" baseline="0" dirty="0"/>
              <a:t> cumpre com sua função. Não faz o que esperam dele, faz o que tem de fazer.</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14</a:t>
            </a:fld>
            <a:endParaRPr lang="pt-BR"/>
          </a:p>
        </p:txBody>
      </p:sp>
    </p:spTree>
    <p:extLst>
      <p:ext uri="{BB962C8B-B14F-4D97-AF65-F5344CB8AC3E}">
        <p14:creationId xmlns:p14="http://schemas.microsoft.com/office/powerpoint/2010/main" val="3196598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Se queremos ser plenos,</a:t>
            </a:r>
            <a:r>
              <a:rPr lang="pt-BR" baseline="0" dirty="0"/>
              <a:t> entendamos que as opiniões dos outros sobre em nós somos podem até serem importantes para nós, mas não definem quem nós somos.</a:t>
            </a:r>
            <a:endParaRPr lang="pt-BR"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15</a:t>
            </a:fld>
            <a:endParaRPr lang="pt-BR"/>
          </a:p>
        </p:txBody>
      </p:sp>
    </p:spTree>
    <p:extLst>
      <p:ext uri="{BB962C8B-B14F-4D97-AF65-F5344CB8AC3E}">
        <p14:creationId xmlns:p14="http://schemas.microsoft.com/office/powerpoint/2010/main" val="804910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Confirmando</a:t>
            </a:r>
            <a:r>
              <a:rPr lang="pt-BR" baseline="0" dirty="0"/>
              <a:t> o que Lourdes Catherine trata no trecho destacado acima, Emmanuel nos lembra “</a:t>
            </a:r>
            <a:r>
              <a:rPr lang="pt-BR" sz="1200" b="0" i="0" u="none" strike="noStrike" kern="1200" baseline="0" dirty="0">
                <a:solidFill>
                  <a:schemeClr val="tx1"/>
                </a:solidFill>
                <a:latin typeface="+mn-lt"/>
                <a:ea typeface="+mn-ea"/>
                <a:cs typeface="+mn-cs"/>
              </a:rPr>
              <a:t>Em qualquer dificuldade, arrima-te a confiança, trabalhando e servindo com alegria, na certeza invariável de que Deus te vê e te abençoa.” (EMMANUEL. </a:t>
            </a:r>
            <a:r>
              <a:rPr lang="pt-BR" sz="1200" b="0" i="1" u="none" strike="noStrike" kern="1200" baseline="0" dirty="0">
                <a:solidFill>
                  <a:schemeClr val="tx1"/>
                </a:solidFill>
                <a:latin typeface="+mn-lt"/>
                <a:ea typeface="+mn-ea"/>
                <a:cs typeface="+mn-cs"/>
              </a:rPr>
              <a:t>Palavras de vida eterna, </a:t>
            </a:r>
            <a:r>
              <a:rPr lang="pt-BR" sz="1200" b="0" i="0" u="none" strike="noStrike" kern="1200" baseline="0" dirty="0">
                <a:solidFill>
                  <a:schemeClr val="tx1"/>
                </a:solidFill>
                <a:latin typeface="+mn-lt"/>
                <a:ea typeface="+mn-ea"/>
                <a:cs typeface="+mn-cs"/>
              </a:rPr>
              <a:t>lição 180)</a:t>
            </a:r>
            <a:endParaRPr lang="pt-BR" i="1" dirty="0"/>
          </a:p>
        </p:txBody>
      </p:sp>
      <p:sp>
        <p:nvSpPr>
          <p:cNvPr id="4" name="Espaço Reservado para Número de Slide 3"/>
          <p:cNvSpPr>
            <a:spLocks noGrp="1"/>
          </p:cNvSpPr>
          <p:nvPr>
            <p:ph type="sldNum" sz="quarter" idx="10"/>
          </p:nvPr>
        </p:nvSpPr>
        <p:spPr/>
        <p:txBody>
          <a:bodyPr/>
          <a:lstStyle/>
          <a:p>
            <a:fld id="{F02C3A89-21F6-40DF-9DF6-CE324B5EAE11}" type="slidenum">
              <a:rPr lang="pt-BR" smtClean="0"/>
              <a:t>16</a:t>
            </a:fld>
            <a:endParaRPr lang="pt-BR"/>
          </a:p>
        </p:txBody>
      </p:sp>
    </p:spTree>
    <p:extLst>
      <p:ext uri="{BB962C8B-B14F-4D97-AF65-F5344CB8AC3E}">
        <p14:creationId xmlns:p14="http://schemas.microsoft.com/office/powerpoint/2010/main" val="1870062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50862F57-8D55-674A-93DA-9D14C951F90A}"/>
              </a:ext>
            </a:extLst>
          </p:cNvPr>
          <p:cNvPicPr>
            <a:picLocks noChangeAspect="1"/>
          </p:cNvPicPr>
          <p:nvPr userDrawn="1"/>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382487" y="4163898"/>
            <a:ext cx="7347858" cy="2387600"/>
          </a:xfrm>
        </p:spPr>
        <p:txBody>
          <a:bodyPr anchor="b"/>
          <a:lstStyle>
            <a:lvl1pPr algn="r">
              <a:defRPr sz="6000">
                <a:latin typeface="The Only Exception" panose="02000000000000000000" pitchFamily="2" charset="0"/>
              </a:defRPr>
            </a:lvl1pPr>
          </a:lstStyle>
          <a:p>
            <a:r>
              <a:rPr lang="pt-BR" dirty="0"/>
              <a:t>Clique para editar o título mestre</a:t>
            </a:r>
            <a:endParaRPr lang="en-US" dirty="0"/>
          </a:p>
        </p:txBody>
      </p:sp>
      <p:sp>
        <p:nvSpPr>
          <p:cNvPr id="3" name="Subtitle 2"/>
          <p:cNvSpPr>
            <a:spLocks noGrp="1"/>
          </p:cNvSpPr>
          <p:nvPr>
            <p:ph type="subTitle" idx="1"/>
          </p:nvPr>
        </p:nvSpPr>
        <p:spPr>
          <a:xfrm>
            <a:off x="3820888" y="1730828"/>
            <a:ext cx="4909457" cy="1179001"/>
          </a:xfrm>
        </p:spPr>
        <p:txBody>
          <a:bodyPr/>
          <a:lstStyle>
            <a:lvl1pPr marL="0" indent="0" algn="r">
              <a:buNone/>
              <a:defRPr sz="2400">
                <a:latin typeface="Avenir Book" panose="02000503020000020003"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dirty="0"/>
              <a:t>Clique para editar o estilo do subtítulo mestre</a:t>
            </a:r>
            <a:endParaRPr lang="en-US" dirty="0"/>
          </a:p>
        </p:txBody>
      </p:sp>
    </p:spTree>
    <p:extLst>
      <p:ext uri="{BB962C8B-B14F-4D97-AF65-F5344CB8AC3E}">
        <p14:creationId xmlns:p14="http://schemas.microsoft.com/office/powerpoint/2010/main" val="3901171120"/>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414670" y="365126"/>
            <a:ext cx="8314660" cy="1325563"/>
          </a:xfrm>
        </p:spPr>
        <p:txBody>
          <a:bodyPr>
            <a:normAutofit/>
          </a:bodyPr>
          <a:lstStyle>
            <a:lvl1pPr>
              <a:defRPr sz="3600" b="1">
                <a:latin typeface="The Only Exception" panose="02000000000000000000" pitchFamily="2" charset="0"/>
              </a:defRPr>
            </a:lvl1pPr>
          </a:lstStyle>
          <a:p>
            <a:r>
              <a:rPr lang="pt-BR"/>
              <a:t>Clique para editar o título mestre</a:t>
            </a:r>
            <a:endParaRPr lang="en-US" dirty="0"/>
          </a:p>
        </p:txBody>
      </p:sp>
      <p:sp>
        <p:nvSpPr>
          <p:cNvPr id="3" name="Content Placeholder 2"/>
          <p:cNvSpPr>
            <a:spLocks noGrp="1"/>
          </p:cNvSpPr>
          <p:nvPr>
            <p:ph idx="1" hasCustomPrompt="1"/>
          </p:nvPr>
        </p:nvSpPr>
        <p:spPr>
          <a:xfrm>
            <a:off x="414670" y="1825624"/>
            <a:ext cx="8314660" cy="4667249"/>
          </a:xfrm>
        </p:spPr>
        <p:txBody>
          <a:bodyPr anchor="ctr"/>
          <a:lstStyle>
            <a:lvl1pPr marL="0" indent="0" algn="just">
              <a:buNone/>
              <a:defRPr>
                <a:latin typeface="Avenir Book" panose="02000503020000020003" pitchFamily="2" charset="0"/>
              </a:defRPr>
            </a:lvl1pPr>
            <a:lvl2pPr marL="676275" indent="-317500" algn="just">
              <a:buSzPct val="70000"/>
              <a:buFont typeface="Arial Unicode MS" panose="020B0604020202020204" pitchFamily="34" charset="-128"/>
              <a:buChar char="❂"/>
              <a:tabLst/>
              <a:defRPr>
                <a:solidFill>
                  <a:schemeClr val="bg1">
                    <a:lumMod val="85000"/>
                  </a:schemeClr>
                </a:solidFill>
                <a:latin typeface="Avenir Book" panose="02000503020000020003" pitchFamily="2" charset="0"/>
              </a:defRPr>
            </a:lvl2pPr>
            <a:lvl3pPr marL="1120775" indent="-317500" algn="just">
              <a:buSzPct val="70000"/>
              <a:buFont typeface="Arial Unicode MS" panose="020B0604020202020204" pitchFamily="34" charset="-128"/>
              <a:buChar char="❂"/>
              <a:tabLst/>
              <a:defRPr>
                <a:latin typeface="Avenir Book" panose="02000503020000020003" pitchFamily="2" charset="0"/>
              </a:defRPr>
            </a:lvl3pPr>
            <a:lvl4pPr marL="1512888" indent="-265113" algn="just">
              <a:buSzPct val="70000"/>
              <a:buFont typeface="Arial Unicode MS" panose="020B0604020202020204" pitchFamily="34" charset="-128"/>
              <a:buChar char="❂"/>
              <a:tabLst/>
              <a:defRPr>
                <a:latin typeface="Avenir Book" panose="02000503020000020003" pitchFamily="2" charset="0"/>
              </a:defRPr>
            </a:lvl4pPr>
            <a:lvl5pPr marL="803275" indent="0" algn="r">
              <a:buFont typeface="Arial" panose="020B0604020202020204" pitchFamily="34" charset="0"/>
              <a:buNone/>
              <a:tabLst/>
              <a:defRPr sz="1600">
                <a:solidFill>
                  <a:schemeClr val="bg1">
                    <a:lumMod val="75000"/>
                  </a:schemeClr>
                </a:solidFill>
                <a:latin typeface="Avenir Book" panose="02000503020000020003" pitchFamily="2" charset="0"/>
              </a:defRPr>
            </a:lvl5pPr>
          </a:lstStyle>
          <a:p>
            <a:pPr lvl="0"/>
            <a:r>
              <a:rPr lang="pt-BR" dirty="0"/>
              <a:t>Clique para editar o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Tree>
    <p:extLst>
      <p:ext uri="{BB962C8B-B14F-4D97-AF65-F5344CB8AC3E}">
        <p14:creationId xmlns:p14="http://schemas.microsoft.com/office/powerpoint/2010/main" val="3843655204"/>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72414D5D-29FC-420D-A3E6-3A93B96EC6BC}" type="datetimeFigureOut">
              <a:rPr lang="pt-BR" smtClean="0"/>
              <a:t>05/03/2019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2828452259"/>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72414D5D-29FC-420D-A3E6-3A93B96EC6BC}" type="datetimeFigureOut">
              <a:rPr lang="pt-BR" smtClean="0"/>
              <a:t>05/03/2019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2086495190"/>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72414D5D-29FC-420D-A3E6-3A93B96EC6BC}" type="datetimeFigureOut">
              <a:rPr lang="pt-BR" smtClean="0"/>
              <a:t>05/03/2019</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2705506538"/>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72414D5D-29FC-420D-A3E6-3A93B96EC6BC}" type="datetimeFigureOut">
              <a:rPr lang="pt-BR" smtClean="0"/>
              <a:t>05/03/2019</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4245989735"/>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14D5D-29FC-420D-A3E6-3A93B96EC6BC}" type="datetimeFigureOut">
              <a:rPr lang="pt-BR" smtClean="0"/>
              <a:t>05/03/2019</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1484577905"/>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72414D5D-29FC-420D-A3E6-3A93B96EC6BC}" type="datetimeFigureOut">
              <a:rPr lang="pt-BR" smtClean="0"/>
              <a:t>05/03/2019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3820678755"/>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72414D5D-29FC-420D-A3E6-3A93B96EC6BC}" type="datetimeFigureOut">
              <a:rPr lang="pt-BR" smtClean="0"/>
              <a:t>05/03/2019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3732892589"/>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2414D5D-29FC-420D-A3E6-3A93B96EC6BC}" type="datetimeFigureOut">
              <a:rPr lang="pt-BR" smtClean="0"/>
              <a:t>05/03/2019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4006133930"/>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2414D5D-29FC-420D-A3E6-3A93B96EC6BC}" type="datetimeFigureOut">
              <a:rPr lang="pt-BR" smtClean="0"/>
              <a:t>05/03/2019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43CEE33-BD98-4F6B-8129-FC96D3732C5A}" type="slidenum">
              <a:rPr lang="pt-BR" smtClean="0"/>
              <a:t>‹nº›</a:t>
            </a:fld>
            <a:endParaRPr lang="pt-BR"/>
          </a:p>
        </p:txBody>
      </p:sp>
    </p:spTree>
    <p:extLst>
      <p:ext uri="{BB962C8B-B14F-4D97-AF65-F5344CB8AC3E}">
        <p14:creationId xmlns:p14="http://schemas.microsoft.com/office/powerpoint/2010/main" val="2539048225"/>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26C18967-0641-8542-9941-8945A3BE1405}"/>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14D5D-29FC-420D-A3E6-3A93B96EC6BC}" type="datetimeFigureOut">
              <a:rPr lang="pt-BR" smtClean="0"/>
              <a:t>05/03/2019</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3CEE33-BD98-4F6B-8129-FC96D3732C5A}" type="slidenum">
              <a:rPr lang="pt-BR" smtClean="0"/>
              <a:t>‹nº›</a:t>
            </a:fld>
            <a:endParaRPr lang="pt-BR"/>
          </a:p>
        </p:txBody>
      </p:sp>
    </p:spTree>
    <p:extLst>
      <p:ext uri="{BB962C8B-B14F-4D97-AF65-F5344CB8AC3E}">
        <p14:creationId xmlns:p14="http://schemas.microsoft.com/office/powerpoint/2010/main" val="3812852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randomBar dir="vert"/>
  </p:transition>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82487" y="4163898"/>
            <a:ext cx="7347858" cy="1903073"/>
          </a:xfrm>
        </p:spPr>
        <p:txBody>
          <a:bodyPr>
            <a:normAutofit/>
          </a:bodyPr>
          <a:lstStyle/>
          <a:p>
            <a:r>
              <a:rPr lang="pt-BR" sz="4800" dirty="0"/>
              <a:t>Exteriorizando a paz</a:t>
            </a:r>
          </a:p>
        </p:txBody>
      </p:sp>
      <p:sp>
        <p:nvSpPr>
          <p:cNvPr id="3" name="Subtítulo 2"/>
          <p:cNvSpPr>
            <a:spLocks noGrp="1"/>
          </p:cNvSpPr>
          <p:nvPr>
            <p:ph type="subTitle" idx="1"/>
          </p:nvPr>
        </p:nvSpPr>
        <p:spPr>
          <a:xfrm>
            <a:off x="3820888" y="3878375"/>
            <a:ext cx="4909457" cy="1179001"/>
          </a:xfrm>
        </p:spPr>
        <p:txBody>
          <a:bodyPr anchor="b">
            <a:normAutofit/>
          </a:bodyPr>
          <a:lstStyle/>
          <a:p>
            <a:r>
              <a:rPr lang="pt-BR" dirty="0">
                <a:solidFill>
                  <a:schemeClr val="accent4">
                    <a:lumMod val="20000"/>
                    <a:lumOff val="80000"/>
                  </a:schemeClr>
                </a:solidFill>
              </a:rPr>
              <a:t>Conviver e melhorar</a:t>
            </a:r>
          </a:p>
        </p:txBody>
      </p:sp>
      <p:sp>
        <p:nvSpPr>
          <p:cNvPr id="6" name="Subtítulo 2">
            <a:extLst>
              <a:ext uri="{FF2B5EF4-FFF2-40B4-BE49-F238E27FC236}">
                <a16:creationId xmlns:a16="http://schemas.microsoft.com/office/drawing/2014/main" id="{967BA9E8-EFB6-1047-A25C-D664AC6EB7E2}"/>
              </a:ext>
            </a:extLst>
          </p:cNvPr>
          <p:cNvSpPr txBox="1">
            <a:spLocks/>
          </p:cNvSpPr>
          <p:nvPr/>
        </p:nvSpPr>
        <p:spPr>
          <a:xfrm>
            <a:off x="2656114" y="410028"/>
            <a:ext cx="6074232" cy="1179001"/>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venir Book" panose="02000503020000020003"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pt-BR" sz="1600" dirty="0">
                <a:solidFill>
                  <a:schemeClr val="bg2">
                    <a:lumMod val="75000"/>
                  </a:schemeClr>
                </a:solidFill>
              </a:rPr>
              <a:t>Grupo Espírita </a:t>
            </a:r>
            <a:r>
              <a:rPr lang="pt-BR" sz="1600" dirty="0" err="1">
                <a:solidFill>
                  <a:schemeClr val="bg2">
                    <a:lumMod val="75000"/>
                  </a:schemeClr>
                </a:solidFill>
              </a:rPr>
              <a:t>Guillon</a:t>
            </a:r>
            <a:r>
              <a:rPr lang="pt-BR" sz="1600" dirty="0">
                <a:solidFill>
                  <a:schemeClr val="bg2">
                    <a:lumMod val="75000"/>
                  </a:schemeClr>
                </a:solidFill>
              </a:rPr>
              <a:t> Ribeiro</a:t>
            </a:r>
          </a:p>
          <a:p>
            <a:pPr>
              <a:lnSpc>
                <a:spcPct val="100000"/>
              </a:lnSpc>
              <a:spcBef>
                <a:spcPts val="0"/>
              </a:spcBef>
            </a:pPr>
            <a:r>
              <a:rPr lang="pt-BR" sz="1600" dirty="0">
                <a:solidFill>
                  <a:schemeClr val="bg2">
                    <a:lumMod val="75000"/>
                  </a:schemeClr>
                </a:solidFill>
              </a:rPr>
              <a:t>Escola de Evangelização de Pacientes</a:t>
            </a:r>
          </a:p>
        </p:txBody>
      </p:sp>
    </p:spTree>
    <p:extLst>
      <p:ext uri="{BB962C8B-B14F-4D97-AF65-F5344CB8AC3E}">
        <p14:creationId xmlns:p14="http://schemas.microsoft.com/office/powerpoint/2010/main" val="1782681003"/>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title"/>
          </p:nvPr>
        </p:nvSpPr>
        <p:spPr/>
        <p:txBody>
          <a:bodyPr/>
          <a:lstStyle/>
          <a:p>
            <a:r>
              <a:rPr lang="pt-BR" dirty="0"/>
              <a:t>A meta mais fácil</a:t>
            </a:r>
          </a:p>
        </p:txBody>
      </p:sp>
      <p:sp>
        <p:nvSpPr>
          <p:cNvPr id="3" name="Espaço Reservado para Conteúdo 2">
            <a:extLst>
              <a:ext uri="{FF2B5EF4-FFF2-40B4-BE49-F238E27FC236}">
                <a16:creationId xmlns:a16="http://schemas.microsoft.com/office/drawing/2014/main" id="{5A644E5B-5EB1-4645-9195-FAB149CD2CB8}"/>
              </a:ext>
            </a:extLst>
          </p:cNvPr>
          <p:cNvSpPr>
            <a:spLocks noGrp="1"/>
          </p:cNvSpPr>
          <p:nvPr>
            <p:ph idx="1"/>
          </p:nvPr>
        </p:nvSpPr>
        <p:spPr>
          <a:xfrm>
            <a:off x="414670" y="1825624"/>
            <a:ext cx="4462130" cy="4667249"/>
          </a:xfrm>
        </p:spPr>
        <p:txBody>
          <a:bodyPr/>
          <a:lstStyle/>
          <a:p>
            <a:r>
              <a:rPr lang="pt-BR" dirty="0"/>
              <a:t>“A meta mais fácil do mundo para se alcançar é ser como somos.”</a:t>
            </a:r>
          </a:p>
          <a:p>
            <a:pPr lvl="4"/>
            <a:r>
              <a:rPr lang="pt-BR" dirty="0"/>
              <a:t>(LOURDES CATHERINE. </a:t>
            </a:r>
            <a:r>
              <a:rPr lang="pt-BR" i="1" dirty="0"/>
              <a:t>Conviver e melhorar</a:t>
            </a:r>
            <a:r>
              <a:rPr lang="pt-BR" dirty="0"/>
              <a:t>, cap. 14.)</a:t>
            </a:r>
          </a:p>
        </p:txBody>
      </p:sp>
      <p:pic>
        <p:nvPicPr>
          <p:cNvPr id="15362" name="Picture 2" descr="Resultado de imag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1758" y="2957752"/>
            <a:ext cx="3367572" cy="2402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037992584"/>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title"/>
          </p:nvPr>
        </p:nvSpPr>
        <p:spPr/>
        <p:txBody>
          <a:bodyPr/>
          <a:lstStyle/>
          <a:p>
            <a:r>
              <a:rPr lang="pt-BR" dirty="0"/>
              <a:t>A meta mais difícil</a:t>
            </a:r>
          </a:p>
        </p:txBody>
      </p:sp>
      <p:sp>
        <p:nvSpPr>
          <p:cNvPr id="3" name="Espaço Reservado para Conteúdo 2">
            <a:extLst>
              <a:ext uri="{FF2B5EF4-FFF2-40B4-BE49-F238E27FC236}">
                <a16:creationId xmlns:a16="http://schemas.microsoft.com/office/drawing/2014/main" id="{2E28619E-9B39-7241-A08D-33F809B63772}"/>
              </a:ext>
            </a:extLst>
          </p:cNvPr>
          <p:cNvSpPr>
            <a:spLocks noGrp="1"/>
          </p:cNvSpPr>
          <p:nvPr>
            <p:ph idx="1"/>
          </p:nvPr>
        </p:nvSpPr>
        <p:spPr>
          <a:xfrm>
            <a:off x="414670" y="1825625"/>
            <a:ext cx="8314660" cy="1654746"/>
          </a:xfrm>
        </p:spPr>
        <p:txBody>
          <a:bodyPr>
            <a:normAutofit/>
          </a:bodyPr>
          <a:lstStyle/>
          <a:p>
            <a:r>
              <a:rPr lang="pt-BR" dirty="0"/>
              <a:t>“A mais difícil é ser como as outras pessoas gostariam que fôssemos.”</a:t>
            </a:r>
          </a:p>
          <a:p>
            <a:pPr lvl="4"/>
            <a:r>
              <a:rPr lang="pt-BR" dirty="0"/>
              <a:t>(LOURDES CATHERINE. </a:t>
            </a:r>
            <a:r>
              <a:rPr lang="pt-BR" i="1" dirty="0"/>
              <a:t>Conviver e melhorar</a:t>
            </a:r>
            <a:r>
              <a:rPr lang="pt-BR" dirty="0"/>
              <a:t>, cap. 14.)</a:t>
            </a:r>
          </a:p>
        </p:txBody>
      </p:sp>
      <p:pic>
        <p:nvPicPr>
          <p:cNvPr id="849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5" t="1038" r="1143" b="1061"/>
          <a:stretch/>
        </p:blipFill>
        <p:spPr bwMode="auto">
          <a:xfrm>
            <a:off x="2560749" y="3543612"/>
            <a:ext cx="4022501" cy="2949262"/>
          </a:xfrm>
          <a:prstGeom prst="rect">
            <a:avLst/>
          </a:prstGeom>
          <a:extLst/>
        </p:spPr>
      </p:pic>
    </p:spTree>
    <p:extLst>
      <p:ext uri="{BB962C8B-B14F-4D97-AF65-F5344CB8AC3E}">
        <p14:creationId xmlns:p14="http://schemas.microsoft.com/office/powerpoint/2010/main" val="1148470108"/>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Discernimento e serenidade</a:t>
            </a:r>
          </a:p>
        </p:txBody>
      </p:sp>
      <p:sp>
        <p:nvSpPr>
          <p:cNvPr id="3" name="Espaço Reservado para Conteúdo 2"/>
          <p:cNvSpPr>
            <a:spLocks noGrp="1"/>
          </p:cNvSpPr>
          <p:nvPr>
            <p:ph idx="1"/>
          </p:nvPr>
        </p:nvSpPr>
        <p:spPr>
          <a:xfrm>
            <a:off x="414670" y="1825624"/>
            <a:ext cx="4627977" cy="4667249"/>
          </a:xfrm>
        </p:spPr>
        <p:txBody>
          <a:bodyPr/>
          <a:lstStyle/>
          <a:p>
            <a:r>
              <a:rPr lang="pt-BR" dirty="0"/>
              <a:t>“Surpreendido pelas </a:t>
            </a:r>
            <a:r>
              <a:rPr lang="pt-BR" dirty="0" err="1"/>
              <a:t>con-tingências</a:t>
            </a:r>
            <a:r>
              <a:rPr lang="pt-BR" dirty="0"/>
              <a:t> </a:t>
            </a:r>
            <a:r>
              <a:rPr lang="pt-BR" dirty="0" err="1"/>
              <a:t>afligentes</a:t>
            </a:r>
            <a:r>
              <a:rPr lang="pt-BR" dirty="0"/>
              <a:t> que chegam a cada instante ao país do teu coração, envolve-te na serenidade para discernir.”</a:t>
            </a:r>
          </a:p>
          <a:p>
            <a:pPr lvl="4"/>
            <a:r>
              <a:rPr lang="pt-BR" dirty="0"/>
              <a:t>(JOANNA DE </a:t>
            </a:r>
            <a:r>
              <a:rPr lang="pt-BR" dirty="0" err="1"/>
              <a:t>ÂNGELIS</a:t>
            </a:r>
            <a:r>
              <a:rPr lang="pt-BR" dirty="0"/>
              <a:t>. </a:t>
            </a:r>
            <a:r>
              <a:rPr lang="pt-BR" i="1" dirty="0"/>
              <a:t>Florações evangélicas</a:t>
            </a:r>
            <a:r>
              <a:rPr lang="pt-BR" dirty="0"/>
              <a:t>,  lição 19.)</a:t>
            </a:r>
          </a:p>
        </p:txBody>
      </p:sp>
      <p:pic>
        <p:nvPicPr>
          <p:cNvPr id="4" name="Imagem 3"/>
          <p:cNvPicPr>
            <a:picLocks noChangeAspect="1"/>
          </p:cNvPicPr>
          <p:nvPr/>
        </p:nvPicPr>
        <p:blipFill>
          <a:blip r:embed="rId3"/>
          <a:stretch>
            <a:fillRect/>
          </a:stretch>
        </p:blipFill>
        <p:spPr>
          <a:xfrm>
            <a:off x="5428021" y="3214429"/>
            <a:ext cx="3301309" cy="18896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107480"/>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title"/>
          </p:nvPr>
        </p:nvSpPr>
        <p:spPr/>
        <p:txBody>
          <a:bodyPr/>
          <a:lstStyle/>
          <a:p>
            <a:r>
              <a:rPr lang="pt-BR" dirty="0"/>
              <a:t>Como conquistar a serenidade interior?</a:t>
            </a:r>
          </a:p>
        </p:txBody>
      </p:sp>
      <p:sp>
        <p:nvSpPr>
          <p:cNvPr id="3" name="Espaço Reservado para Conteúdo 2">
            <a:extLst>
              <a:ext uri="{FF2B5EF4-FFF2-40B4-BE49-F238E27FC236}">
                <a16:creationId xmlns:a16="http://schemas.microsoft.com/office/drawing/2014/main" id="{7AD49B02-1D42-B942-AB9E-096C8412FE41}"/>
              </a:ext>
            </a:extLst>
          </p:cNvPr>
          <p:cNvSpPr>
            <a:spLocks noGrp="1"/>
          </p:cNvSpPr>
          <p:nvPr>
            <p:ph idx="1"/>
          </p:nvPr>
        </p:nvSpPr>
        <p:spPr>
          <a:xfrm>
            <a:off x="414670" y="1825624"/>
            <a:ext cx="5112071" cy="4667249"/>
          </a:xfrm>
        </p:spPr>
        <p:txBody>
          <a:bodyPr/>
          <a:lstStyle/>
          <a:p>
            <a:r>
              <a:rPr lang="pt-BR" dirty="0"/>
              <a:t>“A serenidade interior é conquista de quem possui </a:t>
            </a:r>
            <a:r>
              <a:rPr lang="pt-BR" b="1" dirty="0"/>
              <a:t>auto lealdade</a:t>
            </a:r>
            <a:r>
              <a:rPr lang="pt-BR" dirty="0"/>
              <a:t>.”</a:t>
            </a:r>
          </a:p>
          <a:p>
            <a:pPr lvl="4"/>
            <a:r>
              <a:rPr lang="pt-BR" dirty="0"/>
              <a:t>(LOURDES CATHERINE. </a:t>
            </a:r>
            <a:r>
              <a:rPr lang="pt-BR" i="1" dirty="0"/>
              <a:t>Conviver e melhorar</a:t>
            </a:r>
            <a:r>
              <a:rPr lang="pt-BR" dirty="0"/>
              <a:t>, cap. 14.)</a:t>
            </a:r>
          </a:p>
        </p:txBody>
      </p:sp>
      <p:pic>
        <p:nvPicPr>
          <p:cNvPr id="614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99" t="2629" r="3002" b="6922"/>
          <a:stretch/>
        </p:blipFill>
        <p:spPr bwMode="auto">
          <a:xfrm>
            <a:off x="5845966" y="2944497"/>
            <a:ext cx="2883364" cy="24295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281623090"/>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title"/>
          </p:nvPr>
        </p:nvSpPr>
        <p:spPr/>
        <p:txBody>
          <a:bodyPr/>
          <a:lstStyle/>
          <a:p>
            <a:r>
              <a:rPr lang="pt-BR" dirty="0"/>
              <a:t>O que entender por auto lealdade?</a:t>
            </a:r>
          </a:p>
        </p:txBody>
      </p:sp>
      <p:sp>
        <p:nvSpPr>
          <p:cNvPr id="5" name="Espaço Reservado para Conteúdo 4">
            <a:extLst>
              <a:ext uri="{FF2B5EF4-FFF2-40B4-BE49-F238E27FC236}">
                <a16:creationId xmlns:a16="http://schemas.microsoft.com/office/drawing/2014/main" id="{EC89ACE0-58B3-A641-9C97-37891EBC5DDF}"/>
              </a:ext>
            </a:extLst>
          </p:cNvPr>
          <p:cNvSpPr>
            <a:spLocks noGrp="1"/>
          </p:cNvSpPr>
          <p:nvPr>
            <p:ph idx="1"/>
          </p:nvPr>
        </p:nvSpPr>
        <p:spPr/>
        <p:txBody>
          <a:bodyPr>
            <a:normAutofit fontScale="85000" lnSpcReduction="10000"/>
          </a:bodyPr>
          <a:lstStyle/>
          <a:p>
            <a:pPr marL="3608388"/>
            <a:r>
              <a:rPr lang="pt-BR" dirty="0"/>
              <a:t>“A </a:t>
            </a:r>
            <a:r>
              <a:rPr lang="pt-BR" dirty="0" err="1"/>
              <a:t>artemísia</a:t>
            </a:r>
            <a:r>
              <a:rPr lang="pt-BR" dirty="0"/>
              <a:t> é uma planta balsâmica, de gosto amargo e utilizada como remédio.</a:t>
            </a:r>
          </a:p>
          <a:p>
            <a:pPr marL="3608388"/>
            <a:r>
              <a:rPr lang="pt-BR" dirty="0"/>
              <a:t>O sândalo é uma árvore de madeira resistente, da qual se extrai um óleo empregado em farmácia e perfumaria.</a:t>
            </a:r>
          </a:p>
          <a:p>
            <a:r>
              <a:rPr lang="pt-BR" dirty="0"/>
              <a:t>Ambos são aromáticos e originários da Ásia, possuem algo em comum, mas têm utilidades completamente diferentes.</a:t>
            </a:r>
          </a:p>
          <a:p>
            <a:r>
              <a:rPr lang="pt-BR" dirty="0"/>
              <a:t>A Natureza refuta a igualdade. Jamais foram  encontradas duas flores idênticas; as semelhantes se modificam com o passar do tempo. Até as folhas de uma mesma árvore são desiguais, assim como variável é cada amanhecer.”</a:t>
            </a:r>
          </a:p>
          <a:p>
            <a:pPr lvl="4"/>
            <a:r>
              <a:rPr lang="pt-BR" dirty="0"/>
              <a:t>(LOURDES CATHERINE. </a:t>
            </a:r>
            <a:r>
              <a:rPr lang="pt-BR" i="1" dirty="0"/>
              <a:t>Conviver e melhorar</a:t>
            </a:r>
            <a:r>
              <a:rPr lang="pt-BR" dirty="0"/>
              <a:t>, cap. 14.)</a:t>
            </a:r>
          </a:p>
        </p:txBody>
      </p:sp>
      <p:pic>
        <p:nvPicPr>
          <p:cNvPr id="2" name="Imagem 1"/>
          <p:cNvPicPr>
            <a:picLocks noChangeAspect="1"/>
          </p:cNvPicPr>
          <p:nvPr/>
        </p:nvPicPr>
        <p:blipFill>
          <a:blip r:embed="rId3"/>
          <a:stretch>
            <a:fillRect/>
          </a:stretch>
        </p:blipFill>
        <p:spPr>
          <a:xfrm>
            <a:off x="414670" y="1825624"/>
            <a:ext cx="3361720" cy="21487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1529273"/>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p:txBody>
          <a:bodyPr/>
          <a:lstStyle/>
          <a:p>
            <a:r>
              <a:rPr lang="pt-BR" dirty="0"/>
              <a:t>O que entender por auto lealdade?</a:t>
            </a:r>
          </a:p>
        </p:txBody>
      </p:sp>
      <p:sp>
        <p:nvSpPr>
          <p:cNvPr id="3" name="Espaço Reservado para Conteúdo 2">
            <a:extLst>
              <a:ext uri="{FF2B5EF4-FFF2-40B4-BE49-F238E27FC236}">
                <a16:creationId xmlns:a16="http://schemas.microsoft.com/office/drawing/2014/main" id="{17A9BE03-DF82-D048-AD32-A809B445739E}"/>
              </a:ext>
            </a:extLst>
          </p:cNvPr>
          <p:cNvSpPr>
            <a:spLocks noGrp="1"/>
          </p:cNvSpPr>
          <p:nvPr>
            <p:ph idx="1"/>
          </p:nvPr>
        </p:nvSpPr>
        <p:spPr>
          <a:xfrm>
            <a:off x="3025588" y="1825624"/>
            <a:ext cx="5703742" cy="4667249"/>
          </a:xfrm>
        </p:spPr>
        <p:txBody>
          <a:bodyPr/>
          <a:lstStyle/>
          <a:p>
            <a:r>
              <a:rPr lang="pt-BR" dirty="0"/>
              <a:t>“Para desfrutarmos a paz verdadeira, precisamos entender que somos um núcleo de vida distinto; vivemos em comunidade, </a:t>
            </a:r>
            <a:r>
              <a:rPr lang="pt-BR" b="1" dirty="0"/>
              <a:t>mas sobretudo com nós mesmos</a:t>
            </a:r>
            <a:r>
              <a:rPr lang="pt-BR" dirty="0"/>
              <a:t>.”</a:t>
            </a:r>
          </a:p>
          <a:p>
            <a:pPr lvl="4"/>
            <a:r>
              <a:rPr lang="pt-BR" dirty="0"/>
              <a:t>(LOURDES CATHERINE. </a:t>
            </a:r>
            <a:r>
              <a:rPr lang="pt-BR" i="1" dirty="0"/>
              <a:t>Conviver e melhorar</a:t>
            </a:r>
            <a:r>
              <a:rPr lang="pt-BR" dirty="0"/>
              <a:t>, </a:t>
            </a:r>
            <a:br>
              <a:rPr lang="pt-BR" dirty="0"/>
            </a:br>
            <a:r>
              <a:rPr lang="pt-BR" dirty="0"/>
              <a:t>cap. 14.)</a:t>
            </a:r>
          </a:p>
        </p:txBody>
      </p:sp>
      <p:pic>
        <p:nvPicPr>
          <p:cNvPr id="10242" name="Picture 2" descr="Resultado de imagem"/>
          <p:cNvPicPr>
            <a:picLocks noChangeAspect="1" noChangeArrowheads="1"/>
          </p:cNvPicPr>
          <p:nvPr/>
        </p:nvPicPr>
        <p:blipFill rotWithShape="1">
          <a:blip r:embed="rId3">
            <a:extLst>
              <a:ext uri="{28A0092B-C50C-407E-A947-70E740481C1C}">
                <a14:useLocalDpi xmlns:a14="http://schemas.microsoft.com/office/drawing/2010/main" val="0"/>
              </a:ext>
            </a:extLst>
          </a:blip>
          <a:srcRect l="46938" r="3895"/>
          <a:stretch/>
        </p:blipFill>
        <p:spPr bwMode="auto">
          <a:xfrm>
            <a:off x="414670" y="3011209"/>
            <a:ext cx="2161015" cy="2296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463421998"/>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title"/>
          </p:nvPr>
        </p:nvSpPr>
        <p:spPr/>
        <p:txBody>
          <a:bodyPr/>
          <a:lstStyle/>
          <a:p>
            <a:r>
              <a:rPr lang="pt-BR" dirty="0"/>
              <a:t>Dar o melhor de si</a:t>
            </a:r>
          </a:p>
        </p:txBody>
      </p:sp>
      <p:sp>
        <p:nvSpPr>
          <p:cNvPr id="5" name="Espaço Reservado para Conteúdo 4">
            <a:extLst>
              <a:ext uri="{FF2B5EF4-FFF2-40B4-BE49-F238E27FC236}">
                <a16:creationId xmlns:a16="http://schemas.microsoft.com/office/drawing/2014/main" id="{3CF24B33-5330-9741-AC37-91D8E7C63090}"/>
              </a:ext>
            </a:extLst>
          </p:cNvPr>
          <p:cNvSpPr>
            <a:spLocks noGrp="1"/>
          </p:cNvSpPr>
          <p:nvPr>
            <p:ph idx="1"/>
          </p:nvPr>
        </p:nvSpPr>
        <p:spPr>
          <a:xfrm>
            <a:off x="414670" y="1825624"/>
            <a:ext cx="5555824" cy="4667249"/>
          </a:xfrm>
        </p:spPr>
        <p:txBody>
          <a:bodyPr>
            <a:normAutofit fontScale="92500" lnSpcReduction="10000"/>
          </a:bodyPr>
          <a:lstStyle/>
          <a:p>
            <a:r>
              <a:rPr lang="pt-BR" dirty="0"/>
              <a:t>“A Excelsa Criação deu-lhe a habilidade de realização através da Natureza, assim como outorgou às plantas a capacidade de florescer.</a:t>
            </a:r>
          </a:p>
          <a:p>
            <a:r>
              <a:rPr lang="pt-BR" dirty="0"/>
              <a:t>Nenhuma árvore de sândalo necessita que um botânico lhe diga como produzir sua essência aromatizante. </a:t>
            </a:r>
          </a:p>
          <a:p>
            <a:r>
              <a:rPr lang="pt-BR" dirty="0"/>
              <a:t>Se você quiser transluzir a paz, seja fiel ao que é, dando ao Planeta os frutos de sua própria natureza.”</a:t>
            </a:r>
          </a:p>
          <a:p>
            <a:pPr lvl="4"/>
            <a:r>
              <a:rPr lang="pt-BR" dirty="0"/>
              <a:t>(LOURDES CATHERINE. </a:t>
            </a:r>
            <a:r>
              <a:rPr lang="pt-BR" i="1" dirty="0"/>
              <a:t>Conviver e melhorar</a:t>
            </a:r>
            <a:r>
              <a:rPr lang="pt-BR" dirty="0"/>
              <a:t>, </a:t>
            </a:r>
            <a:br>
              <a:rPr lang="pt-BR" dirty="0"/>
            </a:br>
            <a:r>
              <a:rPr lang="pt-BR" dirty="0"/>
              <a:t>cap. 14.)</a:t>
            </a:r>
          </a:p>
        </p:txBody>
      </p:sp>
      <p:pic>
        <p:nvPicPr>
          <p:cNvPr id="3" name="Imagem 2"/>
          <p:cNvPicPr>
            <a:picLocks noChangeAspect="1"/>
          </p:cNvPicPr>
          <p:nvPr/>
        </p:nvPicPr>
        <p:blipFill rotWithShape="1">
          <a:blip r:embed="rId3"/>
          <a:srcRect l="18405" t="11151" r="44157"/>
          <a:stretch/>
        </p:blipFill>
        <p:spPr>
          <a:xfrm>
            <a:off x="6207436" y="2662979"/>
            <a:ext cx="2521894" cy="2992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1151174"/>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title"/>
          </p:nvPr>
        </p:nvSpPr>
        <p:spPr/>
        <p:txBody>
          <a:bodyPr/>
          <a:lstStyle/>
          <a:p>
            <a:r>
              <a:rPr lang="pt-BR" dirty="0"/>
              <a:t>Como nos apaziguar?</a:t>
            </a:r>
          </a:p>
        </p:txBody>
      </p:sp>
      <p:sp>
        <p:nvSpPr>
          <p:cNvPr id="4" name="Espaço Reservado para Conteúdo 3">
            <a:extLst>
              <a:ext uri="{FF2B5EF4-FFF2-40B4-BE49-F238E27FC236}">
                <a16:creationId xmlns:a16="http://schemas.microsoft.com/office/drawing/2014/main" id="{59421112-ABAF-FB4F-8224-A54313D2F657}"/>
              </a:ext>
            </a:extLst>
          </p:cNvPr>
          <p:cNvSpPr>
            <a:spLocks noGrp="1"/>
          </p:cNvSpPr>
          <p:nvPr>
            <p:ph idx="1"/>
          </p:nvPr>
        </p:nvSpPr>
        <p:spPr>
          <a:xfrm>
            <a:off x="414670" y="1825625"/>
            <a:ext cx="8314660" cy="2477434"/>
          </a:xfrm>
        </p:spPr>
        <p:txBody>
          <a:bodyPr>
            <a:normAutofit/>
          </a:bodyPr>
          <a:lstStyle/>
          <a:p>
            <a:r>
              <a:rPr lang="pt-BR" dirty="0"/>
              <a:t>“Somente empregando de maneira responsável nossa capacidade de sentir, de raciocinar e de realizar, livre das interferências dos cegos instintos e dos laços de dependência, é que podemos nos apaziguar de modo essencial.”</a:t>
            </a:r>
          </a:p>
          <a:p>
            <a:pPr lvl="4"/>
            <a:r>
              <a:rPr lang="pt-BR" dirty="0"/>
              <a:t>(LOURDES CATHERINE. </a:t>
            </a:r>
            <a:r>
              <a:rPr lang="pt-BR" i="1" dirty="0"/>
              <a:t>Conviver e melhorar</a:t>
            </a:r>
            <a:r>
              <a:rPr lang="pt-BR" dirty="0"/>
              <a:t>, cap. 14.)</a:t>
            </a:r>
          </a:p>
        </p:txBody>
      </p:sp>
      <p:pic>
        <p:nvPicPr>
          <p:cNvPr id="2" name="Imagem 1"/>
          <p:cNvPicPr>
            <a:picLocks noChangeAspect="1"/>
          </p:cNvPicPr>
          <p:nvPr/>
        </p:nvPicPr>
        <p:blipFill>
          <a:blip r:embed="rId3"/>
          <a:stretch>
            <a:fillRect/>
          </a:stretch>
        </p:blipFill>
        <p:spPr>
          <a:xfrm>
            <a:off x="3036794" y="4437995"/>
            <a:ext cx="3070412" cy="2049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7251012"/>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Nós e a paz</a:t>
            </a:r>
          </a:p>
        </p:txBody>
      </p:sp>
      <p:sp>
        <p:nvSpPr>
          <p:cNvPr id="3" name="Espaço Reservado para Conteúdo 2"/>
          <p:cNvSpPr>
            <a:spLocks noGrp="1"/>
          </p:cNvSpPr>
          <p:nvPr>
            <p:ph idx="1"/>
          </p:nvPr>
        </p:nvSpPr>
        <p:spPr>
          <a:xfrm>
            <a:off x="414670" y="1825624"/>
            <a:ext cx="8314660" cy="2329491"/>
          </a:xfrm>
        </p:spPr>
        <p:txBody>
          <a:bodyPr/>
          <a:lstStyle/>
          <a:p>
            <a:r>
              <a:rPr lang="pt-BR" dirty="0"/>
              <a:t>“Não acreditemos em paz ambiental sem paz dentro de nós mesmos.”</a:t>
            </a:r>
          </a:p>
          <a:p>
            <a:pPr lvl="4"/>
            <a:r>
              <a:rPr lang="pt-BR" dirty="0"/>
              <a:t>(EMMANUEL. </a:t>
            </a:r>
            <a:r>
              <a:rPr lang="pt-BR" i="1" dirty="0"/>
              <a:t>Palavras de Emmanuel</a:t>
            </a:r>
            <a:r>
              <a:rPr lang="pt-BR" dirty="0"/>
              <a:t>, lição “Paz”.)</a:t>
            </a:r>
          </a:p>
        </p:txBody>
      </p:sp>
      <p:pic>
        <p:nvPicPr>
          <p:cNvPr id="4" name="Imagem 3"/>
          <p:cNvPicPr>
            <a:picLocks noChangeAspect="1"/>
          </p:cNvPicPr>
          <p:nvPr/>
        </p:nvPicPr>
        <p:blipFill rotWithShape="1">
          <a:blip r:embed="rId3"/>
          <a:srcRect t="20353" r="27632"/>
          <a:stretch/>
        </p:blipFill>
        <p:spPr>
          <a:xfrm>
            <a:off x="2534770" y="3994356"/>
            <a:ext cx="4074459" cy="23294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72290982"/>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title"/>
          </p:nvPr>
        </p:nvSpPr>
        <p:spPr/>
        <p:txBody>
          <a:bodyPr>
            <a:normAutofit fontScale="90000"/>
          </a:bodyPr>
          <a:lstStyle/>
          <a:p>
            <a:r>
              <a:rPr lang="pt-BR" dirty="0"/>
              <a:t>Perguntas importantes: quem escolhe o que penso e o que sinto? quem determina como vou agir?</a:t>
            </a:r>
          </a:p>
        </p:txBody>
      </p:sp>
      <p:sp>
        <p:nvSpPr>
          <p:cNvPr id="3" name="Espaço Reservado para Conteúdo 2">
            <a:extLst>
              <a:ext uri="{FF2B5EF4-FFF2-40B4-BE49-F238E27FC236}">
                <a16:creationId xmlns:a16="http://schemas.microsoft.com/office/drawing/2014/main" id="{068DAF78-748E-6441-A642-B7579FF72AB5}"/>
              </a:ext>
            </a:extLst>
          </p:cNvPr>
          <p:cNvSpPr>
            <a:spLocks noGrp="1"/>
          </p:cNvSpPr>
          <p:nvPr>
            <p:ph idx="1"/>
          </p:nvPr>
        </p:nvSpPr>
        <p:spPr/>
        <p:txBody>
          <a:bodyPr/>
          <a:lstStyle/>
          <a:p>
            <a:pPr algn="ctr"/>
            <a:r>
              <a:rPr lang="pt-BR" b="1" dirty="0"/>
              <a:t>CUIDADO!</a:t>
            </a:r>
          </a:p>
          <a:p>
            <a:endParaRPr lang="pt-BR" dirty="0"/>
          </a:p>
          <a:p>
            <a:r>
              <a:rPr lang="pt-BR" dirty="0"/>
              <a:t>“</a:t>
            </a:r>
            <a:r>
              <a:rPr lang="pt-BR" b="1" dirty="0"/>
              <a:t>Cabe-nos, portanto, o domínio de nossa vida</a:t>
            </a:r>
            <a:r>
              <a:rPr lang="pt-BR" dirty="0"/>
              <a:t>, pois falsas identidades podem estar controlando-nos a ponto de desperdiçarmos energias imprescindíveis à nossa harmonia e segurança.”</a:t>
            </a:r>
          </a:p>
          <a:p>
            <a:pPr lvl="4"/>
            <a:r>
              <a:rPr lang="pt-BR" dirty="0"/>
              <a:t>(LOURDES CATHERINE. </a:t>
            </a:r>
            <a:r>
              <a:rPr lang="pt-BR" i="1" dirty="0"/>
              <a:t>Conviver e melhorar</a:t>
            </a:r>
            <a:r>
              <a:rPr lang="pt-BR" dirty="0"/>
              <a:t>, cap. 14.)</a:t>
            </a:r>
          </a:p>
        </p:txBody>
      </p:sp>
    </p:spTree>
    <p:extLst>
      <p:ext uri="{BB962C8B-B14F-4D97-AF65-F5344CB8AC3E}">
        <p14:creationId xmlns:p14="http://schemas.microsoft.com/office/powerpoint/2010/main" val="3016294188"/>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title"/>
          </p:nvPr>
        </p:nvSpPr>
        <p:spPr/>
        <p:txBody>
          <a:bodyPr/>
          <a:lstStyle/>
          <a:p>
            <a:r>
              <a:rPr lang="pt-BR" dirty="0"/>
              <a:t>O que entender por falsas identidades?</a:t>
            </a:r>
          </a:p>
        </p:txBody>
      </p:sp>
      <p:sp>
        <p:nvSpPr>
          <p:cNvPr id="4" name="Espaço Reservado para Conteúdo 3">
            <a:extLst>
              <a:ext uri="{FF2B5EF4-FFF2-40B4-BE49-F238E27FC236}">
                <a16:creationId xmlns:a16="http://schemas.microsoft.com/office/drawing/2014/main" id="{F49A78D7-410C-8E41-88D6-09291C8F720F}"/>
              </a:ext>
            </a:extLst>
          </p:cNvPr>
          <p:cNvSpPr>
            <a:spLocks noGrp="1"/>
          </p:cNvSpPr>
          <p:nvPr>
            <p:ph idx="1"/>
          </p:nvPr>
        </p:nvSpPr>
        <p:spPr/>
        <p:txBody>
          <a:bodyPr/>
          <a:lstStyle/>
          <a:p>
            <a:r>
              <a:rPr lang="pt-BR" dirty="0"/>
              <a:t>Eu não valho nada.</a:t>
            </a:r>
          </a:p>
          <a:p>
            <a:r>
              <a:rPr lang="pt-BR" dirty="0"/>
              <a:t>Eu não consigo mudar.</a:t>
            </a:r>
          </a:p>
          <a:p>
            <a:r>
              <a:rPr lang="pt-BR" dirty="0"/>
              <a:t>Eu não sou importante.</a:t>
            </a:r>
          </a:p>
          <a:p>
            <a:r>
              <a:rPr lang="pt-BR" dirty="0"/>
              <a:t>Eu não aprendo.</a:t>
            </a:r>
          </a:p>
          <a:p>
            <a:r>
              <a:rPr lang="pt-BR" dirty="0"/>
              <a:t>Eu não sou útil.</a:t>
            </a:r>
          </a:p>
          <a:p>
            <a:r>
              <a:rPr lang="pt-BR" dirty="0"/>
              <a:t>Eu não sou capaz.</a:t>
            </a:r>
          </a:p>
          <a:p>
            <a:r>
              <a:rPr lang="pt-BR" dirty="0"/>
              <a:t>O que as pessoas pensam sobre mim vale mais do que eu penso sobre mim.</a:t>
            </a:r>
          </a:p>
        </p:txBody>
      </p:sp>
      <p:pic>
        <p:nvPicPr>
          <p:cNvPr id="901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194" y="2162456"/>
            <a:ext cx="3245346" cy="21808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057442019"/>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title"/>
          </p:nvPr>
        </p:nvSpPr>
        <p:spPr/>
        <p:txBody>
          <a:bodyPr/>
          <a:lstStyle/>
          <a:p>
            <a:r>
              <a:rPr lang="pt-BR" dirty="0"/>
              <a:t>Clichês mentais</a:t>
            </a:r>
          </a:p>
        </p:txBody>
      </p:sp>
      <p:sp>
        <p:nvSpPr>
          <p:cNvPr id="3" name="Espaço Reservado para Conteúdo 2">
            <a:extLst>
              <a:ext uri="{FF2B5EF4-FFF2-40B4-BE49-F238E27FC236}">
                <a16:creationId xmlns:a16="http://schemas.microsoft.com/office/drawing/2014/main" id="{8910E3F7-22AE-6047-AC93-FA98B6691C12}"/>
              </a:ext>
            </a:extLst>
          </p:cNvPr>
          <p:cNvSpPr>
            <a:spLocks noGrp="1"/>
          </p:cNvSpPr>
          <p:nvPr>
            <p:ph idx="1"/>
          </p:nvPr>
        </p:nvSpPr>
        <p:spPr>
          <a:xfrm>
            <a:off x="3133164" y="1825624"/>
            <a:ext cx="5596165" cy="4667249"/>
          </a:xfrm>
        </p:spPr>
        <p:txBody>
          <a:bodyPr>
            <a:normAutofit lnSpcReduction="10000"/>
          </a:bodyPr>
          <a:lstStyle/>
          <a:p>
            <a:r>
              <a:rPr lang="pt-BR" dirty="0"/>
              <a:t>Sua memória está repleta dessas associações, que seu dia-a-dia inquieto e intranquilo deixa muitas vezes escondido em sua mente.</a:t>
            </a:r>
          </a:p>
          <a:p>
            <a:r>
              <a:rPr lang="pt-BR" b="1" dirty="0"/>
              <a:t>Paz é, acima de tudo, harmonia consigo mesmo; em seguida, com os outros.</a:t>
            </a:r>
            <a:r>
              <a:rPr lang="pt-BR" dirty="0"/>
              <a:t> É harmonia com Deus e com a Natureza. Paradoxo é almejar a paz e viver em discordância íntima.</a:t>
            </a:r>
          </a:p>
          <a:p>
            <a:pPr lvl="4"/>
            <a:r>
              <a:rPr lang="pt-BR" dirty="0"/>
              <a:t>(LOURDES CATHERINE. </a:t>
            </a:r>
            <a:r>
              <a:rPr lang="pt-BR" i="1" dirty="0"/>
              <a:t>Conviver e melhorar</a:t>
            </a:r>
            <a:r>
              <a:rPr lang="pt-BR" dirty="0"/>
              <a:t>, </a:t>
            </a:r>
            <a:br>
              <a:rPr lang="pt-BR" dirty="0"/>
            </a:br>
            <a:r>
              <a:rPr lang="pt-BR" dirty="0"/>
              <a:t>cap. 14.)</a:t>
            </a:r>
          </a:p>
          <a:p>
            <a:endParaRPr lang="pt-BR" dirty="0"/>
          </a:p>
        </p:txBody>
      </p:sp>
      <p:pic>
        <p:nvPicPr>
          <p:cNvPr id="93188" name="Picture 4" descr="https://lh6.googleusercontent.com/-fgtSVfRL-EM/TYkzyrXqbrI/AAAAAAAABUs/mKXftxWnN68/s1600/anna-and-the-moon.jpg"/>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414670" y="2335465"/>
            <a:ext cx="2376264" cy="36475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32088140"/>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title"/>
          </p:nvPr>
        </p:nvSpPr>
        <p:spPr/>
        <p:txBody>
          <a:bodyPr/>
          <a:lstStyle/>
          <a:p>
            <a:r>
              <a:rPr lang="pt-BR" dirty="0"/>
              <a:t>Aprendendo com a natureza</a:t>
            </a:r>
          </a:p>
        </p:txBody>
      </p:sp>
      <p:sp>
        <p:nvSpPr>
          <p:cNvPr id="3" name="Espaço Reservado para Conteúdo 2">
            <a:extLst>
              <a:ext uri="{FF2B5EF4-FFF2-40B4-BE49-F238E27FC236}">
                <a16:creationId xmlns:a16="http://schemas.microsoft.com/office/drawing/2014/main" id="{02516130-9B01-314A-BBBC-16195FD3778E}"/>
              </a:ext>
            </a:extLst>
          </p:cNvPr>
          <p:cNvSpPr>
            <a:spLocks noGrp="1"/>
          </p:cNvSpPr>
          <p:nvPr>
            <p:ph idx="1"/>
          </p:nvPr>
        </p:nvSpPr>
        <p:spPr>
          <a:xfrm>
            <a:off x="414670" y="3724835"/>
            <a:ext cx="8314660" cy="2768038"/>
          </a:xfrm>
        </p:spPr>
        <p:txBody>
          <a:bodyPr>
            <a:normAutofit fontScale="92500" lnSpcReduction="20000"/>
          </a:bodyPr>
          <a:lstStyle/>
          <a:p>
            <a:r>
              <a:rPr lang="pt-BR" dirty="0"/>
              <a:t>“Dente-de-leão, no folclore da flora silvestre, significa vontade firme e lealdade aos próprios objetivos, por ser capaz de crescer em abundância em todos os períodos do ano, ou em qualquer campo ou terreno. Seu nome vem do francês, “</a:t>
            </a:r>
            <a:r>
              <a:rPr lang="pt-BR" dirty="0" err="1"/>
              <a:t>dent</a:t>
            </a:r>
            <a:r>
              <a:rPr lang="pt-BR" dirty="0"/>
              <a:t>-de-</a:t>
            </a:r>
            <a:r>
              <a:rPr lang="pt-BR" dirty="0" err="1"/>
              <a:t>lion</a:t>
            </a:r>
            <a:r>
              <a:rPr lang="pt-BR" dirty="0"/>
              <a:t>”. Essa flor amarelo-ouro apresenta como semente um talo de pelos brancos e sedosos que o vento dissemina com facilidade; por isso se reproduzem rapidamente.”</a:t>
            </a:r>
          </a:p>
          <a:p>
            <a:pPr lvl="4"/>
            <a:r>
              <a:rPr lang="pt-BR" dirty="0"/>
              <a:t>(LOURDES CATHERINE. </a:t>
            </a:r>
            <a:r>
              <a:rPr lang="pt-BR" i="1" dirty="0"/>
              <a:t>Conviver e melhorar</a:t>
            </a:r>
            <a:r>
              <a:rPr lang="pt-BR" dirty="0"/>
              <a:t>, cap. 14.)</a:t>
            </a:r>
          </a:p>
        </p:txBody>
      </p:sp>
      <p:pic>
        <p:nvPicPr>
          <p:cNvPr id="911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294" y="1690689"/>
            <a:ext cx="2931411" cy="17478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873392778"/>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title"/>
          </p:nvPr>
        </p:nvSpPr>
        <p:spPr/>
        <p:txBody>
          <a:bodyPr/>
          <a:lstStyle/>
          <a:p>
            <a:r>
              <a:rPr lang="pt-BR"/>
              <a:t>A grande lição</a:t>
            </a:r>
          </a:p>
        </p:txBody>
      </p:sp>
      <p:sp>
        <p:nvSpPr>
          <p:cNvPr id="3" name="Espaço Reservado para Conteúdo 2">
            <a:extLst>
              <a:ext uri="{FF2B5EF4-FFF2-40B4-BE49-F238E27FC236}">
                <a16:creationId xmlns:a16="http://schemas.microsoft.com/office/drawing/2014/main" id="{E1E4F33A-24AF-EF4F-B12F-04C1182CD9B3}"/>
              </a:ext>
            </a:extLst>
          </p:cNvPr>
          <p:cNvSpPr>
            <a:spLocks noGrp="1"/>
          </p:cNvSpPr>
          <p:nvPr>
            <p:ph idx="1"/>
          </p:nvPr>
        </p:nvSpPr>
        <p:spPr>
          <a:xfrm>
            <a:off x="4572000" y="1825624"/>
            <a:ext cx="4157330" cy="4667249"/>
          </a:xfrm>
        </p:spPr>
        <p:txBody>
          <a:bodyPr>
            <a:normAutofit/>
          </a:bodyPr>
          <a:lstStyle/>
          <a:p>
            <a:r>
              <a:rPr lang="pt-BR" dirty="0"/>
              <a:t>“Se você procura serenidade, assimile a linguagem de auto fidelidade que lhe inspiram os dentes-de-leão e, ao mesmo tempo, liberte-se dessa reação exagerada aos desejos dos outros.”</a:t>
            </a:r>
          </a:p>
          <a:p>
            <a:pPr lvl="4"/>
            <a:r>
              <a:rPr lang="pt-BR" dirty="0"/>
              <a:t>(LOURDES CATHERINE. </a:t>
            </a:r>
            <a:r>
              <a:rPr lang="pt-BR" i="1" dirty="0"/>
              <a:t>Conviver e melhorar</a:t>
            </a:r>
            <a:r>
              <a:rPr lang="pt-BR" dirty="0"/>
              <a:t>, cap. 14.)</a:t>
            </a:r>
          </a:p>
        </p:txBody>
      </p:sp>
      <p:pic>
        <p:nvPicPr>
          <p:cNvPr id="9216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751" t="360" r="7097" b="-360"/>
          <a:stretch/>
        </p:blipFill>
        <p:spPr bwMode="auto">
          <a:xfrm>
            <a:off x="414670" y="2706395"/>
            <a:ext cx="3711388" cy="29057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6650408"/>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title"/>
          </p:nvPr>
        </p:nvSpPr>
        <p:spPr/>
        <p:txBody>
          <a:bodyPr/>
          <a:lstStyle/>
          <a:p>
            <a:r>
              <a:rPr lang="pt-BR" dirty="0"/>
              <a:t>Não há como agradar a todos</a:t>
            </a:r>
          </a:p>
        </p:txBody>
      </p:sp>
      <p:sp>
        <p:nvSpPr>
          <p:cNvPr id="3" name="Espaço Reservado para Conteúdo 2">
            <a:extLst>
              <a:ext uri="{FF2B5EF4-FFF2-40B4-BE49-F238E27FC236}">
                <a16:creationId xmlns:a16="http://schemas.microsoft.com/office/drawing/2014/main" id="{CE97DB20-3A73-AA47-8AFB-E8B0D474140A}"/>
              </a:ext>
            </a:extLst>
          </p:cNvPr>
          <p:cNvSpPr>
            <a:spLocks noGrp="1"/>
          </p:cNvSpPr>
          <p:nvPr>
            <p:ph idx="1"/>
          </p:nvPr>
        </p:nvSpPr>
        <p:spPr>
          <a:xfrm>
            <a:off x="3334870" y="1825624"/>
            <a:ext cx="5394459" cy="4667249"/>
          </a:xfrm>
        </p:spPr>
        <p:txBody>
          <a:bodyPr>
            <a:normAutofit fontScale="92500" lnSpcReduction="10000"/>
          </a:bodyPr>
          <a:lstStyle/>
          <a:p>
            <a:r>
              <a:rPr lang="pt-BR" dirty="0"/>
              <a:t>“A verdade é que, por mais que você se esforce para ser justo e consciente, sempre haverá alguém que interpretará mal seus atos e atitudes.</a:t>
            </a:r>
          </a:p>
          <a:p>
            <a:r>
              <a:rPr lang="pt-BR" dirty="0"/>
              <a:t>Ninguém consegue agradar a todos.</a:t>
            </a:r>
          </a:p>
          <a:p>
            <a:r>
              <a:rPr lang="pt-BR" b="1" dirty="0"/>
              <a:t>Confie em si mesmo</a:t>
            </a:r>
            <a:r>
              <a:rPr lang="pt-BR" dirty="0"/>
              <a:t>, confie em Deus. Apenas Ele maneja os fios invisíveis e infinitos de toda existência humana.”</a:t>
            </a:r>
          </a:p>
          <a:p>
            <a:pPr lvl="4"/>
            <a:r>
              <a:rPr lang="pt-BR" dirty="0"/>
              <a:t>(LOURDES CATHERINE</a:t>
            </a:r>
            <a:r>
              <a:rPr lang="pt-BR" i="1" dirty="0"/>
              <a:t>. Conviver e melhorar</a:t>
            </a:r>
            <a:r>
              <a:rPr lang="pt-BR" dirty="0"/>
              <a:t>, </a:t>
            </a:r>
            <a:br>
              <a:rPr lang="pt-BR" dirty="0"/>
            </a:br>
            <a:r>
              <a:rPr lang="pt-BR" dirty="0"/>
              <a:t>cap. 14.)</a:t>
            </a:r>
          </a:p>
        </p:txBody>
      </p:sp>
      <p:pic>
        <p:nvPicPr>
          <p:cNvPr id="9625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670" y="2692420"/>
            <a:ext cx="2529013" cy="29336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200820357"/>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title"/>
          </p:nvPr>
        </p:nvSpPr>
        <p:spPr/>
        <p:txBody>
          <a:bodyPr/>
          <a:lstStyle/>
          <a:p>
            <a:r>
              <a:rPr lang="pt-BR" dirty="0"/>
              <a:t>Quando encontraremos a paz</a:t>
            </a:r>
          </a:p>
        </p:txBody>
      </p:sp>
      <p:sp>
        <p:nvSpPr>
          <p:cNvPr id="3" name="Espaço Reservado para Conteúdo 2">
            <a:extLst>
              <a:ext uri="{FF2B5EF4-FFF2-40B4-BE49-F238E27FC236}">
                <a16:creationId xmlns:a16="http://schemas.microsoft.com/office/drawing/2014/main" id="{A262770B-0701-9041-A382-ABD84EAF0AE8}"/>
              </a:ext>
            </a:extLst>
          </p:cNvPr>
          <p:cNvSpPr>
            <a:spLocks noGrp="1"/>
          </p:cNvSpPr>
          <p:nvPr>
            <p:ph idx="1"/>
          </p:nvPr>
        </p:nvSpPr>
        <p:spPr>
          <a:xfrm>
            <a:off x="414670" y="4025486"/>
            <a:ext cx="8314660" cy="2467387"/>
          </a:xfrm>
        </p:spPr>
        <p:txBody>
          <a:bodyPr>
            <a:normAutofit/>
          </a:bodyPr>
          <a:lstStyle/>
          <a:p>
            <a:r>
              <a:rPr lang="pt-BR" dirty="0"/>
              <a:t>“Você encontrará a paz  conscientizando-se de que cada um é uma ferramenta exclusiva e específica da Natureza, circunstancialmente trabalhando na Terra sob o Comando Divino.”</a:t>
            </a:r>
          </a:p>
          <a:p>
            <a:pPr lvl="4"/>
            <a:r>
              <a:rPr lang="pt-BR" dirty="0"/>
              <a:t>(LOURDES CATHERINE. </a:t>
            </a:r>
            <a:r>
              <a:rPr lang="pt-BR" i="1" dirty="0"/>
              <a:t>Conviver e melhorar</a:t>
            </a:r>
            <a:r>
              <a:rPr lang="pt-BR" dirty="0"/>
              <a:t>, cap. 14.)</a:t>
            </a:r>
          </a:p>
        </p:txBody>
      </p:sp>
      <p:pic>
        <p:nvPicPr>
          <p:cNvPr id="95233" name="Picture 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251" t="25713"/>
          <a:stretch/>
        </p:blipFill>
        <p:spPr bwMode="auto">
          <a:xfrm>
            <a:off x="3129849" y="1825624"/>
            <a:ext cx="2884302" cy="20649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665809317"/>
      </p:ext>
    </p:extLst>
  </p:cSld>
  <p:clrMapOvr>
    <a:masterClrMapping/>
  </p:clrMapOvr>
  <p:transition spd="slow">
    <p:randomBar dir="vert"/>
  </p:transition>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587</TotalTime>
  <Words>1851</Words>
  <Application>Microsoft Macintosh PowerPoint</Application>
  <PresentationFormat>Apresentação na tela (4:3)</PresentationFormat>
  <Paragraphs>103</Paragraphs>
  <Slides>17</Slides>
  <Notes>15</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17</vt:i4>
      </vt:variant>
    </vt:vector>
  </HeadingPairs>
  <TitlesOfParts>
    <vt:vector size="24" baseType="lpstr">
      <vt:lpstr>Arial Unicode MS</vt:lpstr>
      <vt:lpstr>Arial</vt:lpstr>
      <vt:lpstr>Avenir Book</vt:lpstr>
      <vt:lpstr>Calibri</vt:lpstr>
      <vt:lpstr>Calibri Light</vt:lpstr>
      <vt:lpstr>The Only Exception</vt:lpstr>
      <vt:lpstr>Tema do Office</vt:lpstr>
      <vt:lpstr>Exteriorizando a paz</vt:lpstr>
      <vt:lpstr>A meta mais fácil</vt:lpstr>
      <vt:lpstr>A meta mais difícil</vt:lpstr>
      <vt:lpstr>Discernimento e serenidade</vt:lpstr>
      <vt:lpstr>Como conquistar a serenidade interior?</vt:lpstr>
      <vt:lpstr>O que entender por auto lealdade?</vt:lpstr>
      <vt:lpstr>O que entender por auto lealdade?</vt:lpstr>
      <vt:lpstr>Dar o melhor de si</vt:lpstr>
      <vt:lpstr>Como nos apaziguar?</vt:lpstr>
      <vt:lpstr>Nós e a paz</vt:lpstr>
      <vt:lpstr>Perguntas importantes: quem escolhe o que penso e o que sinto? quem determina como vou agir?</vt:lpstr>
      <vt:lpstr>O que entender por falsas identidades?</vt:lpstr>
      <vt:lpstr>Clichês mentais</vt:lpstr>
      <vt:lpstr>Aprendendo com a natureza</vt:lpstr>
      <vt:lpstr>A grande lição</vt:lpstr>
      <vt:lpstr>Não há como agradar a todos</vt:lpstr>
      <vt:lpstr>Quando encontraremos a paz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PaulaQE</dc:creator>
  <cp:lastModifiedBy>Adriano Alves</cp:lastModifiedBy>
  <cp:revision>62</cp:revision>
  <dcterms:created xsi:type="dcterms:W3CDTF">2016-11-22T22:15:39Z</dcterms:created>
  <dcterms:modified xsi:type="dcterms:W3CDTF">2019-03-05T21:54:34Z</dcterms:modified>
</cp:coreProperties>
</file>