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72" r:id="rId7"/>
    <p:sldId id="262" r:id="rId8"/>
    <p:sldId id="273" r:id="rId9"/>
    <p:sldId id="274" r:id="rId10"/>
    <p:sldId id="275" r:id="rId11"/>
    <p:sldId id="263" r:id="rId12"/>
    <p:sldId id="264" r:id="rId13"/>
    <p:sldId id="265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4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84270"/>
  </p:normalViewPr>
  <p:slideViewPr>
    <p:cSldViewPr snapToGrid="0" snapToObjects="1" showGuides="1">
      <p:cViewPr varScale="1">
        <p:scale>
          <a:sx n="99" d="100"/>
          <a:sy n="99" d="100"/>
        </p:scale>
        <p:origin x="1664" y="176"/>
      </p:cViewPr>
      <p:guideLst>
        <p:guide orient="horz" pos="2160"/>
        <p:guide pos="2880"/>
        <p:guide pos="24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EA637-56CC-0148-911F-5B6D7BFC2A99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2A96A-4705-E64C-B6E4-E7C50A49AF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7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Iniciar</a:t>
            </a:r>
            <a:r>
              <a:rPr lang="pt-BR" baseline="0" dirty="0"/>
              <a:t> com os apontamentos de Emmanuel acerca do progresso que a humanidade registrou com presença e o exemplo do Cristo, destacando como éramos ainda mais atrasados moralmente àquela época...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86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... e como começamos a perceber a necessidade de enxergar e auxiliar o próximo a partir dos ensinos de Jesus.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191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Contudo, não raro nos deparamos com</a:t>
            </a:r>
            <a:r>
              <a:rPr lang="pt-BR" baseline="0" dirty="0"/>
              <a:t> esse tipo de confusão sobre qual a melhor forma de ajudar: antes ou depois de nos ajudarmos, de nos aprimorarmos? Como compreender e implementar a máxima </a:t>
            </a:r>
            <a:r>
              <a:rPr lang="pt-BR" dirty="0"/>
              <a:t>“a</a:t>
            </a:r>
            <a:r>
              <a:rPr lang="pt-BR" baseline="0" dirty="0"/>
              <a:t>mar ao próximo </a:t>
            </a:r>
            <a:r>
              <a:rPr lang="pt-BR" b="1" baseline="0" dirty="0"/>
              <a:t>como a si mesmo</a:t>
            </a:r>
            <a:r>
              <a:rPr lang="pt-BR" baseline="0" dirty="0"/>
              <a:t>”?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286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Lourdes abre esse capítulo salientando que ao passo em que nos investigamos e compreendemos </a:t>
            </a:r>
            <a:r>
              <a:rPr lang="pt-BR" b="1" dirty="0"/>
              <a:t>que somos</a:t>
            </a:r>
            <a:r>
              <a:rPr lang="pt-BR" dirty="0"/>
              <a:t>, vamos também entendo a necessidade de ajudar os outros.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141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Faça-se essa pergunta: por que eu ajudo os outros? O que me motiva a auxiliar alguém? Vamos ver alguns exemplos de sentimentos movem certas</a:t>
            </a:r>
            <a:r>
              <a:rPr lang="pt-BR" baseline="0" dirty="0"/>
              <a:t> pessoas ao auxílio do próximo, porém distorcidos em sua origem.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89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Podemos entender “salvação das almas” em dois sentidos: tanto a pessoa que se preocupa em “salvar” ou outros, quanto a que age procurando “salvar” a si própria,</a:t>
            </a:r>
            <a:r>
              <a:rPr lang="pt-BR" baseline="0" dirty="0"/>
              <a:t> mesmo não compreendendo muito bem como alcançar ambas as metas.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579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Dedicação desenfreada, cuidado desmedido, proteção excessiva</a:t>
            </a:r>
            <a:r>
              <a:rPr lang="pt-BR" baseline="0" dirty="0"/>
              <a:t> são comportamentos nocivos para todos os envolvidos: o que é alvo dessas atitudes por </a:t>
            </a:r>
            <a:r>
              <a:rPr lang="pt-BR" baseline="0" dirty="0" err="1"/>
              <a:t>paralisar-lhe</a:t>
            </a:r>
            <a:r>
              <a:rPr lang="pt-BR" baseline="0" dirty="0"/>
              <a:t> a vontade e senso crítico; e o próprio dono do comportamento por anular-se, violentando sua natureza.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78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o exemplo de todos que agem como bondade, mas pensando em</a:t>
            </a:r>
            <a:r>
              <a:rPr lang="pt-BR" baseline="0" dirty="0"/>
              <a:t> si mesmos, nos benefícios que podem ter de volta.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159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É o caso dos</a:t>
            </a:r>
            <a:r>
              <a:rPr lang="pt-BR" baseline="0" dirty="0"/>
              <a:t> que esperam reconhecimento por suas atitudes.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100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companheiro Pedro de Camargo assevera que todos</a:t>
            </a:r>
            <a:r>
              <a:rPr lang="pt-BR" baseline="0" dirty="0"/>
              <a:t> possuímos o potencial das virtudes – incluindo a solidariedade, objeto deste estudo – e que estas emergem pelo processo de educação do espírito.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689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Portanto, enquanto não nos investigarmos</a:t>
            </a:r>
            <a:r>
              <a:rPr lang="pt-BR" baseline="0" dirty="0"/>
              <a:t> (tirarmos de dentro)</a:t>
            </a:r>
            <a:r>
              <a:rPr lang="pt-BR" dirty="0"/>
              <a:t> para identificar se nossas atitudes são motivadas pelo desejo de alimentar uma imagem</a:t>
            </a:r>
            <a:r>
              <a:rPr lang="pt-BR" baseline="0" dirty="0"/>
              <a:t> – </a:t>
            </a:r>
            <a:r>
              <a:rPr lang="pt-BR" dirty="0"/>
              <a:t>modificando, em seguida, esse comportamento – não experimentaremos o verdadeiro sentimento de fraternidade/solidariedade.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430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noProof="0" dirty="0"/>
              <a:t>Herói anônimo [2:56] </a:t>
            </a:r>
            <a:r>
              <a:rPr lang="pt-BR" b="0" noProof="0" dirty="0"/>
              <a:t>(“</a:t>
            </a:r>
            <a:r>
              <a:rPr lang="pt-BR" b="0" noProof="0" dirty="0" err="1"/>
              <a:t>Unsung</a:t>
            </a:r>
            <a:r>
              <a:rPr lang="pt-BR" b="0" noProof="0" dirty="0"/>
              <a:t> </a:t>
            </a:r>
            <a:r>
              <a:rPr lang="pt-BR" b="0" noProof="0" dirty="0" err="1"/>
              <a:t>Hero</a:t>
            </a:r>
            <a:r>
              <a:rPr lang="pt-BR" b="0" noProof="0" dirty="0"/>
              <a:t>”):</a:t>
            </a:r>
            <a:r>
              <a:rPr lang="pt-BR" b="0" baseline="0" noProof="0" dirty="0"/>
              <a:t> </a:t>
            </a:r>
            <a:r>
              <a:rPr lang="pt-BR" b="0" baseline="0" noProof="0" dirty="0" err="1"/>
              <a:t>https</a:t>
            </a:r>
            <a:r>
              <a:rPr lang="pt-BR" b="0" baseline="0" noProof="0" dirty="0"/>
              <a:t>://</a:t>
            </a:r>
            <a:r>
              <a:rPr lang="pt-BR" b="0" baseline="0" noProof="0" dirty="0" err="1"/>
              <a:t>www.youtube.com</a:t>
            </a:r>
            <a:r>
              <a:rPr lang="pt-BR" b="0" baseline="0" noProof="0" dirty="0"/>
              <a:t>/</a:t>
            </a:r>
            <a:r>
              <a:rPr lang="pt-BR" b="0" baseline="0" noProof="0" dirty="0" err="1"/>
              <a:t>watch?v</a:t>
            </a:r>
            <a:r>
              <a:rPr lang="pt-BR" b="0" baseline="0" noProof="0" dirty="0"/>
              <a:t>=</a:t>
            </a:r>
            <a:r>
              <a:rPr lang="pt-BR" b="0" baseline="0" noProof="0" dirty="0" err="1"/>
              <a:t>NpCrAqnudzQ</a:t>
            </a:r>
            <a:endParaRPr lang="pt-BR" b="0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0800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Sendo eixo central dos ensinos de Jesus, precisamos compreender o que significa o reino de Deus e como acessá-lo.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670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isso, André Luiz recomenda o estudo como requisito para a vida. Mas elucida que o estudo é apenas o primeiro passo e que a meta é o serviço ao semelhante.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A96A-4705-E64C-B6E4-E7C50A49AF8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274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5130830" y="4175605"/>
            <a:ext cx="4022475" cy="268239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42707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6891896" y="1"/>
            <a:ext cx="2269442" cy="6866466"/>
          </a:xfrm>
          <a:custGeom>
            <a:avLst/>
            <a:gdLst/>
            <a:ahLst/>
            <a:cxnLst/>
            <a:rect l="l" t="t" r="r" b="b"/>
            <a:pathLst>
              <a:path w="2269442" h="6866466">
                <a:moveTo>
                  <a:pt x="2023534" y="0"/>
                </a:moveTo>
                <a:lnTo>
                  <a:pt x="0" y="6858000"/>
                </a:lnTo>
                <a:lnTo>
                  <a:pt x="2269067" y="6866466"/>
                </a:lnTo>
                <a:cubicBezTo>
                  <a:pt x="2271889" y="4580466"/>
                  <a:pt x="2257778" y="2294466"/>
                  <a:pt x="2260600" y="8466"/>
                </a:cubicBezTo>
                <a:lnTo>
                  <a:pt x="2023534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Freeform 19"/>
          <p:cNvSpPr/>
          <p:nvPr/>
        </p:nvSpPr>
        <p:spPr>
          <a:xfrm>
            <a:off x="7205158" y="-8467"/>
            <a:ext cx="1948147" cy="6866467"/>
          </a:xfrm>
          <a:custGeom>
            <a:avLst/>
            <a:gdLst/>
            <a:ahLst/>
            <a:cxnLst/>
            <a:rect l="l" t="t" r="r" b="b"/>
            <a:pathLst>
              <a:path w="1948147" h="6866467">
                <a:moveTo>
                  <a:pt x="0" y="0"/>
                </a:moveTo>
                <a:lnTo>
                  <a:pt x="1202267" y="6866467"/>
                </a:lnTo>
                <a:lnTo>
                  <a:pt x="1947333" y="6866467"/>
                </a:lnTo>
                <a:cubicBezTo>
                  <a:pt x="1944511" y="4577645"/>
                  <a:pt x="1950155" y="2288822"/>
                  <a:pt x="1947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Freeform 20"/>
          <p:cNvSpPr/>
          <p:nvPr/>
        </p:nvSpPr>
        <p:spPr>
          <a:xfrm>
            <a:off x="6637896" y="3920066"/>
            <a:ext cx="2513565" cy="2937933"/>
          </a:xfrm>
          <a:custGeom>
            <a:avLst/>
            <a:gdLst/>
            <a:ahLst/>
            <a:cxnLst/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Freeform 21"/>
          <p:cNvSpPr/>
          <p:nvPr/>
        </p:nvSpPr>
        <p:spPr>
          <a:xfrm>
            <a:off x="7010429" y="-8467"/>
            <a:ext cx="2142876" cy="6866467"/>
          </a:xfrm>
          <a:custGeom>
            <a:avLst/>
            <a:gdLst/>
            <a:ahLst/>
            <a:cxnLst/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8295776" y="-8467"/>
            <a:ext cx="857530" cy="6866467"/>
          </a:xfrm>
          <a:custGeom>
            <a:avLst/>
            <a:gdLst/>
            <a:ahLst/>
            <a:cxnLst/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23"/>
          <p:cNvSpPr/>
          <p:nvPr/>
        </p:nvSpPr>
        <p:spPr>
          <a:xfrm>
            <a:off x="8077231" y="-8468"/>
            <a:ext cx="1066770" cy="6866467"/>
          </a:xfrm>
          <a:custGeom>
            <a:avLst/>
            <a:gdLst/>
            <a:ahLst/>
            <a:cxnLst/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Freeform 24"/>
          <p:cNvSpPr/>
          <p:nvPr/>
        </p:nvSpPr>
        <p:spPr>
          <a:xfrm>
            <a:off x="8060297" y="4893733"/>
            <a:ext cx="1094086" cy="1964267"/>
          </a:xfrm>
          <a:custGeom>
            <a:avLst/>
            <a:gdLst/>
            <a:ahLst/>
            <a:cxnLst/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234" y="2404534"/>
            <a:ext cx="5826719" cy="1646302"/>
          </a:xfrm>
        </p:spPr>
        <p:txBody>
          <a:bodyPr anchor="b">
            <a:noAutofit/>
          </a:bodyPr>
          <a:lstStyle>
            <a:lvl1pPr algn="l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234" y="4050834"/>
            <a:ext cx="5826719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3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625" y="433330"/>
            <a:ext cx="7083844" cy="1320800"/>
          </a:xfrm>
        </p:spPr>
        <p:txBody>
          <a:bodyPr/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624" y="1984320"/>
            <a:ext cx="7083845" cy="4603767"/>
          </a:xfrm>
        </p:spPr>
        <p:txBody>
          <a:bodyPr anchor="ctr"/>
          <a:lstStyle>
            <a:lvl1pPr marL="273050" indent="-273050" algn="just">
              <a:spcBef>
                <a:spcPts val="900"/>
              </a:spcBef>
              <a:buSzPct val="100000"/>
              <a:buFont typeface="Cambria" charset="0"/>
              <a:buChar char="⎖"/>
              <a:tabLst/>
              <a:defRPr sz="2200"/>
            </a:lvl1pPr>
            <a:lvl2pPr marL="534988" indent="-217488" algn="just">
              <a:spcBef>
                <a:spcPts val="600"/>
              </a:spcBef>
              <a:buClr>
                <a:schemeClr val="accent2"/>
              </a:buClr>
              <a:buSzPct val="100000"/>
              <a:buFont typeface="Cambria" charset="0"/>
              <a:buChar char="⎖"/>
              <a:tabLst/>
              <a:defRPr sz="1900"/>
            </a:lvl2pPr>
            <a:lvl3pPr marL="809625" indent="-230188" algn="just">
              <a:spcBef>
                <a:spcPts val="500"/>
              </a:spcBef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ambria" charset="0"/>
              <a:buChar char="⎖"/>
              <a:tabLst/>
              <a:defRPr sz="1700"/>
            </a:lvl3pPr>
            <a:lvl4pPr marL="984250" indent="-174625" algn="just">
              <a:spcBef>
                <a:spcPts val="400"/>
              </a:spcBef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Cambria" charset="0"/>
              <a:buChar char="⎖"/>
              <a:tabLst/>
              <a:defRPr sz="1500"/>
            </a:lvl4pPr>
            <a:lvl5pPr marL="984250" indent="0" algn="r">
              <a:spcBef>
                <a:spcPts val="600"/>
              </a:spcBef>
              <a:spcAft>
                <a:spcPts val="1200"/>
              </a:spcAft>
              <a:buNone/>
              <a:tabLst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95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/>
          <p:cNvSpPr/>
          <p:nvPr userDrawn="1"/>
        </p:nvSpPr>
        <p:spPr>
          <a:xfrm flipH="1" flipV="1">
            <a:off x="0" y="-8470"/>
            <a:ext cx="846429" cy="3379629"/>
          </a:xfrm>
          <a:custGeom>
            <a:avLst/>
            <a:gdLst/>
            <a:ahLst/>
            <a:cxnLst/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5400" b="0" cap="none">
                <a:solidFill>
                  <a:schemeClr val="accent4"/>
                </a:solidFill>
              </a:defRPr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Freeform 15"/>
          <p:cNvSpPr/>
          <p:nvPr userDrawn="1"/>
        </p:nvSpPr>
        <p:spPr>
          <a:xfrm flipH="1" flipV="1">
            <a:off x="0" y="-8467"/>
            <a:ext cx="1094086" cy="1964267"/>
          </a:xfrm>
          <a:custGeom>
            <a:avLst/>
            <a:gdLst/>
            <a:ahLst/>
            <a:cxnLst/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697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695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12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465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01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274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37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402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261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074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1203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19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02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150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>
            <a:off x="7312597" y="-8467"/>
            <a:ext cx="1840707" cy="6866467"/>
          </a:xfrm>
          <a:custGeom>
            <a:avLst/>
            <a:gdLst/>
            <a:ahLst/>
            <a:cxnLst/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 userDrawn="1"/>
        </p:nvSpPr>
        <p:spPr>
          <a:xfrm>
            <a:off x="8295776" y="-8467"/>
            <a:ext cx="857530" cy="6866467"/>
          </a:xfrm>
          <a:custGeom>
            <a:avLst/>
            <a:gdLst/>
            <a:ahLst/>
            <a:cxnLst/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 userDrawn="1"/>
        </p:nvSpPr>
        <p:spPr>
          <a:xfrm>
            <a:off x="8077230" y="0"/>
            <a:ext cx="1066770" cy="6866467"/>
          </a:xfrm>
          <a:custGeom>
            <a:avLst/>
            <a:gdLst/>
            <a:ahLst/>
            <a:cxnLst/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5"/>
          <p:cNvSpPr/>
          <p:nvPr userDrawn="1"/>
        </p:nvSpPr>
        <p:spPr>
          <a:xfrm>
            <a:off x="8060297" y="4893733"/>
            <a:ext cx="1094086" cy="1964267"/>
          </a:xfrm>
          <a:custGeom>
            <a:avLst/>
            <a:gdLst/>
            <a:ahLst/>
            <a:cxnLst/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6C353-B967-AD4D-8F6D-BF95117FA9CE}" type="datetimeFigureOut">
              <a:rPr lang="pt-BR" smtClean="0"/>
              <a:t>26/12/2018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615ABCF-9B34-794E-A6EB-3F3AFC1E8A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73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SignPainter HouseScript" charset="0"/>
          <a:ea typeface="SignPainter HouseScript" charset="0"/>
          <a:cs typeface="SignPainter HouseScript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Avenir Next" charset="0"/>
          <a:ea typeface="Avenir Next" charset="0"/>
          <a:cs typeface="Avenir Next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pCrAqnudzQ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UY" altLang="pt-BR"/>
              <a:t>Bem-querer</a:t>
            </a:r>
            <a:endParaRPr lang="es-ES" alt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Y" altLang="pt-BR" dirty="0"/>
              <a:t>Conviver e melhorar</a:t>
            </a:r>
            <a:endParaRPr lang="pt-BR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00233" y="5959366"/>
            <a:ext cx="4171767" cy="6980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UY" altLang="pt-BR" sz="1200">
                <a:solidFill>
                  <a:schemeClr val="accent1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pPr>
              <a:spcBef>
                <a:spcPts val="0"/>
              </a:spcBef>
            </a:pPr>
            <a:r>
              <a:rPr lang="es-UY" altLang="pt-BR" sz="1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Grupo Espírita Guillon Ribeiro</a:t>
            </a:r>
            <a:endParaRPr lang="pt-BR" sz="1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34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Antes de Jesus...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“O cativeiro consagrado por lei era flagelo comum. </a:t>
            </a:r>
          </a:p>
          <a:p>
            <a:r>
              <a:rPr lang="pt-BR" dirty="0"/>
              <a:t>A mulher [...] recebia tratamento inferior ao que se dispensava aos cavalos. [...]</a:t>
            </a:r>
          </a:p>
          <a:p>
            <a:r>
              <a:rPr lang="pt-BR" dirty="0"/>
              <a:t>Os pais podiam vender os filhos. [...]</a:t>
            </a:r>
          </a:p>
          <a:p>
            <a:r>
              <a:rPr lang="pt-BR" dirty="0"/>
              <a:t>As crianças fracas eram, quase sempre, punidas com a morte. [...]</a:t>
            </a:r>
          </a:p>
          <a:p>
            <a:r>
              <a:rPr lang="pt-BR" dirty="0"/>
              <a:t>Feras devoravam homens vivos nos espetáculos e divertimentos públicos...”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Roteiro</a:t>
            </a:r>
            <a:r>
              <a:rPr lang="pt-BR" dirty="0"/>
              <a:t>, cap. 21.)</a:t>
            </a:r>
          </a:p>
        </p:txBody>
      </p:sp>
    </p:spTree>
    <p:extLst>
      <p:ext uri="{BB962C8B-B14F-4D97-AF65-F5344CB8AC3E}">
        <p14:creationId xmlns:p14="http://schemas.microsoft.com/office/powerpoint/2010/main" val="1028665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... e com Jesus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“... começa uma era nova para o sentimento. [...]</a:t>
            </a:r>
          </a:p>
          <a:p>
            <a:r>
              <a:rPr lang="pt-BR" dirty="0"/>
              <a:t>Iluminados pela Divina Influência, os discípulos do Mestre consagram-se ao serviço dos semelhantes. </a:t>
            </a:r>
          </a:p>
          <a:p>
            <a:r>
              <a:rPr lang="pt-BR" dirty="0"/>
              <a:t>Simão Pedro e os companheiros dedicam-se aos doentes e infortunados. </a:t>
            </a:r>
          </a:p>
          <a:p>
            <a:r>
              <a:rPr lang="pt-BR" dirty="0"/>
              <a:t>Instituem-se casas de socorro para os necessitados e escolas de evangelização para o espírito popular.”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Roteiro</a:t>
            </a:r>
            <a:r>
              <a:rPr lang="pt-BR" dirty="0"/>
              <a:t>, cap. 21.)</a:t>
            </a:r>
          </a:p>
        </p:txBody>
      </p:sp>
    </p:spTree>
    <p:extLst>
      <p:ext uri="{BB962C8B-B14F-4D97-AF65-F5344CB8AC3E}">
        <p14:creationId xmlns:p14="http://schemas.microsoft.com/office/powerpoint/2010/main" val="1543733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Vamos refletir nesse caso</a:t>
            </a:r>
          </a:p>
        </p:txBody>
      </p:sp>
      <p:sp>
        <p:nvSpPr>
          <p:cNvPr id="3075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dirty="0"/>
              <a:t>Ensinaram-me que servir deveria ser o meu lema. Outros, porém, disseram-me que, para poder ajudar as pessoas, eu preciso antes aprender a ajudar a mim mesmo. Ajudar a si próprio não é um interesse pessoal e egoístico, reprovável e inferior? </a:t>
            </a:r>
          </a:p>
          <a:p>
            <a:r>
              <a:rPr lang="pt-BR" altLang="pt-BR" dirty="0"/>
              <a:t>Não devo esquecer de mim mesmo e voltar toda a minha atenção só ao amor pelos outros? </a:t>
            </a:r>
          </a:p>
          <a:p>
            <a:r>
              <a:rPr lang="pt-BR" altLang="pt-BR" dirty="0"/>
              <a:t>Estou confuso! Como devo proceder para progredir espiritualmente?</a:t>
            </a:r>
          </a:p>
        </p:txBody>
      </p:sp>
    </p:spTree>
    <p:extLst>
      <p:ext uri="{BB962C8B-B14F-4D97-AF65-F5344CB8AC3E}">
        <p14:creationId xmlns:p14="http://schemas.microsoft.com/office/powerpoint/2010/main" val="1785096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Conhecimento de si mesmo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idx="1"/>
          </p:nvPr>
        </p:nvSpPr>
        <p:spPr>
          <a:xfrm>
            <a:off x="407624" y="1984320"/>
            <a:ext cx="4913523" cy="4603767"/>
          </a:xfrm>
        </p:spPr>
        <p:txBody>
          <a:bodyPr/>
          <a:lstStyle/>
          <a:p>
            <a:r>
              <a:rPr lang="pt-BR" dirty="0"/>
              <a:t>“A solidariedade virá como consequência do conhecimento de si mesmo. À medida que for investigando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quem você é</a:t>
            </a:r>
            <a:r>
              <a:rPr lang="pt-BR" dirty="0"/>
              <a:t>, poderá saber quais as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verdadeiras razões que o levam a ajudar os outros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028" y="2254203"/>
            <a:ext cx="2819400" cy="406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2494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devemos ajudar-nos uns aos outros?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“Geralmente, as pessoas [...] são induzidas pelos outros, não sabem o que querem, o que estão fazendo e por que estão fazendo...”</a:t>
            </a:r>
          </a:p>
        </p:txBody>
      </p:sp>
    </p:spTree>
    <p:extLst>
      <p:ext uri="{BB962C8B-B14F-4D97-AF65-F5344CB8AC3E}">
        <p14:creationId xmlns:p14="http://schemas.microsoft.com/office/powerpoint/2010/main" val="2063814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Possíveis razões para se ajudar o outro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07624" y="1984321"/>
            <a:ext cx="7083845" cy="1444680"/>
          </a:xfrm>
        </p:spPr>
        <p:txBody>
          <a:bodyPr>
            <a:normAutofit/>
          </a:bodyPr>
          <a:lstStyle/>
          <a:p>
            <a:r>
              <a:rPr lang="pt-BR" dirty="0"/>
              <a:t>“Algumas criaturas buscam na ajuda ao próximo a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salvação das almas</a:t>
            </a:r>
            <a:r>
              <a:rPr lang="pt-BR" dirty="0"/>
              <a:t>; por isso, utilizam-se do seu </a:t>
            </a:r>
            <a:br>
              <a:rPr lang="pt-BR" dirty="0"/>
            </a:br>
            <a:r>
              <a:rPr lang="pt-BR" dirty="0">
                <a:solidFill>
                  <a:schemeClr val="accent4"/>
                </a:solidFill>
              </a:rPr>
              <a:t>eu-crença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444" y="3652826"/>
            <a:ext cx="4704204" cy="282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8967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Possíveis razões para se ajudar o outro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07624" y="1984321"/>
            <a:ext cx="7083845" cy="1860566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“Outras lançam mão de uma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dedicação desenfreada</a:t>
            </a:r>
            <a:r>
              <a:rPr lang="pt-BR" dirty="0"/>
              <a:t>, valendo-se do seu </a:t>
            </a:r>
            <a:r>
              <a:rPr lang="pt-BR" dirty="0">
                <a:solidFill>
                  <a:schemeClr val="accent4"/>
                </a:solidFill>
              </a:rPr>
              <a:t>eu-criança</a:t>
            </a:r>
            <a:r>
              <a:rPr lang="pt-BR" dirty="0"/>
              <a:t>, para suprir as carências de amor na infância e equilibrar sua existência enraizada em sentimentos de autodesvalorização.”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186" y="3970846"/>
            <a:ext cx="3734720" cy="258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7783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Possíveis razões para se ajudar o outro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07624" y="1984320"/>
            <a:ext cx="7083845" cy="1996871"/>
          </a:xfrm>
        </p:spPr>
        <p:txBody>
          <a:bodyPr>
            <a:normAutofit/>
          </a:bodyPr>
          <a:lstStyle/>
          <a:p>
            <a:r>
              <a:rPr lang="pt-BR" dirty="0"/>
              <a:t>“Diversos companheiros cooperam generosamente porque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desejam ter um comitê eleitoral</a:t>
            </a:r>
            <a:r>
              <a:rPr lang="pt-BR" dirty="0"/>
              <a:t>, ocupando-se do seu </a:t>
            </a:r>
            <a:r>
              <a:rPr lang="pt-BR" dirty="0">
                <a:solidFill>
                  <a:schemeClr val="accent4"/>
                </a:solidFill>
              </a:rPr>
              <a:t>eu-político</a:t>
            </a:r>
            <a:r>
              <a:rPr lang="pt-BR" dirty="0"/>
              <a:t>;”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494" y="3981191"/>
            <a:ext cx="4638104" cy="260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799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Possíveis razões para se ajudar o outro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07624" y="1984321"/>
            <a:ext cx="7083845" cy="1981752"/>
          </a:xfrm>
        </p:spPr>
        <p:txBody>
          <a:bodyPr>
            <a:normAutofit/>
          </a:bodyPr>
          <a:lstStyle/>
          <a:p>
            <a:r>
              <a:rPr lang="pt-BR" dirty="0"/>
              <a:t>“Enquanto muitos outros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abraçam causas filantrópicas</a:t>
            </a:r>
            <a:r>
              <a:rPr lang="pt-BR" dirty="0"/>
              <a:t> servindo-se do seu </a:t>
            </a:r>
            <a:r>
              <a:rPr lang="pt-BR" dirty="0">
                <a:solidFill>
                  <a:schemeClr val="accent4"/>
                </a:solidFill>
              </a:rPr>
              <a:t>eu-social</a:t>
            </a:r>
            <a:r>
              <a:rPr lang="pt-BR" dirty="0"/>
              <a:t>, para participar das condecorações e homenagens da vida comunitária.”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645" y="4047437"/>
            <a:ext cx="3789802" cy="2540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3696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Dá-se o que se tem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7624" y="1984320"/>
            <a:ext cx="3977089" cy="4603767"/>
          </a:xfrm>
        </p:spPr>
        <p:txBody>
          <a:bodyPr/>
          <a:lstStyle/>
          <a:p>
            <a:r>
              <a:rPr lang="mr-IN" dirty="0"/>
              <a:t>“</a:t>
            </a:r>
            <a:r>
              <a:rPr lang="pt-BR" dirty="0"/>
              <a:t>Educar é tirar do interior. Nada se pode tirar onde nada existe. É possível desenvolver nossas </a:t>
            </a:r>
            <a:r>
              <a:rPr lang="pt-BR" dirty="0" err="1"/>
              <a:t>potên-cias</a:t>
            </a:r>
            <a:r>
              <a:rPr lang="pt-BR" dirty="0"/>
              <a:t> anímicas, porque realmente elas existem no estado latente.”</a:t>
            </a:r>
          </a:p>
          <a:p>
            <a:pPr lvl="4"/>
            <a:r>
              <a:rPr lang="pt-BR" dirty="0"/>
              <a:t>(VINÍCIUS. </a:t>
            </a:r>
            <a:r>
              <a:rPr lang="pt-BR" i="1" dirty="0"/>
              <a:t>Na Seara do Mestre</a:t>
            </a:r>
            <a:r>
              <a:rPr lang="pt-BR" dirty="0"/>
              <a:t>, cap. </a:t>
            </a:r>
            <a:r>
              <a:rPr lang="mr-IN" dirty="0"/>
              <a:t>“</a:t>
            </a:r>
            <a:r>
              <a:rPr lang="pt-BR" dirty="0"/>
              <a:t>Evolução e educação”.)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6982"/>
          <a:stretch/>
        </p:blipFill>
        <p:spPr>
          <a:xfrm>
            <a:off x="4673904" y="2984376"/>
            <a:ext cx="3632814" cy="2603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4924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Como proceder?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mr-IN" dirty="0"/>
              <a:t>“</a:t>
            </a:r>
            <a:r>
              <a:rPr lang="pt-BR" dirty="0"/>
              <a:t>São inúmeras as pessoas que, escravas da imagem que desejam ter de si mesmas, intensificam todos os esforços para alimentá-la.”</a:t>
            </a:r>
          </a:p>
          <a:p>
            <a:endParaRPr lang="pt-BR" altLang="pt-BR" dirty="0"/>
          </a:p>
          <a:p>
            <a:r>
              <a:rPr lang="mr-IN" dirty="0"/>
              <a:t>“</a:t>
            </a:r>
            <a:r>
              <a:rPr lang="pt-BR" altLang="pt-BR" dirty="0"/>
              <a:t>Quando se sente </a:t>
            </a:r>
            <a:r>
              <a:rPr lang="pt-BR" alt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alegria mesclada com a satisfação de ajudar </a:t>
            </a:r>
            <a:r>
              <a:rPr lang="pt-BR" altLang="pt-BR" dirty="0"/>
              <a:t>aos semelhantes, é porque se fez uma perfeita conexão com a alma. Tudo é </a:t>
            </a:r>
            <a:r>
              <a:rPr lang="pt-BR" altLang="pt-BR" dirty="0">
                <a:solidFill>
                  <a:schemeClr val="accent4"/>
                </a:solidFill>
              </a:rPr>
              <a:t>espontâneo e natural</a:t>
            </a:r>
            <a:r>
              <a:rPr lang="pt-BR" altLang="pt-BR" dirty="0"/>
              <a:t>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</p:spTree>
    <p:extLst>
      <p:ext uri="{BB962C8B-B14F-4D97-AF65-F5344CB8AC3E}">
        <p14:creationId xmlns:p14="http://schemas.microsoft.com/office/powerpoint/2010/main" val="1052537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>
                <a:solidFill>
                  <a:srgbClr val="5D5735"/>
                </a:solidFill>
              </a:rPr>
              <a:t>Observe um exemplo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BB12FAA-C4BB-C447-B0B7-0B275A32B4DE}"/>
              </a:ext>
            </a:extLst>
          </p:cNvPr>
          <p:cNvSpPr/>
          <p:nvPr/>
        </p:nvSpPr>
        <p:spPr>
          <a:xfrm>
            <a:off x="1477850" y="3244334"/>
            <a:ext cx="61882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bg2">
                    <a:lumMod val="25000"/>
                  </a:schemeClr>
                </a:solidFill>
                <a:hlinkClick r:id="rId3"/>
              </a:rPr>
              <a:t>https://www.youtube.com/watch?v=NpCrAqnudzQ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025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Deus está em nós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</a:t>
            </a:r>
            <a:r>
              <a:rPr lang="pt-BR" altLang="pt-BR" dirty="0"/>
              <a:t>Se você ignora quem é, faz de suas ações uma demonstração aparente de generosidade, porque lhe falta </a:t>
            </a:r>
            <a:r>
              <a:rPr lang="pt-BR" alt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consciência do reino de Deus</a:t>
            </a:r>
            <a:r>
              <a:rPr lang="pt-BR" altLang="pt-BR" dirty="0"/>
              <a:t> que está em seu interior.”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</p:spTree>
    <p:extLst>
      <p:ext uri="{BB962C8B-B14F-4D97-AF65-F5344CB8AC3E}">
        <p14:creationId xmlns:p14="http://schemas.microsoft.com/office/powerpoint/2010/main" val="151219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Estudar para... servir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7624" y="1984320"/>
            <a:ext cx="7083845" cy="2046833"/>
          </a:xfrm>
        </p:spPr>
        <p:txBody>
          <a:bodyPr/>
          <a:lstStyle/>
          <a:p>
            <a:r>
              <a:rPr lang="mr-IN" dirty="0"/>
              <a:t>“</a:t>
            </a:r>
            <a:r>
              <a:rPr lang="pt-BR" dirty="0"/>
              <a:t>Estudar para aprender. Aprender para trabalhar. Trabalhar para servir sempre mais.”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Estude e Viva</a:t>
            </a:r>
            <a:r>
              <a:rPr lang="pt-BR" dirty="0"/>
              <a:t>, cap. </a:t>
            </a:r>
            <a:r>
              <a:rPr lang="mr-IN" dirty="0"/>
              <a:t>“</a:t>
            </a:r>
            <a:r>
              <a:rPr lang="pt-BR" dirty="0"/>
              <a:t>Estude e viva”.)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846" y="3904153"/>
            <a:ext cx="3835400" cy="2556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81750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altLang="pt-BR"/>
              <a:t>O que acontecerá quando nós aprendermos a amar a nós  mesmos?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</a:t>
            </a:r>
            <a:r>
              <a:rPr lang="pt-BR" altLang="pt-BR" dirty="0"/>
              <a:t>Quem aprendeu a amar a si mesmo vive em harmonia, em profunda compreensão das emoções humanas e distanciado das atitudes possessivas.</a:t>
            </a:r>
          </a:p>
          <a:p>
            <a:r>
              <a:rPr lang="pt-BR" altLang="pt-BR" dirty="0"/>
              <a:t>Portanto, conheça a si mesmo; assim, sua vida será um constante compartilhar, um compartilhar solidário sem exigir ou pedir qualquer recompensa neste ou no plano espiritual.”</a:t>
            </a:r>
          </a:p>
          <a:p>
            <a:pPr lvl="4"/>
            <a:r>
              <a:rPr lang="pt-BR" dirty="0"/>
              <a:t>(LOURDES CATHERINE. </a:t>
            </a:r>
            <a:r>
              <a:rPr lang="pt-BR" i="1" dirty="0"/>
              <a:t>Conviver e melhorar</a:t>
            </a:r>
            <a:r>
              <a:rPr lang="pt-BR" dirty="0"/>
              <a:t>, cap. 13.)</a:t>
            </a:r>
          </a:p>
        </p:txBody>
      </p:sp>
    </p:spTree>
    <p:extLst>
      <p:ext uri="{BB962C8B-B14F-4D97-AF65-F5344CB8AC3E}">
        <p14:creationId xmlns:p14="http://schemas.microsoft.com/office/powerpoint/2010/main" val="1185295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792</TotalTime>
  <Words>1218</Words>
  <Application>Microsoft Macintosh PowerPoint</Application>
  <PresentationFormat>Apresentação na tela (4:3)</PresentationFormat>
  <Paragraphs>86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Arial</vt:lpstr>
      <vt:lpstr>Avenir Next</vt:lpstr>
      <vt:lpstr>Avenir Next Demi Bold</vt:lpstr>
      <vt:lpstr>Calibri</vt:lpstr>
      <vt:lpstr>Cambria</vt:lpstr>
      <vt:lpstr>SignPainter HouseScript</vt:lpstr>
      <vt:lpstr>Trebuchet MS</vt:lpstr>
      <vt:lpstr>Wingdings 3</vt:lpstr>
      <vt:lpstr>Faceta</vt:lpstr>
      <vt:lpstr>Bem-querer</vt:lpstr>
      <vt:lpstr>Antes de Jesus...</vt:lpstr>
      <vt:lpstr>... e com Jesus</vt:lpstr>
      <vt:lpstr>Vamos refletir nesse caso</vt:lpstr>
      <vt:lpstr>Conhecimento de si mesmo</vt:lpstr>
      <vt:lpstr>Por que devemos ajudar-nos uns aos outros?</vt:lpstr>
      <vt:lpstr>Possíveis razões para se ajudar o outro</vt:lpstr>
      <vt:lpstr>Possíveis razões para se ajudar o outro</vt:lpstr>
      <vt:lpstr>Possíveis razões para se ajudar o outro</vt:lpstr>
      <vt:lpstr>Possíveis razões para se ajudar o outro</vt:lpstr>
      <vt:lpstr>Dá-se o que se tem</vt:lpstr>
      <vt:lpstr>Como proceder?</vt:lpstr>
      <vt:lpstr>Observe um exemplo</vt:lpstr>
      <vt:lpstr>Deus está em nós</vt:lpstr>
      <vt:lpstr>Estudar para... servir</vt:lpstr>
      <vt:lpstr>O que acontecerá quando nós aprendermos a amar a nós  mesmos?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Bem-querer</dc:title>
  <dc:creator>Adriano Alves</dc:creator>
  <cp:lastModifiedBy>Adriano Alves</cp:lastModifiedBy>
  <cp:revision>41</cp:revision>
  <dcterms:created xsi:type="dcterms:W3CDTF">2016-11-02T01:44:09Z</dcterms:created>
  <dcterms:modified xsi:type="dcterms:W3CDTF">2018-12-26T13:15:21Z</dcterms:modified>
</cp:coreProperties>
</file>