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1"/>
  </p:notesMasterIdLst>
  <p:handoutMasterIdLst>
    <p:handoutMasterId r:id="rId22"/>
  </p:handoutMasterIdLst>
  <p:sldIdLst>
    <p:sldId id="256" r:id="rId3"/>
    <p:sldId id="257" r:id="rId4"/>
    <p:sldId id="269" r:id="rId5"/>
    <p:sldId id="270" r:id="rId6"/>
    <p:sldId id="271" r:id="rId7"/>
    <p:sldId id="260" r:id="rId8"/>
    <p:sldId id="261" r:id="rId9"/>
    <p:sldId id="272" r:id="rId10"/>
    <p:sldId id="262" r:id="rId11"/>
    <p:sldId id="263" r:id="rId12"/>
    <p:sldId id="264" r:id="rId13"/>
    <p:sldId id="265" r:id="rId14"/>
    <p:sldId id="266" r:id="rId15"/>
    <p:sldId id="276" r:id="rId16"/>
    <p:sldId id="267" r:id="rId17"/>
    <p:sldId id="277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5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5" autoAdjust="0"/>
    <p:restoredTop sz="87992" autoAdjust="0"/>
  </p:normalViewPr>
  <p:slideViewPr>
    <p:cSldViewPr>
      <p:cViewPr>
        <p:scale>
          <a:sx n="109" d="100"/>
          <a:sy n="109" d="100"/>
        </p:scale>
        <p:origin x="632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169CB1-F1C0-4B30-AA9D-B7661192B469}" type="doc">
      <dgm:prSet loTypeId="urn:microsoft.com/office/officeart/2005/8/layout/arrow3" loCatId="relationship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85565D02-6C1B-4267-AE7C-E26538B336B8}">
      <dgm:prSet phldrT="[Texto]"/>
      <dgm:spPr/>
      <dgm:t>
        <a:bodyPr/>
        <a:lstStyle/>
        <a:p>
          <a:r>
            <a:rPr lang="pt-BR" dirty="0"/>
            <a:t>Êxito</a:t>
          </a:r>
        </a:p>
      </dgm:t>
    </dgm:pt>
    <dgm:pt modelId="{7F6B14B1-5745-43A3-A597-4F5AA5C86010}" type="parTrans" cxnId="{0D05BFF2-B219-436B-AAD6-6181634BEF12}">
      <dgm:prSet/>
      <dgm:spPr/>
      <dgm:t>
        <a:bodyPr/>
        <a:lstStyle/>
        <a:p>
          <a:endParaRPr lang="pt-BR"/>
        </a:p>
      </dgm:t>
    </dgm:pt>
    <dgm:pt modelId="{DAFF8E96-5747-44CF-B080-D3BC5C9FF096}" type="sibTrans" cxnId="{0D05BFF2-B219-436B-AAD6-6181634BEF12}">
      <dgm:prSet/>
      <dgm:spPr/>
      <dgm:t>
        <a:bodyPr/>
        <a:lstStyle/>
        <a:p>
          <a:endParaRPr lang="pt-BR"/>
        </a:p>
      </dgm:t>
    </dgm:pt>
    <dgm:pt modelId="{6D13F236-A454-4AFC-92F4-EE6AFF9F250F}">
      <dgm:prSet phldrT="[Texto]"/>
      <dgm:spPr/>
      <dgm:t>
        <a:bodyPr/>
        <a:lstStyle/>
        <a:p>
          <a:r>
            <a:rPr lang="pt-BR" dirty="0"/>
            <a:t>Derrota</a:t>
          </a:r>
        </a:p>
      </dgm:t>
    </dgm:pt>
    <dgm:pt modelId="{9C325D5C-1348-4355-AF43-98A702A9879E}" type="parTrans" cxnId="{6D203433-F1D7-41AF-92AA-FD57AB4C7024}">
      <dgm:prSet/>
      <dgm:spPr/>
      <dgm:t>
        <a:bodyPr/>
        <a:lstStyle/>
        <a:p>
          <a:endParaRPr lang="pt-BR"/>
        </a:p>
      </dgm:t>
    </dgm:pt>
    <dgm:pt modelId="{79C02604-C63A-449D-AF43-A3CC9C621876}" type="sibTrans" cxnId="{6D203433-F1D7-41AF-92AA-FD57AB4C7024}">
      <dgm:prSet/>
      <dgm:spPr/>
      <dgm:t>
        <a:bodyPr/>
        <a:lstStyle/>
        <a:p>
          <a:endParaRPr lang="pt-BR"/>
        </a:p>
      </dgm:t>
    </dgm:pt>
    <dgm:pt modelId="{1F27A9F6-42A5-4B46-B78C-9FDF67FD96BE}" type="pres">
      <dgm:prSet presAssocID="{85169CB1-F1C0-4B30-AA9D-B7661192B469}" presName="compositeShape" presStyleCnt="0">
        <dgm:presLayoutVars>
          <dgm:chMax val="2"/>
          <dgm:dir/>
          <dgm:resizeHandles val="exact"/>
        </dgm:presLayoutVars>
      </dgm:prSet>
      <dgm:spPr/>
    </dgm:pt>
    <dgm:pt modelId="{2408D99E-5C80-4D9D-B022-D7E7D13BAC24}" type="pres">
      <dgm:prSet presAssocID="{85169CB1-F1C0-4B30-AA9D-B7661192B469}" presName="divider" presStyleLbl="fgShp" presStyleIdx="0" presStyleCnt="1"/>
      <dgm:spPr/>
    </dgm:pt>
    <dgm:pt modelId="{491A5DDE-5EEC-4A55-9699-A184ABE82CB2}" type="pres">
      <dgm:prSet presAssocID="{85565D02-6C1B-4267-AE7C-E26538B336B8}" presName="downArrow" presStyleLbl="node1" presStyleIdx="0" presStyleCnt="2"/>
      <dgm:spPr/>
    </dgm:pt>
    <dgm:pt modelId="{D46340C8-A655-44CA-970A-4622501527F9}" type="pres">
      <dgm:prSet presAssocID="{85565D02-6C1B-4267-AE7C-E26538B336B8}" presName="downArrowText" presStyleLbl="revTx" presStyleIdx="0" presStyleCnt="2">
        <dgm:presLayoutVars>
          <dgm:bulletEnabled val="1"/>
        </dgm:presLayoutVars>
      </dgm:prSet>
      <dgm:spPr/>
    </dgm:pt>
    <dgm:pt modelId="{44564E43-9B9F-4EFF-A877-BB4BCA6AD266}" type="pres">
      <dgm:prSet presAssocID="{6D13F236-A454-4AFC-92F4-EE6AFF9F250F}" presName="upArrow" presStyleLbl="node1" presStyleIdx="1" presStyleCnt="2"/>
      <dgm:spPr/>
    </dgm:pt>
    <dgm:pt modelId="{A46A2A70-9F79-4588-9AC2-B61739D5596C}" type="pres">
      <dgm:prSet presAssocID="{6D13F236-A454-4AFC-92F4-EE6AFF9F250F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4CF79130-BC96-4761-AD52-617D2860A749}" type="presOf" srcId="{85565D02-6C1B-4267-AE7C-E26538B336B8}" destId="{D46340C8-A655-44CA-970A-4622501527F9}" srcOrd="0" destOrd="0" presId="urn:microsoft.com/office/officeart/2005/8/layout/arrow3"/>
    <dgm:cxn modelId="{6D203433-F1D7-41AF-92AA-FD57AB4C7024}" srcId="{85169CB1-F1C0-4B30-AA9D-B7661192B469}" destId="{6D13F236-A454-4AFC-92F4-EE6AFF9F250F}" srcOrd="1" destOrd="0" parTransId="{9C325D5C-1348-4355-AF43-98A702A9879E}" sibTransId="{79C02604-C63A-449D-AF43-A3CC9C621876}"/>
    <dgm:cxn modelId="{F909344A-E75E-40A1-9D07-595DEA30DD9E}" type="presOf" srcId="{6D13F236-A454-4AFC-92F4-EE6AFF9F250F}" destId="{A46A2A70-9F79-4588-9AC2-B61739D5596C}" srcOrd="0" destOrd="0" presId="urn:microsoft.com/office/officeart/2005/8/layout/arrow3"/>
    <dgm:cxn modelId="{32BF5EA8-CB49-4A30-A1DD-51A11A1E743E}" type="presOf" srcId="{85169CB1-F1C0-4B30-AA9D-B7661192B469}" destId="{1F27A9F6-42A5-4B46-B78C-9FDF67FD96BE}" srcOrd="0" destOrd="0" presId="urn:microsoft.com/office/officeart/2005/8/layout/arrow3"/>
    <dgm:cxn modelId="{0D05BFF2-B219-436B-AAD6-6181634BEF12}" srcId="{85169CB1-F1C0-4B30-AA9D-B7661192B469}" destId="{85565D02-6C1B-4267-AE7C-E26538B336B8}" srcOrd="0" destOrd="0" parTransId="{7F6B14B1-5745-43A3-A597-4F5AA5C86010}" sibTransId="{DAFF8E96-5747-44CF-B080-D3BC5C9FF096}"/>
    <dgm:cxn modelId="{6A70E8FA-22FC-47C6-BB08-980A9CB87029}" type="presParOf" srcId="{1F27A9F6-42A5-4B46-B78C-9FDF67FD96BE}" destId="{2408D99E-5C80-4D9D-B022-D7E7D13BAC24}" srcOrd="0" destOrd="0" presId="urn:microsoft.com/office/officeart/2005/8/layout/arrow3"/>
    <dgm:cxn modelId="{CE4242A2-5517-4573-84AB-BA12A9A19BD3}" type="presParOf" srcId="{1F27A9F6-42A5-4B46-B78C-9FDF67FD96BE}" destId="{491A5DDE-5EEC-4A55-9699-A184ABE82CB2}" srcOrd="1" destOrd="0" presId="urn:microsoft.com/office/officeart/2005/8/layout/arrow3"/>
    <dgm:cxn modelId="{6BD13627-CD8E-4008-A797-D952299EA37E}" type="presParOf" srcId="{1F27A9F6-42A5-4B46-B78C-9FDF67FD96BE}" destId="{D46340C8-A655-44CA-970A-4622501527F9}" srcOrd="2" destOrd="0" presId="urn:microsoft.com/office/officeart/2005/8/layout/arrow3"/>
    <dgm:cxn modelId="{FC535059-ED05-47D3-BA24-04DD8684FCD1}" type="presParOf" srcId="{1F27A9F6-42A5-4B46-B78C-9FDF67FD96BE}" destId="{44564E43-9B9F-4EFF-A877-BB4BCA6AD266}" srcOrd="3" destOrd="0" presId="urn:microsoft.com/office/officeart/2005/8/layout/arrow3"/>
    <dgm:cxn modelId="{9D3BD3B2-ED2B-4760-ACF8-603801058948}" type="presParOf" srcId="{1F27A9F6-42A5-4B46-B78C-9FDF67FD96BE}" destId="{A46A2A70-9F79-4588-9AC2-B61739D5596C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08D99E-5C80-4D9D-B022-D7E7D13BAC24}">
      <dsp:nvSpPr>
        <dsp:cNvPr id="0" name=""/>
        <dsp:cNvSpPr/>
      </dsp:nvSpPr>
      <dsp:spPr>
        <a:xfrm rot="21300000">
          <a:off x="15171" y="1045230"/>
          <a:ext cx="4913529" cy="562673"/>
        </a:xfrm>
        <a:prstGeom prst="mathMinus">
          <a:avLst/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shade val="40000"/>
                <a:satMod val="155000"/>
              </a:schemeClr>
            </a:gs>
            <a:gs pos="65000">
              <a:schemeClr val="accent3">
                <a:tint val="40000"/>
                <a:hueOff val="0"/>
                <a:satOff val="0"/>
                <a:lumOff val="0"/>
                <a:alphaOff val="0"/>
                <a:shade val="85000"/>
                <a:satMod val="155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alphaOff val="0"/>
                <a:shade val="95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91A5DDE-5EEC-4A55-9699-A184ABE82CB2}">
      <dsp:nvSpPr>
        <dsp:cNvPr id="0" name=""/>
        <dsp:cNvSpPr/>
      </dsp:nvSpPr>
      <dsp:spPr>
        <a:xfrm>
          <a:off x="593264" y="132656"/>
          <a:ext cx="1483161" cy="1061254"/>
        </a:xfrm>
        <a:prstGeom prst="downArrow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0000"/>
                <a:satMod val="155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shade val="8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5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6340C8-A655-44CA-970A-4622501527F9}">
      <dsp:nvSpPr>
        <dsp:cNvPr id="0" name=""/>
        <dsp:cNvSpPr/>
      </dsp:nvSpPr>
      <dsp:spPr>
        <a:xfrm>
          <a:off x="2620252" y="0"/>
          <a:ext cx="1582039" cy="1114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/>
            <a:t>Êxito</a:t>
          </a:r>
        </a:p>
      </dsp:txBody>
      <dsp:txXfrm>
        <a:off x="2620252" y="0"/>
        <a:ext cx="1582039" cy="1114316"/>
      </dsp:txXfrm>
    </dsp:sp>
    <dsp:sp modelId="{44564E43-9B9F-4EFF-A877-BB4BCA6AD266}">
      <dsp:nvSpPr>
        <dsp:cNvPr id="0" name=""/>
        <dsp:cNvSpPr/>
      </dsp:nvSpPr>
      <dsp:spPr>
        <a:xfrm>
          <a:off x="2867445" y="1459224"/>
          <a:ext cx="1483161" cy="1061254"/>
        </a:xfrm>
        <a:prstGeom prst="upArrow">
          <a:avLst/>
        </a:prstGeom>
        <a:gradFill rotWithShape="0">
          <a:gsLst>
            <a:gs pos="0">
              <a:schemeClr val="accent3">
                <a:hueOff val="6059134"/>
                <a:satOff val="36540"/>
                <a:lumOff val="-22155"/>
                <a:alphaOff val="0"/>
                <a:shade val="40000"/>
                <a:satMod val="155000"/>
              </a:schemeClr>
            </a:gs>
            <a:gs pos="65000">
              <a:schemeClr val="accent3">
                <a:hueOff val="6059134"/>
                <a:satOff val="36540"/>
                <a:lumOff val="-22155"/>
                <a:alphaOff val="0"/>
                <a:shade val="85000"/>
                <a:satMod val="155000"/>
              </a:schemeClr>
            </a:gs>
            <a:gs pos="100000">
              <a:schemeClr val="accent3">
                <a:hueOff val="6059134"/>
                <a:satOff val="36540"/>
                <a:lumOff val="-22155"/>
                <a:alphaOff val="0"/>
                <a:shade val="95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6A2A70-9F79-4588-9AC2-B61739D5596C}">
      <dsp:nvSpPr>
        <dsp:cNvPr id="0" name=""/>
        <dsp:cNvSpPr/>
      </dsp:nvSpPr>
      <dsp:spPr>
        <a:xfrm>
          <a:off x="741580" y="1538818"/>
          <a:ext cx="1582039" cy="1114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/>
            <a:t>Derrota</a:t>
          </a:r>
        </a:p>
      </dsp:txBody>
      <dsp:txXfrm>
        <a:off x="741580" y="1538818"/>
        <a:ext cx="1582039" cy="11143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pt-BR" sz="1200"/>
            </a:lvl1pPr>
          </a:lstStyle>
          <a:p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pt-BR" sz="1200"/>
            </a:lvl1pPr>
          </a:lstStyle>
          <a:p>
            <a:fld id="{9472DD5C-B6A9-4714-908F-0B8F74738B98}" type="datetimeFigureOut">
              <a:rPr lang="pt-BR" smtClean="0"/>
              <a:pPr/>
              <a:t>14/01/2019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pt-BR" sz="1200"/>
            </a:lvl1pPr>
          </a:lstStyle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pt-BR" sz="1200"/>
            </a:lvl1pPr>
          </a:lstStyle>
          <a:p>
            <a:fld id="{7C1C90DE-A98B-4173-B17E-434F189FC4DB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1561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pt-BR"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pt-BR" sz="1200"/>
            </a:lvl1pPr>
          </a:lstStyle>
          <a:p>
            <a:fld id="{193366E8-8A22-4400-BBA2-8D322280A6E8}" type="datetimeFigureOut">
              <a:rPr lang="pt-BR"/>
              <a:pPr/>
              <a:t>14/01/2019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pt-BR"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pt-BR" sz="1200"/>
            </a:lvl1pPr>
          </a:lstStyle>
          <a:p>
            <a:fld id="{3792D2CF-A01B-4515-8B40-3DC34258267A}" type="slidenum">
              <a:rPr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719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lang="pt-B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2875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Levar os ouvintes a refletirem em como lidam com o fracasso.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8546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Mostrar como exemplo de perseverança Thomas Edison,</a:t>
            </a:r>
            <a:r>
              <a:rPr lang="pt-BR" baseline="0" dirty="0"/>
              <a:t> um dos maiores inventores do século XX. Refletir sobre sua postura frente aos desafios que enfrentava. Ao invés de  desanimar e se conformar com o fracasso, seguia adiante, tentando quantas vezes fosse necessário para que suas ideias tivessem êxito.</a:t>
            </a:r>
          </a:p>
          <a:p>
            <a:endParaRPr lang="pt-BR" dirty="0"/>
          </a:p>
          <a:p>
            <a:r>
              <a:rPr lang="pt-BR" baseline="0" dirty="0"/>
              <a:t>“Foi </a:t>
            </a:r>
            <a:r>
              <a:rPr lang="pt-BR" dirty="0"/>
              <a:t>um empresário dos Estados Unidos que patenteou e financiou o desenvolvimento de muitos dispositivos importantes de grande interesse industrial.  Na sua vida, Thomas Edison registrou 2 332 patentes. O fonógrafo foi uma de suas principais invenções. Outra foi o cinematógrafo, a primeira câmera cinematográfica bem-sucedida, com o equipamento para mostrar os filmes que fazia. Edison também aperfeiçoou o telefone, inventado por </a:t>
            </a:r>
            <a:r>
              <a:rPr lang="pt-BR" dirty="0" err="1"/>
              <a:t>Antonio</a:t>
            </a:r>
            <a:r>
              <a:rPr lang="pt-BR" dirty="0"/>
              <a:t> </a:t>
            </a:r>
            <a:r>
              <a:rPr lang="pt-BR" dirty="0" err="1"/>
              <a:t>Meucci</a:t>
            </a:r>
            <a:r>
              <a:rPr lang="pt-BR" dirty="0"/>
              <a:t>, em um aparelho que funcionava muito melhor. Fez o mesmo com a máquina de escrever. Trabalhou em projetos variados, como alimentos empacotados a vácuo, um aparelho de raios X e um sistema de construções mais baratas feitas de concreto. Entre as suas contribuições mais universais para o desenvolvimento tecnológico e científico encontra-se a lâmpada elétrica incandescente, o fonógrafo, o cinescópio ou </a:t>
            </a:r>
            <a:r>
              <a:rPr lang="pt-BR" dirty="0" err="1"/>
              <a:t>cinetoscópio</a:t>
            </a:r>
            <a:r>
              <a:rPr lang="pt-BR" dirty="0"/>
              <a:t>, o </a:t>
            </a:r>
            <a:r>
              <a:rPr lang="pt-BR" dirty="0" err="1"/>
              <a:t>ditafone</a:t>
            </a:r>
            <a:r>
              <a:rPr lang="pt-BR" dirty="0"/>
              <a:t> e o microfone de grânulos de carvão para o telefone. Edison é um dos precursores da revolução tecnológica do século XX. Teve também um papel determinante na indústria do cinema.”</a:t>
            </a:r>
          </a:p>
          <a:p>
            <a:endParaRPr lang="pt-BR" dirty="0"/>
          </a:p>
          <a:p>
            <a:r>
              <a:rPr lang="pt-BR" dirty="0"/>
              <a:t>(https://pt.wikipedia.org/wiki/Thomas_Edison)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712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aseline="0" dirty="0"/>
              <a:t>Thomas Edison acreditava que seu êxito não era obra do acaso ou inspiração divina. Em cada uma de suas invenções trabalhou exaustivamente, até que conseguisse encontrar a solução para o problema que se apresentava. Foi persistente e acreditou em seu potencial.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8314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Thomas Edison nunca acreditou</a:t>
            </a:r>
            <a:r>
              <a:rPr lang="pt-BR" baseline="0" dirty="0"/>
              <a:t> ser genial. Na verdade, acreditava que tudo o que tinha inventado era fruto do seu esforço e trabalho.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1461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Diante</a:t>
            </a:r>
            <a:r>
              <a:rPr lang="pt-BR" baseline="0" dirty="0"/>
              <a:t> do exemplo trazido, devemos compreender que não podemos desanimar diante das dificuldades. Cada uma delas deve se somar ao nosso aprendizado como forma experiência adquirida. Também devemos entender que o sucesso em nossos empreendimentos, sejam de ordem material ou moral, depreende de nós muito esforço e trabalho constantes.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5351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Aprendemos,</a:t>
            </a:r>
            <a:r>
              <a:rPr lang="pt-BR" baseline="0" dirty="0"/>
              <a:t> portanto, sempre. Muitas vezes, as maiores lições de nossa vida acontecem em momentos de dor e fracasso. São lições amargas, mas que nos ensinam a melhor proceder.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9035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No</a:t>
            </a:r>
            <a:r>
              <a:rPr lang="pt-BR" baseline="0" dirty="0"/>
              <a:t> nosso dia-a-dia, temos que aproveitar todos os instantes para crescermos. Não podemos desperdiçar nosso tempo e devemos compreender que a todo momento podemos aprender algo que nos auxiliará em nosso progresso moral.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565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Muitas</a:t>
            </a:r>
            <a:r>
              <a:rPr lang="pt-BR" baseline="0" dirty="0"/>
              <a:t> pessoas atribuem o insucesso àquilo que não conseguiu realizar. Mas é nessas situações que temos a oportunidade de nos “reinventarmos”, de criar novas alternativas para as dificuldades diárias. Nossa mudança de perspectiva diante de uma problema pode nos levar a ter maturidade espiritual e com isso crescemos. Precisamos analisar a nossa vida e tirar dos momentos de conflito, doença, inquietação, etc. lições que nos fortaleçam intimamente.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26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Aprender,</a:t>
            </a:r>
            <a:r>
              <a:rPr lang="pt-BR" baseline="0" dirty="0"/>
              <a:t> portanto, significa saber equilibrar os êxitos e os fracassos. Nas duas situações podemos tirar lições para a nossa vida.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85069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Uma</a:t>
            </a:r>
            <a:r>
              <a:rPr lang="pt-BR" baseline="0" dirty="0"/>
              <a:t> criança, quando está aprendendo algo na escola, às vezes comete erros ao realizar certos exercícios. Revendo o que fez, a criança tem a possibilidade de refletir sobre os próprios erros e buscar outras saídas para resolver o problema.</a:t>
            </a:r>
          </a:p>
          <a:p>
            <a:endParaRPr lang="pt-BR" baseline="0" dirty="0"/>
          </a:p>
          <a:p>
            <a:r>
              <a:rPr lang="pt-BR" baseline="0" dirty="0"/>
              <a:t>Assim somos nós, precisamos compreender que os erros e fracassos fazem parte do nosso processo de aprendizado e aquilo que acreditamos ser algo ruim em nossas vidas, pode indicar uma necessidade de mudança de rumo e revisão do que estamos fazendo das nossas vidas.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4604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Aquele</a:t>
            </a:r>
            <a:r>
              <a:rPr lang="pt-BR" baseline="0" dirty="0"/>
              <a:t> que erra não deve ser tratado como um derrotado ou como alguém incapaz. Deve ser incentivado a continuar tentando o que almeja realizar. Percebemos que muitas pessoas não conseguem nem tentar realizar algo por medo. Antes mesmo de iniciar algo, desistem por medo e falta de confiança em si mesmos.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84063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Em qualquer</a:t>
            </a:r>
            <a:r>
              <a:rPr lang="pt-BR" baseline="0" dirty="0"/>
              <a:t> empreendimento, devemos nos lembrar de que nunca estamos só. Amigos simpáticos a nós, tanto encarnados como desencarnados, nos auxiliam a seguir adiante. Além deles, temos Deus, nosso pai maior que nos provê do que necessitamos. A providência Divina é expressa na seguinte passagem do Evangelho:</a:t>
            </a:r>
          </a:p>
          <a:p>
            <a:endParaRPr lang="pt-BR" baseline="0" dirty="0"/>
          </a:p>
          <a:p>
            <a:r>
              <a:rPr lang="pt-BR" baseline="0" dirty="0"/>
              <a:t>“</a:t>
            </a:r>
            <a:r>
              <a:rPr lang="pt-BR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 o homem, dentre vós, que dá uma pedra ao filho que lhe pede pão? – Ou, se pedir um peixe, dar-lhe-á uma serpente? – Ora, se, sendo maus como sois, sabeis dar boas coisas aos vossos filhos, não é 1ógico que, com mais forte razão, vosso Pai que está nos céus dê os bens verdadeiros aos que </a:t>
            </a:r>
            <a:r>
              <a:rPr lang="pt-BR" sz="1200" b="0" i="1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lhos</a:t>
            </a:r>
            <a:r>
              <a:rPr lang="pt-BR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pedirem?</a:t>
            </a:r>
          </a:p>
          <a:p>
            <a:endParaRPr lang="pt-B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(S. MATEUS, 7:7 a 11.)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9232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14213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Terminar a palestra com uma</a:t>
            </a:r>
            <a:r>
              <a:rPr lang="pt-BR" baseline="0" dirty="0"/>
              <a:t> conto de Hilário Silva.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8768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2664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o Títul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1" r="16481"/>
          <a:stretch/>
        </p:blipFill>
        <p:spPr bwMode="auto">
          <a:xfrm>
            <a:off x="-1573" y="379412"/>
            <a:ext cx="9145574" cy="60975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3482052B-F299-4745-AD13-9E681CE47BCF}"/>
              </a:ext>
            </a:extLst>
          </p:cNvPr>
          <p:cNvSpPr/>
          <p:nvPr userDrawn="1"/>
        </p:nvSpPr>
        <p:spPr>
          <a:xfrm>
            <a:off x="2339752" y="384177"/>
            <a:ext cx="6804248" cy="609758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6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ctangle 10"/>
          <p:cNvSpPr/>
          <p:nvPr userDrawn="1"/>
        </p:nvSpPr>
        <p:spPr>
          <a:xfrm>
            <a:off x="-1574" y="0"/>
            <a:ext cx="9144000" cy="304800"/>
          </a:xfrm>
          <a:prstGeom prst="rect">
            <a:avLst/>
          </a:prstGeom>
          <a:solidFill>
            <a:schemeClr val="bg2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ctangle 11"/>
          <p:cNvSpPr/>
          <p:nvPr userDrawn="1"/>
        </p:nvSpPr>
        <p:spPr>
          <a:xfrm>
            <a:off x="-1574" y="6553200"/>
            <a:ext cx="9144000" cy="304800"/>
          </a:xfrm>
          <a:prstGeom prst="rect">
            <a:avLst/>
          </a:prstGeom>
          <a:solidFill>
            <a:schemeClr val="bg2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-23446" y="382588"/>
            <a:ext cx="9165872" cy="0"/>
          </a:xfrm>
          <a:prstGeom prst="line">
            <a:avLst/>
          </a:prstGeom>
          <a:ln w="38100" cap="flat" cmpd="sng" algn="ctr">
            <a:solidFill>
              <a:schemeClr val="accent1">
                <a:shade val="75000"/>
              </a:scheme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-23446" y="6478588"/>
            <a:ext cx="9165872" cy="0"/>
          </a:xfrm>
          <a:prstGeom prst="line">
            <a:avLst/>
          </a:prstGeom>
          <a:ln w="38100" cap="flat" cmpd="sng" algn="ctr">
            <a:solidFill>
              <a:schemeClr val="accent1">
                <a:shade val="75000"/>
              </a:scheme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hape 20"/>
          <p:cNvSpPr>
            <a:spLocks noGrp="1"/>
          </p:cNvSpPr>
          <p:nvPr>
            <p:ph type="title" hasCustomPrompt="1"/>
          </p:nvPr>
        </p:nvSpPr>
        <p:spPr>
          <a:xfrm>
            <a:off x="2555776" y="5196063"/>
            <a:ext cx="6209506" cy="1204736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 latinLnBrk="0">
              <a:defRPr lang="pt-BR" sz="2400" b="0" cap="none" baseline="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55776" y="3359740"/>
            <a:ext cx="6209506" cy="1752600"/>
          </a:xfrm>
        </p:spPr>
        <p:txBody>
          <a:bodyPr anchor="b" anchorCtr="0">
            <a:normAutofit/>
          </a:bodyPr>
          <a:lstStyle>
            <a:lvl1pPr marL="0" indent="0" algn="r" latinLnBrk="0">
              <a:buNone/>
              <a:defRPr lang="pt-BR" sz="5400">
                <a:solidFill>
                  <a:schemeClr val="tx1"/>
                </a:solidFill>
                <a:effectLst/>
                <a:latin typeface="Alex Brush" panose="02000400000000000000" pitchFamily="2" charset="0"/>
              </a:defRPr>
            </a:lvl1pPr>
            <a:lvl2pPr marL="457200" indent="0" algn="ctr">
              <a:buNone/>
              <a:defRPr lang="pt-BR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lang="pt-BR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lang="pt-BR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lang="pt-BR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 lang="pt-BR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 lang="pt-BR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 lang="pt-BR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 lang="pt-BR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/>
              <a:t>Clique para editar o estilo do subtítulo mestre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25963"/>
          </a:xfrm>
        </p:spPr>
        <p:txBody>
          <a:bodyPr/>
          <a:lstStyle>
            <a:lvl1pPr marL="342900" indent="-342900" algn="just">
              <a:spcBef>
                <a:spcPts val="9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SzPct val="90000"/>
              <a:buFont typeface="Arial Unicode MS" panose="020B0604020202020204" pitchFamily="34" charset="-128"/>
              <a:buChar char="❂"/>
              <a:defRPr/>
            </a:lvl1pPr>
            <a:lvl2pPr algn="just">
              <a:spcBef>
                <a:spcPts val="600"/>
              </a:spcBef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algn="just">
              <a:spcBef>
                <a:spcPts val="500"/>
              </a:spcBef>
              <a:defRPr/>
            </a:lvl3pPr>
            <a:lvl4pPr algn="just">
              <a:spcBef>
                <a:spcPts val="400"/>
              </a:spcBef>
              <a:defRPr/>
            </a:lvl4pPr>
            <a:lvl5pPr marL="757238" indent="0" algn="r">
              <a:spcBef>
                <a:spcPts val="600"/>
              </a:spcBef>
              <a:spcAft>
                <a:spcPts val="1200"/>
              </a:spcAft>
              <a:buNone/>
              <a:tabLst/>
              <a:defRPr sz="1600"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7" name="Rectang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16360"/>
          </a:xfrm>
        </p:spPr>
        <p:txBody>
          <a:bodyPr>
            <a:normAutofit/>
          </a:bodyPr>
          <a:lstStyle>
            <a:lvl1pPr algn="l">
              <a:defRPr sz="5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8" name="Rectangle 10"/>
          <p:cNvSpPr/>
          <p:nvPr userDrawn="1"/>
        </p:nvSpPr>
        <p:spPr>
          <a:xfrm>
            <a:off x="-1574" y="1268760"/>
            <a:ext cx="9144000" cy="304800"/>
          </a:xfrm>
          <a:prstGeom prst="rect">
            <a:avLst/>
          </a:prstGeom>
          <a:solidFill>
            <a:schemeClr val="bg2">
              <a:alpha val="70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Straight Connector 14"/>
          <p:cNvCxnSpPr>
            <a:cxnSpLocks/>
          </p:cNvCxnSpPr>
          <p:nvPr userDrawn="1"/>
        </p:nvCxnSpPr>
        <p:spPr>
          <a:xfrm>
            <a:off x="-23446" y="1612032"/>
            <a:ext cx="9167446" cy="0"/>
          </a:xfrm>
          <a:prstGeom prst="line">
            <a:avLst/>
          </a:prstGeom>
          <a:ln w="38100" cap="flat" cmpd="sng" algn="ctr">
            <a:solidFill>
              <a:schemeClr val="accent1">
                <a:shade val="75000"/>
              </a:scheme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4"/>
          <p:cNvCxnSpPr/>
          <p:nvPr userDrawn="1"/>
        </p:nvCxnSpPr>
        <p:spPr>
          <a:xfrm>
            <a:off x="0" y="6856412"/>
            <a:ext cx="9144000" cy="1588"/>
          </a:xfrm>
          <a:prstGeom prst="line">
            <a:avLst/>
          </a:prstGeom>
          <a:ln w="38100" cap="flat" cmpd="sng" algn="ctr">
            <a:solidFill>
              <a:schemeClr val="accent1">
                <a:shade val="75000"/>
              </a:scheme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e Seçã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esultado de imagem">
            <a:extLst>
              <a:ext uri="{FF2B5EF4-FFF2-40B4-BE49-F238E27FC236}">
                <a16:creationId xmlns:a16="http://schemas.microsoft.com/office/drawing/2014/main" id="{86B0660A-4994-AF47-BBEB-3135327E513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-1574" y="379411"/>
            <a:ext cx="9144000" cy="39290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1">
            <a:extLst>
              <a:ext uri="{FF2B5EF4-FFF2-40B4-BE49-F238E27FC236}">
                <a16:creationId xmlns:a16="http://schemas.microsoft.com/office/drawing/2014/main" id="{0B01BAC8-1316-A54A-83EE-B1474B5CD712}"/>
              </a:ext>
            </a:extLst>
          </p:cNvPr>
          <p:cNvSpPr/>
          <p:nvPr userDrawn="1"/>
        </p:nvSpPr>
        <p:spPr>
          <a:xfrm>
            <a:off x="-1574" y="4308473"/>
            <a:ext cx="9144000" cy="2166931"/>
          </a:xfrm>
          <a:prstGeom prst="rect">
            <a:avLst/>
          </a:prstGeom>
          <a:solidFill>
            <a:srgbClr val="125B0B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ctangle 11">
            <a:extLst>
              <a:ext uri="{FF2B5EF4-FFF2-40B4-BE49-F238E27FC236}">
                <a16:creationId xmlns:a16="http://schemas.microsoft.com/office/drawing/2014/main" id="{155F14A8-B9D5-6D44-B0DB-003AF238958E}"/>
              </a:ext>
            </a:extLst>
          </p:cNvPr>
          <p:cNvSpPr/>
          <p:nvPr userDrawn="1"/>
        </p:nvSpPr>
        <p:spPr>
          <a:xfrm>
            <a:off x="-1574" y="3428999"/>
            <a:ext cx="9144000" cy="1198563"/>
          </a:xfrm>
          <a:prstGeom prst="rect">
            <a:avLst/>
          </a:prstGeom>
          <a:gradFill flip="none" rotWithShape="1">
            <a:gsLst>
              <a:gs pos="0">
                <a:srgbClr val="125B0B">
                  <a:alpha val="0"/>
                </a:srgbClr>
              </a:gs>
              <a:gs pos="80000">
                <a:srgbClr val="125B0B"/>
              </a:gs>
            </a:gsLst>
            <a:lin ang="5400000" scaled="0"/>
            <a:tileRect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Shape 1"/>
          <p:cNvSpPr>
            <a:spLocks noGrp="1"/>
          </p:cNvSpPr>
          <p:nvPr>
            <p:ph type="title" hasCustomPrompt="1"/>
          </p:nvPr>
        </p:nvSpPr>
        <p:spPr>
          <a:xfrm>
            <a:off x="722313" y="3675852"/>
            <a:ext cx="7772400" cy="1362075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latinLnBrk="0">
              <a:defRPr lang="pt-BR" sz="5400" b="0" cap="none" baseline="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5115716"/>
            <a:ext cx="7772400" cy="871535"/>
          </a:xfrm>
        </p:spPr>
        <p:txBody>
          <a:bodyPr anchor="t">
            <a:normAutofit/>
          </a:bodyPr>
          <a:lstStyle>
            <a:lvl1pPr marL="0" indent="0" algn="ctr" latinLnBrk="0">
              <a:buNone/>
              <a:defRPr lang="pt-BR" sz="20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pt-B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pt-B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pt-B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pt-B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pt-B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pt-B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pt-B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04CC9882-3CB6-4749-88B7-FA1730D46C74}"/>
              </a:ext>
            </a:extLst>
          </p:cNvPr>
          <p:cNvSpPr/>
          <p:nvPr userDrawn="1"/>
        </p:nvSpPr>
        <p:spPr>
          <a:xfrm>
            <a:off x="-1574" y="0"/>
            <a:ext cx="9144000" cy="304800"/>
          </a:xfrm>
          <a:prstGeom prst="rect">
            <a:avLst/>
          </a:prstGeom>
          <a:solidFill>
            <a:schemeClr val="bg2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3A67CBA4-F92D-0F4A-9A54-D774F167F0FC}"/>
              </a:ext>
            </a:extLst>
          </p:cNvPr>
          <p:cNvSpPr/>
          <p:nvPr userDrawn="1"/>
        </p:nvSpPr>
        <p:spPr>
          <a:xfrm>
            <a:off x="-1574" y="6553200"/>
            <a:ext cx="9144000" cy="304800"/>
          </a:xfrm>
          <a:prstGeom prst="rect">
            <a:avLst/>
          </a:prstGeom>
          <a:solidFill>
            <a:schemeClr val="bg2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Straight Connector 14">
            <a:extLst>
              <a:ext uri="{FF2B5EF4-FFF2-40B4-BE49-F238E27FC236}">
                <a16:creationId xmlns:a16="http://schemas.microsoft.com/office/drawing/2014/main" id="{6C8A3B36-C12A-8F40-B52D-34025640F863}"/>
              </a:ext>
            </a:extLst>
          </p:cNvPr>
          <p:cNvCxnSpPr>
            <a:cxnSpLocks/>
          </p:cNvCxnSpPr>
          <p:nvPr userDrawn="1"/>
        </p:nvCxnSpPr>
        <p:spPr>
          <a:xfrm>
            <a:off x="-23446" y="382588"/>
            <a:ext cx="9165872" cy="0"/>
          </a:xfrm>
          <a:prstGeom prst="line">
            <a:avLst/>
          </a:prstGeom>
          <a:ln w="38100" cap="flat" cmpd="sng" algn="ctr">
            <a:solidFill>
              <a:schemeClr val="accent1">
                <a:shade val="75000"/>
              </a:scheme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6">
            <a:extLst>
              <a:ext uri="{FF2B5EF4-FFF2-40B4-BE49-F238E27FC236}">
                <a16:creationId xmlns:a16="http://schemas.microsoft.com/office/drawing/2014/main" id="{DE2C2EC0-55E0-8842-B623-B8F07298AD59}"/>
              </a:ext>
            </a:extLst>
          </p:cNvPr>
          <p:cNvCxnSpPr>
            <a:cxnSpLocks/>
          </p:cNvCxnSpPr>
          <p:nvPr userDrawn="1"/>
        </p:nvCxnSpPr>
        <p:spPr>
          <a:xfrm>
            <a:off x="-23446" y="6478588"/>
            <a:ext cx="9165872" cy="0"/>
          </a:xfrm>
          <a:prstGeom prst="line">
            <a:avLst/>
          </a:prstGeom>
          <a:ln w="38100" cap="flat" cmpd="sng" algn="ctr">
            <a:solidFill>
              <a:schemeClr val="accent1">
                <a:shade val="75000"/>
              </a:scheme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latinLnBrk="0">
              <a:defRPr lang="pt-BR" sz="2800"/>
            </a:lvl1pPr>
            <a:lvl2pPr>
              <a:defRPr lang="pt-BR" sz="2400"/>
            </a:lvl2pPr>
            <a:lvl3pPr>
              <a:defRPr lang="pt-BR" sz="2000"/>
            </a:lvl3pPr>
            <a:lvl4pPr>
              <a:defRPr lang="pt-BR" sz="1800"/>
            </a:lvl4pPr>
            <a:lvl5pPr>
              <a:defRPr lang="pt-BR" sz="1800"/>
            </a:lvl5pPr>
            <a:lvl6pPr>
              <a:defRPr lang="pt-BR" sz="1800"/>
            </a:lvl6pPr>
            <a:lvl7pPr>
              <a:defRPr lang="pt-BR" sz="1800"/>
            </a:lvl7pPr>
            <a:lvl8pPr>
              <a:defRPr lang="pt-BR" sz="1800"/>
            </a:lvl8pPr>
            <a:lvl9pPr>
              <a:defRPr lang="pt-BR"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latinLnBrk="0">
              <a:defRPr lang="pt-BR" sz="2800"/>
            </a:lvl1pPr>
            <a:lvl2pPr>
              <a:defRPr lang="pt-BR" sz="2400"/>
            </a:lvl2pPr>
            <a:lvl3pPr>
              <a:defRPr lang="pt-BR" sz="2000"/>
            </a:lvl3pPr>
            <a:lvl4pPr>
              <a:defRPr lang="pt-BR" sz="1800"/>
            </a:lvl4pPr>
            <a:lvl5pPr>
              <a:defRPr lang="pt-BR" sz="1800"/>
            </a:lvl5pPr>
            <a:lvl6pPr>
              <a:defRPr lang="pt-BR" sz="1800"/>
            </a:lvl6pPr>
            <a:lvl7pPr>
              <a:defRPr lang="pt-BR" sz="1800"/>
            </a:lvl7pPr>
            <a:lvl8pPr>
              <a:defRPr lang="pt-BR" sz="1800"/>
            </a:lvl8pPr>
            <a:lvl9pPr>
              <a:defRPr lang="pt-BR"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pt-BR"/>
              <a:pPr/>
              <a:t>14/01/2019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/>
              <a:pPr/>
              <a:t>‹nº›</a:t>
            </a:fld>
            <a:endParaRPr lang="pt-BR"/>
          </a:p>
        </p:txBody>
      </p:sp>
      <p:sp>
        <p:nvSpPr>
          <p:cNvPr id="8" name="Rectang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latinLnBrk="0">
              <a:buNone/>
              <a:defRPr lang="pt-BR" sz="2400" b="0">
                <a:solidFill>
                  <a:schemeClr val="tx2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latinLnBrk="0">
              <a:defRPr lang="pt-BR" sz="2400"/>
            </a:lvl1pPr>
            <a:lvl2pPr>
              <a:defRPr lang="pt-BR" sz="2000"/>
            </a:lvl2pPr>
            <a:lvl3pPr>
              <a:defRPr lang="pt-BR" sz="1800"/>
            </a:lvl3pPr>
            <a:lvl4pPr>
              <a:defRPr lang="pt-BR" sz="1600"/>
            </a:lvl4pPr>
            <a:lvl5pPr>
              <a:defRPr lang="pt-BR" sz="1600"/>
            </a:lvl5pPr>
            <a:lvl6pPr>
              <a:defRPr lang="pt-BR" sz="1600"/>
            </a:lvl6pPr>
            <a:lvl7pPr>
              <a:defRPr lang="pt-BR" sz="1600"/>
            </a:lvl7pPr>
            <a:lvl8pPr>
              <a:defRPr lang="pt-BR" sz="1600"/>
            </a:lvl8pPr>
            <a:lvl9pPr>
              <a:defRPr lang="pt-BR"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latinLnBrk="0">
              <a:buNone/>
              <a:defRPr lang="pt-BR" sz="2400" b="0">
                <a:solidFill>
                  <a:schemeClr val="tx2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latinLnBrk="0">
              <a:defRPr lang="pt-BR" sz="2400"/>
            </a:lvl1pPr>
            <a:lvl2pPr>
              <a:defRPr lang="pt-BR" sz="2000"/>
            </a:lvl2pPr>
            <a:lvl3pPr>
              <a:defRPr lang="pt-BR" sz="1800"/>
            </a:lvl3pPr>
            <a:lvl4pPr>
              <a:defRPr lang="pt-BR" sz="1600"/>
            </a:lvl4pPr>
            <a:lvl5pPr>
              <a:defRPr lang="pt-BR" sz="1600"/>
            </a:lvl5pPr>
            <a:lvl6pPr>
              <a:defRPr lang="pt-BR" sz="1600"/>
            </a:lvl6pPr>
            <a:lvl7pPr>
              <a:defRPr lang="pt-BR" sz="1600"/>
            </a:lvl7pPr>
            <a:lvl8pPr>
              <a:defRPr lang="pt-BR" sz="1600"/>
            </a:lvl8pPr>
            <a:lvl9pPr>
              <a:defRPr lang="pt-BR"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pt-BR"/>
              <a:pPr/>
              <a:t>14/01/2019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/>
              <a:pPr/>
              <a:t>‹nº›</a:t>
            </a:fld>
            <a:endParaRPr lang="pt-BR"/>
          </a:p>
        </p:txBody>
      </p:sp>
      <p:sp>
        <p:nvSpPr>
          <p:cNvPr id="10" name="Rectang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pt-BR"/>
              <a:pPr/>
              <a:t>14/01/2019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/>
              <a:pPr/>
              <a:t>‹nº›</a:t>
            </a:fld>
            <a:endParaRPr lang="pt-BR"/>
          </a:p>
        </p:txBody>
      </p:sp>
      <p:sp>
        <p:nvSpPr>
          <p:cNvPr id="6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pt-BR"/>
              <a:pPr/>
              <a:t>14/01/2019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/>
              <a:pPr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1"/>
            <a:ext cx="5111750" cy="4525963"/>
          </a:xfrm>
        </p:spPr>
        <p:txBody>
          <a:bodyPr/>
          <a:lstStyle>
            <a:lvl1pPr latinLnBrk="0">
              <a:defRPr lang="pt-BR" sz="3200">
                <a:solidFill>
                  <a:schemeClr val="tx1"/>
                </a:solidFill>
              </a:defRPr>
            </a:lvl1pPr>
            <a:lvl2pPr>
              <a:defRPr lang="pt-BR" sz="2800"/>
            </a:lvl2pPr>
            <a:lvl3pPr>
              <a:defRPr lang="pt-BR" sz="2400"/>
            </a:lvl3pPr>
            <a:lvl4pPr>
              <a:defRPr lang="pt-BR" sz="2000"/>
            </a:lvl4pPr>
            <a:lvl5pPr>
              <a:defRPr lang="pt-BR" sz="2000"/>
            </a:lvl5pPr>
            <a:lvl6pPr>
              <a:defRPr lang="pt-BR" sz="2000"/>
            </a:lvl6pPr>
            <a:lvl7pPr>
              <a:defRPr lang="pt-BR" sz="2000"/>
            </a:lvl7pPr>
            <a:lvl8pPr>
              <a:defRPr lang="pt-BR" sz="2000"/>
            </a:lvl8pPr>
            <a:lvl9pPr>
              <a:defRPr lang="pt-BR"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600201"/>
            <a:ext cx="3008313" cy="4525963"/>
          </a:xfrm>
        </p:spPr>
        <p:txBody>
          <a:bodyPr/>
          <a:lstStyle>
            <a:lvl1pPr marL="0" indent="0" latinLnBrk="0">
              <a:buNone/>
              <a:defRPr lang="pt-BR" sz="1400"/>
            </a:lvl1pPr>
            <a:lvl2pPr marL="457200" indent="0">
              <a:buNone/>
              <a:defRPr lang="pt-BR" sz="1200"/>
            </a:lvl2pPr>
            <a:lvl3pPr marL="914400" indent="0">
              <a:buNone/>
              <a:defRPr lang="pt-BR" sz="1000"/>
            </a:lvl3pPr>
            <a:lvl4pPr marL="1371600" indent="0">
              <a:buNone/>
              <a:defRPr lang="pt-BR" sz="900"/>
            </a:lvl4pPr>
            <a:lvl5pPr marL="1828800" indent="0">
              <a:buNone/>
              <a:defRPr lang="pt-BR" sz="900"/>
            </a:lvl5pPr>
            <a:lvl6pPr marL="2286000" indent="0">
              <a:buNone/>
              <a:defRPr lang="pt-BR" sz="900"/>
            </a:lvl6pPr>
            <a:lvl7pPr marL="2743200" indent="0">
              <a:buNone/>
              <a:defRPr lang="pt-BR" sz="900"/>
            </a:lvl7pPr>
            <a:lvl8pPr marL="3200400" indent="0">
              <a:buNone/>
              <a:defRPr lang="pt-BR" sz="900"/>
            </a:lvl8pPr>
            <a:lvl9pPr marL="3657600" indent="0">
              <a:buNone/>
              <a:defRPr lang="pt-BR"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pt-BR"/>
              <a:pPr/>
              <a:t>14/01/2019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/>
              <a:pPr/>
              <a:t>‹nº›</a:t>
            </a:fld>
            <a:endParaRPr lang="pt-BR"/>
          </a:p>
        </p:txBody>
      </p:sp>
      <p:sp>
        <p:nvSpPr>
          <p:cNvPr id="9" name="Rectang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 latinLnBrk="0">
              <a:defRPr lang="pt-BR" sz="2000" b="0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latinLnBrk="0">
              <a:buNone/>
              <a:defRPr lang="pt-BR" sz="3200"/>
            </a:lvl1pPr>
            <a:lvl2pPr marL="457200" indent="0">
              <a:buNone/>
              <a:defRPr lang="pt-BR" sz="2800"/>
            </a:lvl2pPr>
            <a:lvl3pPr marL="914400" indent="0">
              <a:buNone/>
              <a:defRPr lang="pt-BR" sz="2400"/>
            </a:lvl3pPr>
            <a:lvl4pPr marL="1371600" indent="0">
              <a:buNone/>
              <a:defRPr lang="pt-BR" sz="2000"/>
            </a:lvl4pPr>
            <a:lvl5pPr marL="1828800" indent="0">
              <a:buNone/>
              <a:defRPr lang="pt-BR" sz="2000"/>
            </a:lvl5pPr>
            <a:lvl6pPr marL="2286000" indent="0">
              <a:buNone/>
              <a:defRPr lang="pt-BR" sz="2000"/>
            </a:lvl6pPr>
            <a:lvl7pPr marL="2743200" indent="0">
              <a:buNone/>
              <a:defRPr lang="pt-BR" sz="2000"/>
            </a:lvl7pPr>
            <a:lvl8pPr marL="3200400" indent="0">
              <a:buNone/>
              <a:defRPr lang="pt-BR" sz="2000"/>
            </a:lvl8pPr>
            <a:lvl9pPr marL="3657600" indent="0">
              <a:buNone/>
              <a:defRPr lang="pt-BR"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latinLnBrk="0">
              <a:buNone/>
              <a:defRPr lang="pt-BR" sz="1400"/>
            </a:lvl1pPr>
            <a:lvl2pPr marL="457200" indent="0">
              <a:buNone/>
              <a:defRPr lang="pt-BR" sz="1200"/>
            </a:lvl2pPr>
            <a:lvl3pPr marL="914400" indent="0">
              <a:buNone/>
              <a:defRPr lang="pt-BR" sz="1000"/>
            </a:lvl3pPr>
            <a:lvl4pPr marL="1371600" indent="0">
              <a:buNone/>
              <a:defRPr lang="pt-BR" sz="900"/>
            </a:lvl4pPr>
            <a:lvl5pPr marL="1828800" indent="0">
              <a:buNone/>
              <a:defRPr lang="pt-BR" sz="900"/>
            </a:lvl5pPr>
            <a:lvl6pPr marL="2286000" indent="0">
              <a:buNone/>
              <a:defRPr lang="pt-BR" sz="900"/>
            </a:lvl6pPr>
            <a:lvl7pPr marL="2743200" indent="0">
              <a:buNone/>
              <a:defRPr lang="pt-BR" sz="900"/>
            </a:lvl7pPr>
            <a:lvl8pPr marL="3200400" indent="0">
              <a:buNone/>
              <a:defRPr lang="pt-BR" sz="900"/>
            </a:lvl8pPr>
            <a:lvl9pPr marL="3657600" indent="0">
              <a:buNone/>
              <a:defRPr lang="pt-BR"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pt-BR"/>
              <a:pPr/>
              <a:t>14/01/2019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/>
              <a:pPr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 userDrawn="1"/>
        </p:nvPicPr>
        <p:blipFill rotWithShape="1">
          <a:blip r:embed="rId11"/>
          <a:srcRect l="37350" t="53421" b="20674"/>
          <a:stretch/>
        </p:blipFill>
        <p:spPr>
          <a:xfrm>
            <a:off x="0" y="2664"/>
            <a:ext cx="9144000" cy="162680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latinLnBrk="0">
              <a:defRPr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0D0AA-A564-40E6-BDF9-FE3371FD07B4}" type="datetimeFigureOut">
              <a:rPr lang="pt-BR"/>
              <a:pPr/>
              <a:t>14/01/2019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latinLnBrk="0">
              <a:defRPr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latinLnBrk="0">
              <a:defRPr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D2430-FB11-4C87-BF1D-6F488A17F237}" type="slidenum">
              <a:rPr/>
              <a:pPr/>
              <a:t>‹nº›</a:t>
            </a:fld>
            <a:endParaRPr lang="pt-BR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lang="pt-BR" dirty="0"/>
              <a:t>Clique para editar o estilo do título mestre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r" rtl="0" eaLnBrk="1" latinLnBrk="0" hangingPunct="1">
        <a:spcBef>
          <a:spcPct val="0"/>
        </a:spcBef>
        <a:buNone/>
        <a:defRPr kumimoji="0" lang="pt-BR" sz="4000" b="0" i="0" u="none" strike="noStrike" kern="1200" cap="none" spc="0" normalizeH="0" baseline="0">
          <a:ln>
            <a:noFill/>
          </a:ln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uLnTx/>
          <a:uFillTx/>
          <a:latin typeface="Alex Brush" panose="02000400000000000000" pitchFamily="2" charset="0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spcAft>
          <a:spcPts val="400"/>
        </a:spcAft>
        <a:buFont typeface="Arial"/>
        <a:buChar char="•"/>
        <a:defRPr lang="pt-BR" sz="2800" kern="1200">
          <a:solidFill>
            <a:schemeClr val="bg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lang="pt-BR" sz="2400" kern="1200">
          <a:solidFill>
            <a:schemeClr val="bg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lang="pt-BR" sz="2000" kern="1200">
          <a:solidFill>
            <a:schemeClr val="bg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lang="pt-BR" sz="1800" kern="1200">
          <a:solidFill>
            <a:schemeClr val="bg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lang="pt-BR" sz="1800" kern="1200">
          <a:solidFill>
            <a:schemeClr val="bg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lang="pt-B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lang="pt-B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lang="pt-B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lang="pt-B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Escola de Evangelização de Pacientes</a:t>
            </a:r>
            <a:b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Grupo Espírita </a:t>
            </a:r>
            <a:r>
              <a:rPr lang="pt-BR" sz="1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Guillon</a:t>
            </a:r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Ribeiro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6000" dirty="0"/>
              <a:t>Êxitos e fracassos</a:t>
            </a:r>
          </a:p>
          <a:p>
            <a:r>
              <a:rPr lang="pt-BR" sz="32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Conviver e melhorar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379D064-A088-EF4B-8996-730535548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347295"/>
            <a:ext cx="8229600" cy="2095500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Você lida bem com o fracasso?</a:t>
            </a:r>
          </a:p>
          <a:p>
            <a:r>
              <a:rPr lang="pt-BR" dirty="0"/>
              <a:t>Suponhamos que você lute muito para alcançar um obtivo e quando estivesse próximo de alcançá-lo, algo acontecesse e você não alcançasse, o que você faria?</a:t>
            </a:r>
          </a:p>
          <a:p>
            <a:r>
              <a:rPr lang="pt-BR" dirty="0"/>
              <a:t> Qual seria a sua reação?</a:t>
            </a:r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Pense um bem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/>
          <a:srcRect l="9501" r="9501"/>
          <a:stretch/>
        </p:blipFill>
        <p:spPr>
          <a:xfrm>
            <a:off x="2699792" y="1988840"/>
            <a:ext cx="3960440" cy="2095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22770FC-3B90-3C49-9386-CB6D376FD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6832"/>
            <a:ext cx="5698976" cy="4525963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“Quando Thomas Edison (1847-1931) inventou a lâmpada, não saiu logo á primeira tentativa. Edison realizou mais de mil experiências até ao ponto de um dos seus colaboradores que trabalhava na sua oficina perguntou-lhe se Edison não se desanimava com tantos fracassos, ao que Edison respondeu: “Fracassos? Não sei do que falas, em cada experiência descubro um dos motivos pelo qual a lâmpada não funciona. Agora sei mais de mil maneiras de como não fazer a lâmpada.”</a:t>
            </a:r>
          </a:p>
          <a:p>
            <a:pPr lvl="4"/>
            <a:r>
              <a:rPr lang="pt-BR" dirty="0"/>
              <a:t>(Internet: </a:t>
            </a:r>
            <a:r>
              <a:rPr lang="pt-BR" dirty="0" err="1"/>
              <a:t>http</a:t>
            </a:r>
            <a:r>
              <a:rPr lang="pt-BR" dirty="0"/>
              <a:t>://outra-</a:t>
            </a:r>
            <a:r>
              <a:rPr lang="pt-BR" dirty="0" err="1"/>
              <a:t>pagina.blogspot.com.br</a:t>
            </a:r>
            <a:r>
              <a:rPr lang="pt-BR" dirty="0"/>
              <a:t>/2007/07/</a:t>
            </a:r>
            <a:r>
              <a:rPr lang="pt-BR" dirty="0" err="1"/>
              <a:t>lmpada</a:t>
            </a:r>
            <a:r>
              <a:rPr lang="pt-BR" dirty="0"/>
              <a:t>-por-</a:t>
            </a:r>
            <a:r>
              <a:rPr lang="pt-BR" dirty="0" err="1"/>
              <a:t>thomas</a:t>
            </a:r>
            <a:r>
              <a:rPr lang="pt-BR" dirty="0"/>
              <a:t>-</a:t>
            </a:r>
            <a:r>
              <a:rPr lang="pt-BR" dirty="0" err="1"/>
              <a:t>edison.</a:t>
            </a:r>
            <a:r>
              <a:rPr lang="pt-BR" err="1"/>
              <a:t>html</a:t>
            </a:r>
            <a:r>
              <a:rPr lang="pt-BR" dirty="0"/>
              <a:t>. Acesso em 26/10/2016.)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Thomas Alva Edison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200" y="1920009"/>
            <a:ext cx="2352600" cy="30179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0830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1B8AFC9F-3893-8D4E-9901-789136304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135438" indent="-338138"/>
            <a:r>
              <a:rPr lang="pt-BR" dirty="0"/>
              <a:t>“Nunca fiz nada que valesse a pena fazer por mero acaso, nenhuma das minhas invenções surgiu por acidente, elas surgiram do meu trabalho”. </a:t>
            </a:r>
          </a:p>
          <a:p>
            <a:pPr marL="4986338" lvl="1" indent="-279400"/>
            <a:r>
              <a:rPr lang="pt-BR" i="1" dirty="0"/>
              <a:t>Thomas Edison</a:t>
            </a:r>
          </a:p>
          <a:p>
            <a:pPr lvl="4"/>
            <a:r>
              <a:rPr lang="pt-BR" dirty="0"/>
              <a:t>(Internet: </a:t>
            </a:r>
            <a:r>
              <a:rPr lang="pt-BR" dirty="0" err="1"/>
              <a:t>http</a:t>
            </a:r>
            <a:r>
              <a:rPr lang="pt-BR" dirty="0"/>
              <a:t>://</a:t>
            </a:r>
            <a:r>
              <a:rPr lang="pt-BR" dirty="0" err="1"/>
              <a:t>www.museudalampada.com.br</a:t>
            </a:r>
            <a:r>
              <a:rPr lang="pt-BR" dirty="0"/>
              <a:t>/</a:t>
            </a:r>
            <a:r>
              <a:rPr lang="pt-BR" dirty="0" err="1"/>
              <a:t>thomas-edison</a:t>
            </a:r>
            <a:r>
              <a:rPr lang="pt-BR" dirty="0"/>
              <a:t>/. Acesso em 26/10/2016)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Acaso? Será?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l="10800" r="8202"/>
          <a:stretch/>
        </p:blipFill>
        <p:spPr>
          <a:xfrm>
            <a:off x="457200" y="1916832"/>
            <a:ext cx="3447695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872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5"/>
          <p:cNvSpPr>
            <a:spLocks noGrp="1" noChangeArrowheads="1"/>
          </p:cNvSpPr>
          <p:nvPr>
            <p:ph idx="1"/>
          </p:nvPr>
        </p:nvSpPr>
        <p:spPr>
          <a:xfrm>
            <a:off x="457199" y="1916832"/>
            <a:ext cx="4114801" cy="4525963"/>
          </a:xfrm>
        </p:spPr>
        <p:txBody>
          <a:bodyPr>
            <a:normAutofit/>
          </a:bodyPr>
          <a:lstStyle/>
          <a:p>
            <a:pPr lvl="0"/>
            <a:r>
              <a:rPr lang="pt-BR" dirty="0"/>
              <a:t>“O gênio consiste em um por cento de inspiração e noventa e nove por cento de transpiração.”</a:t>
            </a:r>
          </a:p>
          <a:p>
            <a:pPr lvl="1"/>
            <a:r>
              <a:rPr lang="pt-BR" i="1" dirty="0"/>
              <a:t>Thomas Alva Edison </a:t>
            </a:r>
          </a:p>
          <a:p>
            <a:pPr lvl="4"/>
            <a:r>
              <a:rPr lang="pt-BR" dirty="0"/>
              <a:t>(Revista </a:t>
            </a:r>
            <a:r>
              <a:rPr lang="pt-BR" dirty="0" err="1"/>
              <a:t>Harper's</a:t>
            </a:r>
            <a:r>
              <a:rPr lang="pt-BR" dirty="0"/>
              <a:t>, Setembro de 1932.)</a:t>
            </a:r>
          </a:p>
        </p:txBody>
      </p:sp>
      <p:sp>
        <p:nvSpPr>
          <p:cNvPr id="2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Inspiração ou transpiração?</a:t>
            </a:r>
          </a:p>
        </p:txBody>
      </p:sp>
      <p:pic>
        <p:nvPicPr>
          <p:cNvPr id="2065" name="Picture 17" descr="Resultado de imagem para thomas edison e a lampada quantas tentativ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975" y="1916832"/>
            <a:ext cx="3552825" cy="2800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8032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“Aceitemos nossas perdas e jamais desanimemos ante o serviço do bem.”</a:t>
            </a:r>
          </a:p>
          <a:p>
            <a:pPr lvl="4"/>
            <a:r>
              <a:rPr lang="pt-BR" dirty="0"/>
              <a:t>(BATUÍRA. </a:t>
            </a:r>
            <a:r>
              <a:rPr lang="pt-BR" i="1" dirty="0"/>
              <a:t>Conviver e melhorar</a:t>
            </a:r>
            <a:r>
              <a:rPr lang="pt-BR" dirty="0"/>
              <a:t>, cap. 27.)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Perseverança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t="28320" b="14197"/>
          <a:stretch/>
        </p:blipFill>
        <p:spPr>
          <a:xfrm>
            <a:off x="2144432" y="4005064"/>
            <a:ext cx="4855135" cy="19734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896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832"/>
            <a:ext cx="4978896" cy="4525963"/>
          </a:xfrm>
        </p:spPr>
        <p:txBody>
          <a:bodyPr/>
          <a:lstStyle/>
          <a:p>
            <a:r>
              <a:rPr lang="pt-BR" dirty="0"/>
              <a:t>“É imperioso valorizarmos tanto a escassez como a abundância, tanto o erro como o acerto, pois sempre é possível aprender alguma coisa em qualquer situação.”</a:t>
            </a:r>
          </a:p>
          <a:p>
            <a:pPr lvl="4"/>
            <a:r>
              <a:rPr lang="pt-BR" dirty="0"/>
              <a:t>(BATUÍRA. </a:t>
            </a:r>
            <a:r>
              <a:rPr lang="pt-BR" i="1" dirty="0"/>
              <a:t>Conviver e melhorar</a:t>
            </a:r>
            <a:r>
              <a:rPr lang="pt-BR" dirty="0"/>
              <a:t>, cap. 27.)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aprendizado ocorre sempre</a:t>
            </a:r>
          </a:p>
        </p:txBody>
      </p:sp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750" y="2163589"/>
            <a:ext cx="2737050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0001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916832"/>
            <a:ext cx="4978896" cy="4525963"/>
          </a:xfrm>
        </p:spPr>
        <p:txBody>
          <a:bodyPr>
            <a:normAutofit/>
          </a:bodyPr>
          <a:lstStyle/>
          <a:p>
            <a:r>
              <a:rPr lang="pt-BR" dirty="0"/>
              <a:t>“Todos somos chamados a estudar e aprender, prestigiando as oportunidades e as horas. Os motivos para inquietação surgem frequentemente no cotidiano, mas se lhes penetramos o objetivo, saberemos acolhê-los, de imediato, por ensinos da vida em nosso favor.”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Caminho iluminado</a:t>
            </a:r>
            <a:r>
              <a:rPr lang="pt-BR" dirty="0"/>
              <a:t>, lição “Triunfarás”.)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Aproveite o momento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7478" y="2968084"/>
            <a:ext cx="3029322" cy="2423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763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“O verdadeiro insucesso reside em não tirarmos o devido proveito dos fatos para nosso desenvolvimento espiritual.”</a:t>
            </a:r>
          </a:p>
          <a:p>
            <a:pPr lvl="4"/>
            <a:r>
              <a:rPr lang="pt-BR" dirty="0"/>
              <a:t>(BATUÍRA. </a:t>
            </a:r>
            <a:r>
              <a:rPr lang="pt-BR" i="1" dirty="0"/>
              <a:t>Conviver e melhorar</a:t>
            </a:r>
            <a:r>
              <a:rPr lang="pt-BR" dirty="0"/>
              <a:t>, cap. 27.)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verdadeiro aprendizado</a:t>
            </a:r>
          </a:p>
        </p:txBody>
      </p:sp>
      <p:pic>
        <p:nvPicPr>
          <p:cNvPr id="14029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43"/>
          <a:stretch/>
        </p:blipFill>
        <p:spPr bwMode="auto">
          <a:xfrm>
            <a:off x="2849302" y="3933056"/>
            <a:ext cx="3445396" cy="2166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46070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97152"/>
            <a:ext cx="8229600" cy="1645643"/>
          </a:xfrm>
        </p:spPr>
        <p:txBody>
          <a:bodyPr>
            <a:normAutofit lnSpcReduction="10000"/>
          </a:bodyPr>
          <a:lstStyle/>
          <a:p>
            <a:r>
              <a:rPr lang="pt-BR" dirty="0"/>
              <a:t>“[...] são duas bandejas que retêm matérias-primas diferentes, mas que nos conduzem ao mesmo legado sublime – o aprendizado.”</a:t>
            </a:r>
          </a:p>
          <a:p>
            <a:pPr lvl="4"/>
            <a:r>
              <a:rPr lang="pt-BR" dirty="0"/>
              <a:t>(BATUÍRA. </a:t>
            </a:r>
            <a:r>
              <a:rPr lang="pt-BR" i="1" dirty="0"/>
              <a:t>Conviver e melhorar</a:t>
            </a:r>
            <a:r>
              <a:rPr lang="pt-BR" dirty="0"/>
              <a:t>, cap. 27.)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Legado sublime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456158367"/>
              </p:ext>
            </p:extLst>
          </p:nvPr>
        </p:nvGraphicFramePr>
        <p:xfrm>
          <a:off x="2051720" y="1772816"/>
          <a:ext cx="4943872" cy="2653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0033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833"/>
            <a:ext cx="8229600" cy="2664296"/>
          </a:xfrm>
        </p:spPr>
        <p:txBody>
          <a:bodyPr>
            <a:normAutofit fontScale="92500"/>
          </a:bodyPr>
          <a:lstStyle/>
          <a:p>
            <a:r>
              <a:rPr lang="pt-BR" dirty="0"/>
              <a:t>“Todos aqueles que se encontram ajustados ao entendimento das leis divinas passarão a dar igual importância aos acertos e desacertos e usá-los em prol dos empreendimentos idealizados. O sábio aprendeu que o êxito do hoje muitas vezes foi a ruína do ontem, e onde vacilamos agora, amanhã deslancharemos.”</a:t>
            </a:r>
          </a:p>
          <a:p>
            <a:pPr lvl="4"/>
            <a:r>
              <a:rPr lang="pt-BR" dirty="0"/>
              <a:t>(BATUÍRA. </a:t>
            </a:r>
            <a:r>
              <a:rPr lang="pt-BR" i="1" dirty="0"/>
              <a:t>Conviver e melhorar</a:t>
            </a:r>
            <a:r>
              <a:rPr lang="pt-BR" dirty="0"/>
              <a:t>, cap. 27.)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Aprender com os erros é ser sábio</a:t>
            </a:r>
          </a:p>
        </p:txBody>
      </p:sp>
      <p:pic>
        <p:nvPicPr>
          <p:cNvPr id="141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036" y="4437112"/>
            <a:ext cx="3161928" cy="2102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5384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“Devemos dar todo o apoio e crédito aos que tentaram e não alcançaram êxito, pois a grande maioria nem ao menos lança as mãos no empreendimento, e tem medo só de tentar.”</a:t>
            </a:r>
          </a:p>
          <a:p>
            <a:pPr lvl="4"/>
            <a:r>
              <a:rPr lang="pt-BR" dirty="0"/>
              <a:t>(BATUÍRA. </a:t>
            </a:r>
            <a:r>
              <a:rPr lang="pt-BR" i="1" dirty="0"/>
              <a:t>Conviver e melhorar</a:t>
            </a:r>
            <a:r>
              <a:rPr lang="pt-BR" dirty="0"/>
              <a:t>, cap. 27.)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Incentivar e ser otimista</a:t>
            </a:r>
          </a:p>
        </p:txBody>
      </p:sp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036" y="4179813"/>
            <a:ext cx="3781927" cy="20951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4293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7944" y="1916832"/>
            <a:ext cx="4618856" cy="4525963"/>
          </a:xfrm>
        </p:spPr>
        <p:txBody>
          <a:bodyPr/>
          <a:lstStyle/>
          <a:p>
            <a:r>
              <a:rPr lang="pt-BR" dirty="0"/>
              <a:t>“Diante de quaisquer desafios ou reveses esbocemos um sorriso esperançoso e promissor, e sigamos avante contando com as bênçãos do mais Alto.”</a:t>
            </a:r>
          </a:p>
          <a:p>
            <a:pPr lvl="4"/>
            <a:r>
              <a:rPr lang="pt-BR" dirty="0"/>
              <a:t>(BATUÍRA. </a:t>
            </a:r>
            <a:r>
              <a:rPr lang="pt-BR" i="1" dirty="0"/>
              <a:t>Conviver e melhorar</a:t>
            </a:r>
            <a:r>
              <a:rPr lang="pt-BR" dirty="0"/>
              <a:t>, cap. 27.)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É preciso confiar na bondade de Deus</a:t>
            </a:r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2"/>
            <a:ext cx="2667000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7839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“A Eterna Sabedoria tudo dispõe em nosso proveito.”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Conduta Espírita</a:t>
            </a:r>
            <a:r>
              <a:rPr lang="pt-BR" dirty="0"/>
              <a:t>, cap. 35.)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Acredite em Deus e em você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762" y="3789040"/>
            <a:ext cx="4546476" cy="17503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7295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1916832"/>
            <a:ext cx="4114800" cy="4525963"/>
          </a:xfrm>
        </p:spPr>
        <p:txBody>
          <a:bodyPr>
            <a:normAutofit/>
          </a:bodyPr>
          <a:lstStyle/>
          <a:p>
            <a:r>
              <a:rPr lang="pt-BR" dirty="0"/>
              <a:t>“[...] na presença de tempestades e aflições, de ventanias e fracassos, trabalhemos servindo sempre, porque em todo tempo ou em qualquer situação a atitude certa é a positividade.”</a:t>
            </a:r>
          </a:p>
          <a:p>
            <a:pPr lvl="4"/>
            <a:r>
              <a:rPr lang="pt-BR" dirty="0"/>
              <a:t>(BATUÍRA. </a:t>
            </a:r>
            <a:r>
              <a:rPr lang="pt-BR" i="1" dirty="0"/>
              <a:t>Conviver e melhorar</a:t>
            </a:r>
            <a:r>
              <a:rPr lang="pt-BR" dirty="0"/>
              <a:t>, cap. 27.)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Ser positivo</a:t>
            </a:r>
          </a:p>
        </p:txBody>
      </p:sp>
      <p:pic>
        <p:nvPicPr>
          <p:cNvPr id="5122" name="Picture 2" descr="Resultado de image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01" b="28001"/>
          <a:stretch/>
        </p:blipFill>
        <p:spPr bwMode="auto">
          <a:xfrm>
            <a:off x="457200" y="1916832"/>
            <a:ext cx="3816424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94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86F2D6A-8D03-8840-9154-6CA144048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dirty="0"/>
              <a:t>O tesouro oculto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79C46B7-18DF-AF43-B3E5-ADAC011D46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sz="16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(HILÁRIO SILVA. </a:t>
            </a:r>
            <a:r>
              <a:rPr lang="pt-BR" sz="16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Almas em desfile</a:t>
            </a:r>
            <a:r>
              <a:rPr lang="pt-BR" sz="16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, 1ª parte, cap. 7.)</a:t>
            </a:r>
          </a:p>
        </p:txBody>
      </p:sp>
    </p:spTree>
    <p:extLst>
      <p:ext uri="{BB962C8B-B14F-4D97-AF65-F5344CB8AC3E}">
        <p14:creationId xmlns:p14="http://schemas.microsoft.com/office/powerpoint/2010/main" val="254977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/>
              <a:t>José Cardoso frequentava as sessões espíritas da casa de Albuquerque, desde alguns meses. Persistente, por várias vezes submetera delicadas questões a Benício, o mentor espiritual.</a:t>
            </a:r>
          </a:p>
          <a:p>
            <a:pPr marL="0" indent="0">
              <a:buNone/>
            </a:pPr>
            <a:r>
              <a:rPr lang="pt-BR" dirty="0"/>
              <a:t>Benício, paciente, atendia sempre, procurando encorajá-lo nas tarefas do bem.</a:t>
            </a:r>
          </a:p>
          <a:p>
            <a:pPr marL="0" indent="0">
              <a:buNone/>
            </a:pPr>
            <a:r>
              <a:rPr lang="pt-BR" dirty="0"/>
              <a:t>Agora, no entanto, em sucessivas reuniões Cardoso insistia, mais teimoso, com o amigo desencarnado, indagando por tesouros ocultos.</a:t>
            </a:r>
          </a:p>
          <a:p>
            <a:pPr marL="0" indent="0">
              <a:buNone/>
            </a:pPr>
            <a:r>
              <a:rPr lang="pt-BR" dirty="0"/>
              <a:t>Debalde, os companheiros de sessão e o mentor espiritual tentaram dissuadi-lo do intento, mostrando a impropriedade da ideia que se lhe fizera obcecante.</a:t>
            </a:r>
          </a:p>
          <a:p>
            <a:pPr marL="0" indent="0">
              <a:buNone/>
            </a:pPr>
            <a:r>
              <a:rPr lang="pt-BR" dirty="0"/>
              <a:t>O coitado queria descobrir ouro, desenterrar ouro. E repetia: — Em nossa região já foram descobertos diversas arcas antigas e caldeirões recheados, em épocas diferentes. Aqui foi sede de mineração. Há muito ouro escondido... Existem Espíritos vigiando fortunas enormes. Poderíamos fazer muitas obras de caridade.</a:t>
            </a:r>
          </a:p>
          <a:p>
            <a:pPr marL="0" indent="0">
              <a:buNone/>
            </a:pPr>
            <a:r>
              <a:rPr lang="pt-BR" dirty="0"/>
              <a:t>Certa noite, feriu novamente o assunto, e Benício falou: — Meu irmão, fique tranquilo. Sua petição é bem inspirada. Sua intenção é construtiva.</a:t>
            </a:r>
          </a:p>
          <a:p>
            <a:pPr marL="0" indent="0">
              <a:buNone/>
            </a:pPr>
            <a:r>
              <a:rPr lang="pt-BR" dirty="0"/>
              <a:t>Indicaremos caminho para um tesouro no chão.</a:t>
            </a:r>
          </a:p>
          <a:p>
            <a:pPr marL="0" indent="0">
              <a:buNone/>
            </a:pPr>
            <a:r>
              <a:rPr lang="pt-BR" dirty="0"/>
              <a:t>Uma onda de espanto percorreu a pequenina assembleia. Companheiros entreolharam-se, assustadiços, receando estivesse ocorrendo qualquer mistificação.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Cultive a própria felicidade</a:t>
            </a:r>
          </a:p>
        </p:txBody>
      </p:sp>
    </p:spTree>
    <p:extLst>
      <p:ext uri="{BB962C8B-B14F-4D97-AF65-F5344CB8AC3E}">
        <p14:creationId xmlns:p14="http://schemas.microsoft.com/office/powerpoint/2010/main" val="296753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/>
              <a:t>Cardoso esfregou as mãos, contente. Renteou com o médium em transe. E o mentor explicou:</a:t>
            </a:r>
          </a:p>
          <a:p>
            <a:pPr marL="0" indent="0">
              <a:buNone/>
            </a:pPr>
            <a:r>
              <a:rPr lang="pt-BR" dirty="0"/>
              <a:t>— Cardoso, busque o seu quintal. Além do pátio empedrado, depois da cozinha, você vê todos os dias grande mancha de terra escura, que a tiririca está envolvendo. Cave lá, meu amigo.</a:t>
            </a:r>
          </a:p>
          <a:p>
            <a:pPr marL="0" indent="0">
              <a:buNone/>
            </a:pPr>
            <a:r>
              <a:rPr lang="pt-BR" dirty="0"/>
              <a:t>E, entre os amigos surpreendidos, Cardoso anotou imediatamente os dados. No outro dia, pela manhã, começou a cavar. Cavou até ficar exausto. Desapontado, não encontrou nenhum sinal de tesouro oculto.</a:t>
            </a:r>
          </a:p>
          <a:p>
            <a:pPr marL="0" indent="0">
              <a:buNone/>
            </a:pPr>
            <a:r>
              <a:rPr lang="pt-BR" dirty="0"/>
              <a:t>Na reunião seguinte, interpela o benfeitor sobre o sucedido.</a:t>
            </a:r>
          </a:p>
          <a:p>
            <a:pPr marL="0" indent="0">
              <a:buNone/>
            </a:pPr>
            <a:r>
              <a:rPr lang="pt-BR" dirty="0"/>
              <a:t>Bondoso, Benício esclarece: — Você cavou muito bem. O caminho da riqueza está pronto.</a:t>
            </a:r>
          </a:p>
          <a:p>
            <a:pPr marL="0" indent="0">
              <a:buNone/>
            </a:pPr>
            <a:r>
              <a:rPr lang="pt-BR" dirty="0"/>
              <a:t>E Cardoso interroga, aflito: — Mas, como?!...</a:t>
            </a:r>
          </a:p>
          <a:p>
            <a:pPr marL="0" indent="0">
              <a:buNone/>
            </a:pPr>
            <a:r>
              <a:rPr lang="pt-BR" dirty="0"/>
              <a:t>E o benfeitor espiritual: — Plante na cova rasgada um pé taludo de laranjeira, regue-a, trate-a com amor e, em breve, você terá o tesouro que procura, porque uma laranjeira, Cardoso, é princípio de um laranjal...</a:t>
            </a:r>
          </a:p>
          <a:p>
            <a:pPr lvl="4"/>
            <a:r>
              <a:rPr lang="pt-BR" dirty="0"/>
              <a:t>(HILÁRIO SILVA. </a:t>
            </a:r>
            <a:r>
              <a:rPr lang="pt-BR" i="1" dirty="0"/>
              <a:t>Almas em desfile</a:t>
            </a:r>
            <a:r>
              <a:rPr lang="pt-BR" dirty="0"/>
              <a:t>, 1ª parte, cap. 7.)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Cultive a própria felicidade</a:t>
            </a:r>
          </a:p>
        </p:txBody>
      </p:sp>
    </p:spTree>
    <p:extLst>
      <p:ext uri="{BB962C8B-B14F-4D97-AF65-F5344CB8AC3E}">
        <p14:creationId xmlns:p14="http://schemas.microsoft.com/office/powerpoint/2010/main" val="144489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dBackToSchl_TP10165961">
  <a:themeElements>
    <a:clrScheme name="Personalizada 5">
      <a:dk1>
        <a:sysClr val="windowText" lastClr="000000"/>
      </a:dk1>
      <a:lt1>
        <a:sysClr val="window" lastClr="FFFFFF"/>
      </a:lt1>
      <a:dk2>
        <a:srgbClr val="C5E799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C63BC1A-5022-4FE9-A1C3-6CDEAF7806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volta às aulas</Template>
  <TotalTime>0</TotalTime>
  <Words>1965</Words>
  <Application>Microsoft Macintosh PowerPoint</Application>
  <PresentationFormat>Apresentação na tela (4:3)</PresentationFormat>
  <Paragraphs>109</Paragraphs>
  <Slides>18</Slides>
  <Notes>16</Notes>
  <HiddenSlides>1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4" baseType="lpstr">
      <vt:lpstr>Arial Unicode MS</vt:lpstr>
      <vt:lpstr>Alex Brush</vt:lpstr>
      <vt:lpstr>Arial</vt:lpstr>
      <vt:lpstr>Calibri</vt:lpstr>
      <vt:lpstr>Segoe Condensed</vt:lpstr>
      <vt:lpstr>EdBackToSchl_TP10165961</vt:lpstr>
      <vt:lpstr>Escola de Evangelização de Pacientes Grupo Espírita Guillon Ribeiro</vt:lpstr>
      <vt:lpstr>Pense um bem</vt:lpstr>
      <vt:lpstr>Thomas Alva Edison</vt:lpstr>
      <vt:lpstr>Acaso? Será?</vt:lpstr>
      <vt:lpstr>Inspiração ou transpiração?</vt:lpstr>
      <vt:lpstr>Perseverança</vt:lpstr>
      <vt:lpstr>O aprendizado ocorre sempre</vt:lpstr>
      <vt:lpstr>Aproveite o momento</vt:lpstr>
      <vt:lpstr>O verdadeiro aprendizado</vt:lpstr>
      <vt:lpstr>Legado sublime</vt:lpstr>
      <vt:lpstr>Aprender com os erros é ser sábio</vt:lpstr>
      <vt:lpstr>Incentivar e ser otimista</vt:lpstr>
      <vt:lpstr>É preciso confiar na bondade de Deus</vt:lpstr>
      <vt:lpstr>Acredite em Deus e em você</vt:lpstr>
      <vt:lpstr>Ser positivo</vt:lpstr>
      <vt:lpstr>O tesouro oculto</vt:lpstr>
      <vt:lpstr>Cultive a própria felicidade</vt:lpstr>
      <vt:lpstr>Cultive a própria felicidade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2016-10-26T14:39:57Z</dcterms:created>
  <dcterms:modified xsi:type="dcterms:W3CDTF">2019-01-14T18:52:29Z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TC101659619990</vt:lpwstr>
  </property>
</Properties>
</file>