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19"/>
  </p:notesMasterIdLst>
  <p:sldIdLst>
    <p:sldId id="256" r:id="rId2"/>
    <p:sldId id="257" r:id="rId3"/>
    <p:sldId id="259" r:id="rId4"/>
    <p:sldId id="273" r:id="rId5"/>
    <p:sldId id="261" r:id="rId6"/>
    <p:sldId id="258" r:id="rId7"/>
    <p:sldId id="269" r:id="rId8"/>
    <p:sldId id="260" r:id="rId9"/>
    <p:sldId id="270" r:id="rId10"/>
    <p:sldId id="265" r:id="rId11"/>
    <p:sldId id="268" r:id="rId12"/>
    <p:sldId id="272" r:id="rId13"/>
    <p:sldId id="263" r:id="rId14"/>
    <p:sldId id="271" r:id="rId15"/>
    <p:sldId id="264" r:id="rId16"/>
    <p:sldId id="267" r:id="rId17"/>
    <p:sldId id="266"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7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3"/>
    <p:restoredTop sz="83076"/>
  </p:normalViewPr>
  <p:slideViewPr>
    <p:cSldViewPr>
      <p:cViewPr varScale="1">
        <p:scale>
          <a:sx n="97" d="100"/>
          <a:sy n="97" d="100"/>
        </p:scale>
        <p:origin x="2160" y="192"/>
      </p:cViewPr>
      <p:guideLst>
        <p:guide orient="horz" pos="2614"/>
        <p:guide pos="6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F145E-A497-483B-805F-FFC2CB142EAB}" type="doc">
      <dgm:prSet loTypeId="urn:microsoft.com/office/officeart/2009/layout/CircleArrowProcess" loCatId="process" qsTypeId="urn:microsoft.com/office/officeart/2005/8/quickstyle/simple1" qsCatId="simple" csTypeId="urn:microsoft.com/office/officeart/2005/8/colors/colorful2" csCatId="colorful" phldr="1"/>
      <dgm:spPr/>
      <dgm:t>
        <a:bodyPr/>
        <a:lstStyle/>
        <a:p>
          <a:endParaRPr lang="pt-BR"/>
        </a:p>
      </dgm:t>
    </dgm:pt>
    <dgm:pt modelId="{FF625879-7D2C-452A-AFC0-E546B872E196}">
      <dgm:prSet phldrT="[Texto]"/>
      <dgm:spPr/>
      <dgm:t>
        <a:bodyPr/>
        <a:lstStyle/>
        <a:p>
          <a:r>
            <a:rPr lang="pt-BR" dirty="0"/>
            <a:t>raiva</a:t>
          </a:r>
        </a:p>
      </dgm:t>
    </dgm:pt>
    <dgm:pt modelId="{41695653-72A6-4006-B069-60DCFB378295}" type="parTrans" cxnId="{12FEA907-36F2-45FC-9DD5-5789ED0BDF34}">
      <dgm:prSet/>
      <dgm:spPr/>
      <dgm:t>
        <a:bodyPr/>
        <a:lstStyle/>
        <a:p>
          <a:endParaRPr lang="pt-BR"/>
        </a:p>
      </dgm:t>
    </dgm:pt>
    <dgm:pt modelId="{ED4498A4-A0DB-4A51-90A1-6D298AAC3F95}" type="sibTrans" cxnId="{12FEA907-36F2-45FC-9DD5-5789ED0BDF34}">
      <dgm:prSet/>
      <dgm:spPr/>
      <dgm:t>
        <a:bodyPr/>
        <a:lstStyle/>
        <a:p>
          <a:endParaRPr lang="pt-BR"/>
        </a:p>
      </dgm:t>
    </dgm:pt>
    <dgm:pt modelId="{66ABCC11-5F80-44D7-9AF9-14533D5EF4AE}">
      <dgm:prSet phldrT="[Texto]"/>
      <dgm:spPr/>
      <dgm:t>
        <a:bodyPr/>
        <a:lstStyle/>
        <a:p>
          <a:r>
            <a:rPr lang="pt-BR" dirty="0"/>
            <a:t>mágoa</a:t>
          </a:r>
        </a:p>
      </dgm:t>
    </dgm:pt>
    <dgm:pt modelId="{12A808B1-B24A-457E-9078-A054765CB082}" type="parTrans" cxnId="{BE60E70A-44F2-4AF3-87D2-DA12962E0EC1}">
      <dgm:prSet/>
      <dgm:spPr/>
      <dgm:t>
        <a:bodyPr/>
        <a:lstStyle/>
        <a:p>
          <a:endParaRPr lang="pt-BR"/>
        </a:p>
      </dgm:t>
    </dgm:pt>
    <dgm:pt modelId="{E0F5B3BE-026F-408C-B19D-B62A952E9E3C}" type="sibTrans" cxnId="{BE60E70A-44F2-4AF3-87D2-DA12962E0EC1}">
      <dgm:prSet/>
      <dgm:spPr/>
      <dgm:t>
        <a:bodyPr/>
        <a:lstStyle/>
        <a:p>
          <a:endParaRPr lang="pt-BR"/>
        </a:p>
      </dgm:t>
    </dgm:pt>
    <dgm:pt modelId="{C515CB2E-7BC4-436A-A5A0-F2AA1F7C06AC}">
      <dgm:prSet phldrT="[Texto]"/>
      <dgm:spPr/>
      <dgm:t>
        <a:bodyPr/>
        <a:lstStyle/>
        <a:p>
          <a:r>
            <a:rPr lang="pt-BR" dirty="0"/>
            <a:t>orgulho</a:t>
          </a:r>
        </a:p>
      </dgm:t>
    </dgm:pt>
    <dgm:pt modelId="{A658E895-1A7A-43CF-9187-A0AF949EAE41}" type="parTrans" cxnId="{30670DC2-B551-4C3D-A2CA-728D3D5BF999}">
      <dgm:prSet/>
      <dgm:spPr/>
      <dgm:t>
        <a:bodyPr/>
        <a:lstStyle/>
        <a:p>
          <a:endParaRPr lang="pt-BR"/>
        </a:p>
      </dgm:t>
    </dgm:pt>
    <dgm:pt modelId="{A0C192A1-8D9F-4181-B994-745C1D0FF483}" type="sibTrans" cxnId="{30670DC2-B551-4C3D-A2CA-728D3D5BF999}">
      <dgm:prSet/>
      <dgm:spPr/>
      <dgm:t>
        <a:bodyPr/>
        <a:lstStyle/>
        <a:p>
          <a:endParaRPr lang="pt-BR"/>
        </a:p>
      </dgm:t>
    </dgm:pt>
    <dgm:pt modelId="{DFCDC70F-FE0F-4CE4-9946-08800601A0FE}" type="pres">
      <dgm:prSet presAssocID="{858F145E-A497-483B-805F-FFC2CB142EAB}" presName="Name0" presStyleCnt="0">
        <dgm:presLayoutVars>
          <dgm:chMax val="7"/>
          <dgm:chPref val="7"/>
          <dgm:dir/>
          <dgm:animLvl val="lvl"/>
        </dgm:presLayoutVars>
      </dgm:prSet>
      <dgm:spPr/>
    </dgm:pt>
    <dgm:pt modelId="{60B52546-81CC-4F65-B670-8C41EF7526D3}" type="pres">
      <dgm:prSet presAssocID="{FF625879-7D2C-452A-AFC0-E546B872E196}" presName="Accent1" presStyleCnt="0"/>
      <dgm:spPr/>
    </dgm:pt>
    <dgm:pt modelId="{F7A845C6-4B2F-427B-AAA2-E8E83F8F7665}" type="pres">
      <dgm:prSet presAssocID="{FF625879-7D2C-452A-AFC0-E546B872E196}" presName="Accent" presStyleLbl="node1" presStyleIdx="0" presStyleCnt="3"/>
      <dgm:spPr/>
    </dgm:pt>
    <dgm:pt modelId="{6B33D174-E69D-447B-9FCA-6C1336444AA3}" type="pres">
      <dgm:prSet presAssocID="{FF625879-7D2C-452A-AFC0-E546B872E196}" presName="Parent1" presStyleLbl="revTx" presStyleIdx="0" presStyleCnt="3">
        <dgm:presLayoutVars>
          <dgm:chMax val="1"/>
          <dgm:chPref val="1"/>
          <dgm:bulletEnabled val="1"/>
        </dgm:presLayoutVars>
      </dgm:prSet>
      <dgm:spPr/>
    </dgm:pt>
    <dgm:pt modelId="{46AC0380-578D-4423-85F4-E583DED7CBB5}" type="pres">
      <dgm:prSet presAssocID="{66ABCC11-5F80-44D7-9AF9-14533D5EF4AE}" presName="Accent2" presStyleCnt="0"/>
      <dgm:spPr/>
    </dgm:pt>
    <dgm:pt modelId="{2B5D4D6F-3A12-4DB8-94F6-2FACD3A5DCBB}" type="pres">
      <dgm:prSet presAssocID="{66ABCC11-5F80-44D7-9AF9-14533D5EF4AE}" presName="Accent" presStyleLbl="node1" presStyleIdx="1" presStyleCnt="3"/>
      <dgm:spPr/>
    </dgm:pt>
    <dgm:pt modelId="{1D2A88A4-C64F-4AD5-BE63-9E2F1260242A}" type="pres">
      <dgm:prSet presAssocID="{66ABCC11-5F80-44D7-9AF9-14533D5EF4AE}" presName="Parent2" presStyleLbl="revTx" presStyleIdx="1" presStyleCnt="3">
        <dgm:presLayoutVars>
          <dgm:chMax val="1"/>
          <dgm:chPref val="1"/>
          <dgm:bulletEnabled val="1"/>
        </dgm:presLayoutVars>
      </dgm:prSet>
      <dgm:spPr/>
    </dgm:pt>
    <dgm:pt modelId="{FA1076BC-A75A-4D63-91C9-76171ADB4A7E}" type="pres">
      <dgm:prSet presAssocID="{C515CB2E-7BC4-436A-A5A0-F2AA1F7C06AC}" presName="Accent3" presStyleCnt="0"/>
      <dgm:spPr/>
    </dgm:pt>
    <dgm:pt modelId="{53B4B745-5593-4D30-8706-64D474CDA23A}" type="pres">
      <dgm:prSet presAssocID="{C515CB2E-7BC4-436A-A5A0-F2AA1F7C06AC}" presName="Accent" presStyleLbl="node1" presStyleIdx="2" presStyleCnt="3"/>
      <dgm:spPr/>
    </dgm:pt>
    <dgm:pt modelId="{31C36A0A-534D-4E25-8DEC-1A0AABF8AE74}" type="pres">
      <dgm:prSet presAssocID="{C515CB2E-7BC4-436A-A5A0-F2AA1F7C06AC}" presName="Parent3" presStyleLbl="revTx" presStyleIdx="2" presStyleCnt="3">
        <dgm:presLayoutVars>
          <dgm:chMax val="1"/>
          <dgm:chPref val="1"/>
          <dgm:bulletEnabled val="1"/>
        </dgm:presLayoutVars>
      </dgm:prSet>
      <dgm:spPr/>
    </dgm:pt>
  </dgm:ptLst>
  <dgm:cxnLst>
    <dgm:cxn modelId="{12FEA907-36F2-45FC-9DD5-5789ED0BDF34}" srcId="{858F145E-A497-483B-805F-FFC2CB142EAB}" destId="{FF625879-7D2C-452A-AFC0-E546B872E196}" srcOrd="0" destOrd="0" parTransId="{41695653-72A6-4006-B069-60DCFB378295}" sibTransId="{ED4498A4-A0DB-4A51-90A1-6D298AAC3F95}"/>
    <dgm:cxn modelId="{BE60E70A-44F2-4AF3-87D2-DA12962E0EC1}" srcId="{858F145E-A497-483B-805F-FFC2CB142EAB}" destId="{66ABCC11-5F80-44D7-9AF9-14533D5EF4AE}" srcOrd="1" destOrd="0" parTransId="{12A808B1-B24A-457E-9078-A054765CB082}" sibTransId="{E0F5B3BE-026F-408C-B19D-B62A952E9E3C}"/>
    <dgm:cxn modelId="{E9B4C425-A670-4992-A8BA-AD50BF10A3F5}" type="presOf" srcId="{66ABCC11-5F80-44D7-9AF9-14533D5EF4AE}" destId="{1D2A88A4-C64F-4AD5-BE63-9E2F1260242A}" srcOrd="0" destOrd="0" presId="urn:microsoft.com/office/officeart/2009/layout/CircleArrowProcess"/>
    <dgm:cxn modelId="{8BD3A05D-6EF8-46F3-A0FF-4BDEB1C44EE7}" type="presOf" srcId="{FF625879-7D2C-452A-AFC0-E546B872E196}" destId="{6B33D174-E69D-447B-9FCA-6C1336444AA3}" srcOrd="0" destOrd="0" presId="urn:microsoft.com/office/officeart/2009/layout/CircleArrowProcess"/>
    <dgm:cxn modelId="{F7C5A179-AF75-48BC-BA36-C353A7CEAC83}" type="presOf" srcId="{C515CB2E-7BC4-436A-A5A0-F2AA1F7C06AC}" destId="{31C36A0A-534D-4E25-8DEC-1A0AABF8AE74}" srcOrd="0" destOrd="0" presId="urn:microsoft.com/office/officeart/2009/layout/CircleArrowProcess"/>
    <dgm:cxn modelId="{69C1C299-4BC6-4997-880F-2707010A26BE}" type="presOf" srcId="{858F145E-A497-483B-805F-FFC2CB142EAB}" destId="{DFCDC70F-FE0F-4CE4-9946-08800601A0FE}" srcOrd="0" destOrd="0" presId="urn:microsoft.com/office/officeart/2009/layout/CircleArrowProcess"/>
    <dgm:cxn modelId="{30670DC2-B551-4C3D-A2CA-728D3D5BF999}" srcId="{858F145E-A497-483B-805F-FFC2CB142EAB}" destId="{C515CB2E-7BC4-436A-A5A0-F2AA1F7C06AC}" srcOrd="2" destOrd="0" parTransId="{A658E895-1A7A-43CF-9187-A0AF949EAE41}" sibTransId="{A0C192A1-8D9F-4181-B994-745C1D0FF483}"/>
    <dgm:cxn modelId="{FF0E4709-E703-4E76-8808-3515715ADED2}" type="presParOf" srcId="{DFCDC70F-FE0F-4CE4-9946-08800601A0FE}" destId="{60B52546-81CC-4F65-B670-8C41EF7526D3}" srcOrd="0" destOrd="0" presId="urn:microsoft.com/office/officeart/2009/layout/CircleArrowProcess"/>
    <dgm:cxn modelId="{FEE72E5C-7F7E-443B-AA7E-0B0BBD3559BD}" type="presParOf" srcId="{60B52546-81CC-4F65-B670-8C41EF7526D3}" destId="{F7A845C6-4B2F-427B-AAA2-E8E83F8F7665}" srcOrd="0" destOrd="0" presId="urn:microsoft.com/office/officeart/2009/layout/CircleArrowProcess"/>
    <dgm:cxn modelId="{01AE0A15-181F-4268-A9C6-0DA1FCA5C7EA}" type="presParOf" srcId="{DFCDC70F-FE0F-4CE4-9946-08800601A0FE}" destId="{6B33D174-E69D-447B-9FCA-6C1336444AA3}" srcOrd="1" destOrd="0" presId="urn:microsoft.com/office/officeart/2009/layout/CircleArrowProcess"/>
    <dgm:cxn modelId="{60D6766D-6EF3-45D3-9BD8-4B139BFA54A0}" type="presParOf" srcId="{DFCDC70F-FE0F-4CE4-9946-08800601A0FE}" destId="{46AC0380-578D-4423-85F4-E583DED7CBB5}" srcOrd="2" destOrd="0" presId="urn:microsoft.com/office/officeart/2009/layout/CircleArrowProcess"/>
    <dgm:cxn modelId="{E29ECA91-8D59-491C-8CC6-1D87199A4BAA}" type="presParOf" srcId="{46AC0380-578D-4423-85F4-E583DED7CBB5}" destId="{2B5D4D6F-3A12-4DB8-94F6-2FACD3A5DCBB}" srcOrd="0" destOrd="0" presId="urn:microsoft.com/office/officeart/2009/layout/CircleArrowProcess"/>
    <dgm:cxn modelId="{B3BA42CB-28B0-498A-ACA7-FE6735657F17}" type="presParOf" srcId="{DFCDC70F-FE0F-4CE4-9946-08800601A0FE}" destId="{1D2A88A4-C64F-4AD5-BE63-9E2F1260242A}" srcOrd="3" destOrd="0" presId="urn:microsoft.com/office/officeart/2009/layout/CircleArrowProcess"/>
    <dgm:cxn modelId="{12BA5A7F-72BD-4E68-A640-A89BD198790A}" type="presParOf" srcId="{DFCDC70F-FE0F-4CE4-9946-08800601A0FE}" destId="{FA1076BC-A75A-4D63-91C9-76171ADB4A7E}" srcOrd="4" destOrd="0" presId="urn:microsoft.com/office/officeart/2009/layout/CircleArrowProcess"/>
    <dgm:cxn modelId="{49F63124-489B-4107-9CB2-C5ACD6615987}" type="presParOf" srcId="{FA1076BC-A75A-4D63-91C9-76171ADB4A7E}" destId="{53B4B745-5593-4D30-8706-64D474CDA23A}" srcOrd="0" destOrd="0" presId="urn:microsoft.com/office/officeart/2009/layout/CircleArrowProcess"/>
    <dgm:cxn modelId="{FD691826-544C-4A42-B0E0-F00CF0C6AB17}" type="presParOf" srcId="{DFCDC70F-FE0F-4CE4-9946-08800601A0FE}" destId="{31C36A0A-534D-4E25-8DEC-1A0AABF8AE74}"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845C6-4B2F-427B-AAA2-E8E83F8F7665}">
      <dsp:nvSpPr>
        <dsp:cNvPr id="0" name=""/>
        <dsp:cNvSpPr/>
      </dsp:nvSpPr>
      <dsp:spPr>
        <a:xfrm>
          <a:off x="731176" y="485749"/>
          <a:ext cx="1265360" cy="1265553"/>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33D174-E69D-447B-9FCA-6C1336444AA3}">
      <dsp:nvSpPr>
        <dsp:cNvPr id="0" name=""/>
        <dsp:cNvSpPr/>
      </dsp:nvSpPr>
      <dsp:spPr>
        <a:xfrm>
          <a:off x="1010862" y="942652"/>
          <a:ext cx="703136" cy="351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t>raiva</a:t>
          </a:r>
        </a:p>
      </dsp:txBody>
      <dsp:txXfrm>
        <a:off x="1010862" y="942652"/>
        <a:ext cx="703136" cy="351484"/>
      </dsp:txXfrm>
    </dsp:sp>
    <dsp:sp modelId="{2B5D4D6F-3A12-4DB8-94F6-2FACD3A5DCBB}">
      <dsp:nvSpPr>
        <dsp:cNvPr id="0" name=""/>
        <dsp:cNvSpPr/>
      </dsp:nvSpPr>
      <dsp:spPr>
        <a:xfrm>
          <a:off x="379726" y="1212903"/>
          <a:ext cx="1265360" cy="1265553"/>
        </a:xfrm>
        <a:prstGeom prst="leftCircularArrow">
          <a:avLst>
            <a:gd name="adj1" fmla="val 10980"/>
            <a:gd name="adj2" fmla="val 1142322"/>
            <a:gd name="adj3" fmla="val 6300000"/>
            <a:gd name="adj4" fmla="val 18900000"/>
            <a:gd name="adj5" fmla="val 12500"/>
          </a:avLst>
        </a:prstGeom>
        <a:solidFill>
          <a:schemeClr val="accent2">
            <a:hueOff val="953895"/>
            <a:satOff val="-21764"/>
            <a:lumOff val="803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2A88A4-C64F-4AD5-BE63-9E2F1260242A}">
      <dsp:nvSpPr>
        <dsp:cNvPr id="0" name=""/>
        <dsp:cNvSpPr/>
      </dsp:nvSpPr>
      <dsp:spPr>
        <a:xfrm>
          <a:off x="660839" y="1674012"/>
          <a:ext cx="703136" cy="351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t>mágoa</a:t>
          </a:r>
        </a:p>
      </dsp:txBody>
      <dsp:txXfrm>
        <a:off x="660839" y="1674012"/>
        <a:ext cx="703136" cy="351484"/>
      </dsp:txXfrm>
    </dsp:sp>
    <dsp:sp modelId="{53B4B745-5593-4D30-8706-64D474CDA23A}">
      <dsp:nvSpPr>
        <dsp:cNvPr id="0" name=""/>
        <dsp:cNvSpPr/>
      </dsp:nvSpPr>
      <dsp:spPr>
        <a:xfrm>
          <a:off x="821236" y="2027074"/>
          <a:ext cx="1087140" cy="1087576"/>
        </a:xfrm>
        <a:prstGeom prst="blockArc">
          <a:avLst>
            <a:gd name="adj1" fmla="val 13500000"/>
            <a:gd name="adj2" fmla="val 10800000"/>
            <a:gd name="adj3" fmla="val 12740"/>
          </a:avLst>
        </a:prstGeom>
        <a:solidFill>
          <a:schemeClr val="accent2">
            <a:hueOff val="1907789"/>
            <a:satOff val="-43528"/>
            <a:lumOff val="1607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C36A0A-534D-4E25-8DEC-1A0AABF8AE74}">
      <dsp:nvSpPr>
        <dsp:cNvPr id="0" name=""/>
        <dsp:cNvSpPr/>
      </dsp:nvSpPr>
      <dsp:spPr>
        <a:xfrm>
          <a:off x="1012526" y="2406424"/>
          <a:ext cx="703136" cy="351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t>orgulho</a:t>
          </a:r>
        </a:p>
      </dsp:txBody>
      <dsp:txXfrm>
        <a:off x="1012526" y="2406424"/>
        <a:ext cx="703136" cy="351484"/>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F549A8-4AC0-C944-B28D-35C741F70E5F}" type="datetimeFigureOut">
              <a:rPr lang="pt-BR" smtClean="0"/>
              <a:t>06/01/2019</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8F8B8-64FB-AA44-BFF5-7639E221E974}" type="slidenum">
              <a:rPr lang="pt-BR" smtClean="0"/>
              <a:t>‹nº›</a:t>
            </a:fld>
            <a:endParaRPr lang="pt-BR"/>
          </a:p>
        </p:txBody>
      </p:sp>
    </p:spTree>
    <p:extLst>
      <p:ext uri="{BB962C8B-B14F-4D97-AF65-F5344CB8AC3E}">
        <p14:creationId xmlns:p14="http://schemas.microsoft.com/office/powerpoint/2010/main" val="284295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Iniciar a palestra com um caso-problema, visando levar</a:t>
            </a:r>
            <a:r>
              <a:rPr lang="pt-BR" baseline="0" dirty="0"/>
              <a:t> os ouvintes a refletirem se o que sentimos é provocado por algo externo a nós ou se nós mesmos provocamos nossos infortúnios.</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2</a:t>
            </a:fld>
            <a:endParaRPr lang="pt-BR"/>
          </a:p>
        </p:txBody>
      </p:sp>
    </p:spTree>
    <p:extLst>
      <p:ext uri="{BB962C8B-B14F-4D97-AF65-F5344CB8AC3E}">
        <p14:creationId xmlns:p14="http://schemas.microsoft.com/office/powerpoint/2010/main" val="247226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história da Mitologia Grega nos</a:t>
            </a:r>
            <a:r>
              <a:rPr lang="pt-BR" baseline="0" dirty="0"/>
              <a:t> traz a reflexão de que todos nós temos um “ponto fraco”. Simbolicamente, representa nossa dificuldade íntima em algum campo. Cabe a nós a análise dessa dificuldade e a reflexão sobre o que fazer para superá-la.</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3</a:t>
            </a:fld>
            <a:endParaRPr lang="pt-BR"/>
          </a:p>
        </p:txBody>
      </p:sp>
    </p:spTree>
    <p:extLst>
      <p:ext uri="{BB962C8B-B14F-4D97-AF65-F5344CB8AC3E}">
        <p14:creationId xmlns:p14="http://schemas.microsoft.com/office/powerpoint/2010/main" val="4264947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Como espíritos imperfeitos,</a:t>
            </a:r>
            <a:r>
              <a:rPr lang="pt-BR" baseline="0" dirty="0"/>
              <a:t> estamos em processo de crescimento espiritual. É certo que temos ainda muitas dificuldades e o primeiro passo para nossa melhoria íntima é o reconhecimento de nossas limitações. Cada um tem um ponto fraco, um “calcanhar de Aquiles”. É preciso descobrir qual é ele, para superá-lo.</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5</a:t>
            </a:fld>
            <a:endParaRPr lang="pt-BR"/>
          </a:p>
        </p:txBody>
      </p:sp>
    </p:spTree>
    <p:extLst>
      <p:ext uri="{BB962C8B-B14F-4D97-AF65-F5344CB8AC3E}">
        <p14:creationId xmlns:p14="http://schemas.microsoft.com/office/powerpoint/2010/main" val="688595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Quando a dor chega, é um sinal de algo que em nós não está em harmonia. Analisar</a:t>
            </a:r>
            <a:r>
              <a:rPr lang="pt-BR" baseline="0" dirty="0"/>
              <a:t> a dor sob o ponto de vista de quem busca se interrogar quanto ao que não está bom e o que precisa ser mudado, já é um passo para a cura.</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6</a:t>
            </a:fld>
            <a:endParaRPr lang="pt-BR"/>
          </a:p>
        </p:txBody>
      </p:sp>
    </p:spTree>
    <p:extLst>
      <p:ext uri="{BB962C8B-B14F-4D97-AF65-F5344CB8AC3E}">
        <p14:creationId xmlns:p14="http://schemas.microsoft.com/office/powerpoint/2010/main" val="3521081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Na</a:t>
            </a:r>
            <a:r>
              <a:rPr lang="pt-BR" baseline="0" dirty="0"/>
              <a:t> literatura espírita, encontramos diversas referências sobre o porquê adoecemos. Percebemos que as doenças se iniciam em nosso pensamento e sentimento desequilibrado. Imprimimos esse estado de espírito em nosso períspirito, materializando em nós todos os tipos de mazelas.</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7</a:t>
            </a:fld>
            <a:endParaRPr lang="pt-BR"/>
          </a:p>
        </p:txBody>
      </p:sp>
    </p:spTree>
    <p:extLst>
      <p:ext uri="{BB962C8B-B14F-4D97-AF65-F5344CB8AC3E}">
        <p14:creationId xmlns:p14="http://schemas.microsoft.com/office/powerpoint/2010/main" val="422222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Por isso, devemos ter clareza de que quanto mais buscamos nos elevar, melhoramos nossa condição de vida,</a:t>
            </a:r>
            <a:r>
              <a:rPr lang="pt-BR" baseline="0" dirty="0"/>
              <a:t> inclusive do ponto de vista físico. Ter um comportamento equilibrado e harmonizado com as leis divinas, é garantir saúde e prevenir doenças.</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8</a:t>
            </a:fld>
            <a:endParaRPr lang="pt-BR"/>
          </a:p>
        </p:txBody>
      </p:sp>
    </p:spTree>
    <p:extLst>
      <p:ext uri="{BB962C8B-B14F-4D97-AF65-F5344CB8AC3E}">
        <p14:creationId xmlns:p14="http://schemas.microsoft.com/office/powerpoint/2010/main" val="424246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Não devemos</a:t>
            </a:r>
            <a:r>
              <a:rPr lang="pt-BR" baseline="0" dirty="0"/>
              <a:t> nutrir sentimentos e pensamentos inferiores. Atraímos para nós, segundo a lei de assimilação e repulsão dos fluidos, tudo aqui como que sintonizarmos. Estar em prece, buscar elevação espiritual, fazer leituras edificantes, entre outras estratégias, é garantir o equilíbrio necessário para passar bem pelas dificuldades da vida. A imagem usada nesse </a:t>
            </a:r>
            <a:r>
              <a:rPr lang="pt-BR" i="1" baseline="0" dirty="0"/>
              <a:t>slide</a:t>
            </a:r>
            <a:r>
              <a:rPr lang="pt-BR" i="0" baseline="0" dirty="0"/>
              <a:t>, simbolicamente representa alguém que se “apaixona” por algo que vai lhe causar dor e sofrimento. A reflexão que devemos nos fazer é: “Será que preciso mesmo passar por isso?” “Será que não fui eu mesmo que busquei essa dificuldade para a minha vida?”</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9</a:t>
            </a:fld>
            <a:endParaRPr lang="pt-BR"/>
          </a:p>
        </p:txBody>
      </p:sp>
    </p:spTree>
    <p:extLst>
      <p:ext uri="{BB962C8B-B14F-4D97-AF65-F5344CB8AC3E}">
        <p14:creationId xmlns:p14="http://schemas.microsoft.com/office/powerpoint/2010/main" val="385684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dor é o aviso amigo,</a:t>
            </a:r>
            <a:r>
              <a:rPr lang="pt-BR" baseline="0" dirty="0"/>
              <a:t> que nos alerta sobre algo que não está bem e precisa ser mudado. Representa também a lapidação necessária para o nosso caráter, retirando de nós as imperfeições para que venhamos a brilhar como verdadeiras joias espirituais.</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10</a:t>
            </a:fld>
            <a:endParaRPr lang="pt-BR"/>
          </a:p>
        </p:txBody>
      </p:sp>
    </p:spTree>
    <p:extLst>
      <p:ext uri="{BB962C8B-B14F-4D97-AF65-F5344CB8AC3E}">
        <p14:creationId xmlns:p14="http://schemas.microsoft.com/office/powerpoint/2010/main" val="11169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André Luiz, no livro Libertação, capítulo </a:t>
            </a:r>
            <a:r>
              <a:rPr lang="pt-BR" baseline="0" dirty="0"/>
              <a:t>13, nos esclarece </a:t>
            </a:r>
            <a:r>
              <a:rPr lang="pt-BR" dirty="0"/>
              <a:t>que: “</a:t>
            </a:r>
            <a:r>
              <a:rPr lang="pt-BR" sz="1200" b="0" i="0" kern="1200" dirty="0">
                <a:solidFill>
                  <a:schemeClr val="tx1"/>
                </a:solidFill>
                <a:effectLst/>
                <a:latin typeface="+mn-lt"/>
                <a:ea typeface="+mn-ea"/>
                <a:cs typeface="+mn-cs"/>
              </a:rPr>
              <a:t>Ninguém sofre sem necessidade à frente da Justiça Celeste e tão grande harmonia rege o Universo que os nossos próprios males se transubstanciam em bênçãos”. Por</a:t>
            </a:r>
            <a:r>
              <a:rPr lang="pt-BR" sz="1200" b="0" i="0" kern="1200" baseline="0" dirty="0">
                <a:solidFill>
                  <a:schemeClr val="tx1"/>
                </a:solidFill>
                <a:effectLst/>
                <a:latin typeface="+mn-lt"/>
                <a:ea typeface="+mn-ea"/>
                <a:cs typeface="+mn-cs"/>
              </a:rPr>
              <a:t>tanto, a dor, o sofrimento são os remédios amargos para a cura das nossas enfermidades espirituais. Representa a lição dolorosa que precisamos passar para aprender algumas lições na vida.</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11</a:t>
            </a:fld>
            <a:endParaRPr lang="pt-BR"/>
          </a:p>
        </p:txBody>
      </p:sp>
    </p:spTree>
    <p:extLst>
      <p:ext uri="{BB962C8B-B14F-4D97-AF65-F5344CB8AC3E}">
        <p14:creationId xmlns:p14="http://schemas.microsoft.com/office/powerpoint/2010/main" val="1291460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cada dia devemos nos esforçar para vencer em nós,</a:t>
            </a:r>
            <a:r>
              <a:rPr lang="pt-BR" baseline="0" dirty="0"/>
              <a:t> as nossas dificuldades. Isso não se dará de um dia para o outro, nem tampouco sem esforço. Devemos dar um passo de cada vez.</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13</a:t>
            </a:fld>
            <a:endParaRPr lang="pt-BR"/>
          </a:p>
        </p:txBody>
      </p:sp>
    </p:spTree>
    <p:extLst>
      <p:ext uri="{BB962C8B-B14F-4D97-AF65-F5344CB8AC3E}">
        <p14:creationId xmlns:p14="http://schemas.microsoft.com/office/powerpoint/2010/main" val="2459424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É preciso não enxergar a dor como uma vilã,</a:t>
            </a:r>
            <a:r>
              <a:rPr lang="pt-BR" baseline="0" dirty="0"/>
              <a:t> um castigo ou uma sentença. Ela deve ser para nós um despertar de consciência.</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14</a:t>
            </a:fld>
            <a:endParaRPr lang="pt-BR"/>
          </a:p>
        </p:txBody>
      </p:sp>
    </p:spTree>
    <p:extLst>
      <p:ext uri="{BB962C8B-B14F-4D97-AF65-F5344CB8AC3E}">
        <p14:creationId xmlns:p14="http://schemas.microsoft.com/office/powerpoint/2010/main" val="3939710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mudança começa verdadeiramente</a:t>
            </a:r>
            <a:r>
              <a:rPr lang="pt-BR" baseline="0" dirty="0"/>
              <a:t> em nossos pensamentos. O ditado popular que diz “mente sã, corpo são” é uma verdade inconteste. Alimentar ideias de menos valia, revolta ou quaisquer outros sentimentos que nos piore a condição, é nos levar a piorar a própria condição.</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15</a:t>
            </a:fld>
            <a:endParaRPr lang="pt-BR"/>
          </a:p>
        </p:txBody>
      </p:sp>
    </p:spTree>
    <p:extLst>
      <p:ext uri="{BB962C8B-B14F-4D97-AF65-F5344CB8AC3E}">
        <p14:creationId xmlns:p14="http://schemas.microsoft.com/office/powerpoint/2010/main" val="3375187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 manter</a:t>
            </a:r>
            <a:r>
              <a:rPr lang="pt-BR" baseline="0" dirty="0"/>
              <a:t> a mente sã, é preciso implementar ações no bem. O trabalho na caridade, o auxílio ao próximo, as palavras de auxílio a outros são todas possibilidades de refazimento interior e ação em prol de si mesmo.</a:t>
            </a:r>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16</a:t>
            </a:fld>
            <a:endParaRPr lang="pt-BR"/>
          </a:p>
        </p:txBody>
      </p:sp>
    </p:spTree>
    <p:extLst>
      <p:ext uri="{BB962C8B-B14F-4D97-AF65-F5344CB8AC3E}">
        <p14:creationId xmlns:p14="http://schemas.microsoft.com/office/powerpoint/2010/main" val="1611119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a:t>“</a:t>
            </a:r>
            <a:r>
              <a:rPr lang="pt-BR" b="1" dirty="0" err="1"/>
              <a:t>Psicosfera</a:t>
            </a:r>
            <a:r>
              <a:rPr lang="pt-BR" dirty="0"/>
              <a:t> ou </a:t>
            </a:r>
            <a:r>
              <a:rPr lang="pt-BR" b="1" dirty="0"/>
              <a:t>fotosfera psíquica</a:t>
            </a:r>
            <a:r>
              <a:rPr lang="pt-BR" dirty="0"/>
              <a:t> (termos criados pelo Espírito André</a:t>
            </a:r>
            <a:r>
              <a:rPr lang="pt-BR" baseline="0" dirty="0"/>
              <a:t> </a:t>
            </a:r>
            <a:r>
              <a:rPr lang="pt-BR" dirty="0"/>
              <a:t>Luiz), é um campo resultante de emanações de natureza eletromagnética, a envolver todo o ser humano, encarnado ou desencarnado. Reflete, não só sua realidade evolutiva, seu padrão psíquico, como sua situação emocional e o estado físico do momento.”</a:t>
            </a:r>
            <a:r>
              <a:rPr lang="pt-BR" baseline="0" dirty="0"/>
              <a:t> (</a:t>
            </a:r>
            <a:r>
              <a:rPr lang="pt-BR" sz="1200" kern="1200" dirty="0" err="1">
                <a:solidFill>
                  <a:schemeClr val="tx1"/>
                </a:solidFill>
                <a:effectLst/>
                <a:latin typeface="+mn-lt"/>
                <a:ea typeface="+mn-ea"/>
                <a:cs typeface="+mn-cs"/>
              </a:rPr>
              <a:t>ZALMINO</a:t>
            </a:r>
            <a:r>
              <a:rPr lang="pt-BR" sz="1200" kern="1200" dirty="0">
                <a:solidFill>
                  <a:schemeClr val="tx1"/>
                </a:solidFill>
                <a:effectLst/>
                <a:latin typeface="+mn-lt"/>
                <a:ea typeface="+mn-ea"/>
                <a:cs typeface="+mn-cs"/>
              </a:rPr>
              <a:t> ZIMMERMANN.</a:t>
            </a:r>
            <a:r>
              <a:rPr lang="pt-BR" sz="1200" kern="1200" baseline="0" dirty="0">
                <a:solidFill>
                  <a:schemeClr val="tx1"/>
                </a:solidFill>
                <a:effectLst/>
                <a:latin typeface="+mn-lt"/>
                <a:ea typeface="+mn-ea"/>
                <a:cs typeface="+mn-cs"/>
              </a:rPr>
              <a:t> </a:t>
            </a:r>
            <a:r>
              <a:rPr lang="pt-BR" baseline="0" dirty="0" err="1"/>
              <a:t>Perispírito</a:t>
            </a:r>
            <a:r>
              <a:rPr lang="pt-BR" baseline="0" dirty="0"/>
              <a:t>, p. 189, 2ª Ed.)</a:t>
            </a:r>
            <a:endParaRPr lang="pt-BR" dirty="0"/>
          </a:p>
          <a:p>
            <a:endParaRPr lang="pt-BR" dirty="0"/>
          </a:p>
        </p:txBody>
      </p:sp>
      <p:sp>
        <p:nvSpPr>
          <p:cNvPr id="4" name="Espaço Reservado para Número de Slide 3"/>
          <p:cNvSpPr>
            <a:spLocks noGrp="1"/>
          </p:cNvSpPr>
          <p:nvPr>
            <p:ph type="sldNum" sz="quarter" idx="10"/>
          </p:nvPr>
        </p:nvSpPr>
        <p:spPr/>
        <p:txBody>
          <a:bodyPr/>
          <a:lstStyle/>
          <a:p>
            <a:fld id="{1508F8B8-64FB-AA44-BFF5-7639E221E974}" type="slidenum">
              <a:rPr lang="pt-BR" smtClean="0"/>
              <a:t>17</a:t>
            </a:fld>
            <a:endParaRPr lang="pt-BR"/>
          </a:p>
        </p:txBody>
      </p:sp>
    </p:spTree>
    <p:extLst>
      <p:ext uri="{BB962C8B-B14F-4D97-AF65-F5344CB8AC3E}">
        <p14:creationId xmlns:p14="http://schemas.microsoft.com/office/powerpoint/2010/main" val="441215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475655" y="3068960"/>
            <a:ext cx="4176465" cy="2262781"/>
          </a:xfrm>
        </p:spPr>
        <p:txBody>
          <a:bodyPr anchor="ctr">
            <a:normAutofit/>
          </a:bodyPr>
          <a:lstStyle>
            <a:lvl1pPr>
              <a:defRPr sz="5400">
                <a:solidFill>
                  <a:srgbClr val="24170B"/>
                </a:solidFill>
                <a:latin typeface="Dalek" charset="0"/>
                <a:ea typeface="Dalek" charset="0"/>
                <a:cs typeface="Dalek" charset="0"/>
              </a:defRPr>
            </a:lvl1pPr>
          </a:lstStyle>
          <a:p>
            <a:r>
              <a:rPr lang="pt-BR" dirty="0"/>
              <a:t>Clique para editar estilo do título mestre</a:t>
            </a:r>
            <a:endParaRPr lang="en-US" dirty="0"/>
          </a:p>
        </p:txBody>
      </p:sp>
      <p:sp>
        <p:nvSpPr>
          <p:cNvPr id="3" name="Subtitle 2"/>
          <p:cNvSpPr>
            <a:spLocks noGrp="1"/>
          </p:cNvSpPr>
          <p:nvPr>
            <p:ph type="subTitle" idx="1"/>
          </p:nvPr>
        </p:nvSpPr>
        <p:spPr>
          <a:xfrm>
            <a:off x="1457399" y="5337761"/>
            <a:ext cx="4176465" cy="739852"/>
          </a:xfrm>
        </p:spPr>
        <p:txBody>
          <a:bodyPr anchor="t"/>
          <a:lstStyle>
            <a:lvl1pPr marL="0" indent="0" algn="l">
              <a:buNone/>
              <a:defRPr>
                <a:solidFill>
                  <a:schemeClr val="bg2">
                    <a:lumMod val="9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9" name="Freeform 8"/>
          <p:cNvSpPr/>
          <p:nvPr/>
        </p:nvSpPr>
        <p:spPr bwMode="auto">
          <a:xfrm>
            <a:off x="-31719" y="3809461"/>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Tree>
    <p:extLst>
      <p:ext uri="{BB962C8B-B14F-4D97-AF65-F5344CB8AC3E}">
        <p14:creationId xmlns:p14="http://schemas.microsoft.com/office/powerpoint/2010/main" val="1720954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a:duotone>
              <a:schemeClr val="bg2">
                <a:shade val="45000"/>
                <a:satMod val="135000"/>
              </a:schemeClr>
              <a:prstClr val="white"/>
            </a:duotone>
            <a:alphaModFix/>
          </a:blip>
          <a:stretch>
            <a:fillRect/>
          </a:stretch>
        </p:blipFill>
        <p:spPr>
          <a:xfrm>
            <a:off x="0" y="0"/>
            <a:ext cx="2011680" cy="6858000"/>
          </a:xfrm>
          <a:prstGeom prst="rect">
            <a:avLst/>
          </a:prstGeom>
        </p:spPr>
      </p:pic>
      <p:sp>
        <p:nvSpPr>
          <p:cNvPr id="2" name="Title 1"/>
          <p:cNvSpPr>
            <a:spLocks noGrp="1"/>
          </p:cNvSpPr>
          <p:nvPr>
            <p:ph type="title"/>
          </p:nvPr>
        </p:nvSpPr>
        <p:spPr>
          <a:xfrm>
            <a:off x="2123728" y="324751"/>
            <a:ext cx="6768752" cy="1280890"/>
          </a:xfrm>
        </p:spPr>
        <p:txBody>
          <a:bodyPr anchor="ctr"/>
          <a:lstStyle>
            <a:lvl1pPr>
              <a:defRPr>
                <a:solidFill>
                  <a:schemeClr val="bg2">
                    <a:lumMod val="25000"/>
                  </a:schemeClr>
                </a:solidFill>
              </a:defRPr>
            </a:lvl1pPr>
          </a:lstStyle>
          <a:p>
            <a:r>
              <a:rPr lang="pt-BR" dirty="0"/>
              <a:t>Clique para editar estilo do título mestre</a:t>
            </a:r>
            <a:endParaRPr lang="en-US" dirty="0"/>
          </a:p>
        </p:txBody>
      </p:sp>
      <p:sp>
        <p:nvSpPr>
          <p:cNvPr id="3" name="Content Placeholder 2"/>
          <p:cNvSpPr>
            <a:spLocks noGrp="1"/>
          </p:cNvSpPr>
          <p:nvPr>
            <p:ph idx="1"/>
          </p:nvPr>
        </p:nvSpPr>
        <p:spPr>
          <a:xfrm>
            <a:off x="2121017" y="1772816"/>
            <a:ext cx="6771614" cy="4824536"/>
          </a:xfrm>
        </p:spPr>
        <p:txBody>
          <a:bodyPr/>
          <a:lstStyle>
            <a:lvl1pPr algn="just">
              <a:spcBef>
                <a:spcPts val="900"/>
              </a:spcBef>
              <a:defRPr sz="2200"/>
            </a:lvl1pPr>
            <a:lvl2pPr algn="just">
              <a:spcBef>
                <a:spcPts val="600"/>
              </a:spcBef>
              <a:defRPr sz="1800">
                <a:solidFill>
                  <a:schemeClr val="accent3">
                    <a:lumMod val="75000"/>
                  </a:schemeClr>
                </a:solidFill>
              </a:defRPr>
            </a:lvl2pPr>
            <a:lvl3pPr algn="just">
              <a:spcBef>
                <a:spcPts val="500"/>
              </a:spcBef>
              <a:defRPr sz="1600"/>
            </a:lvl3pPr>
            <a:lvl4pPr algn="just">
              <a:spcBef>
                <a:spcPts val="400"/>
              </a:spcBef>
              <a:defRPr sz="1400"/>
            </a:lvl4pPr>
            <a:lvl5pPr marL="1600200" indent="0" algn="r">
              <a:spcBef>
                <a:spcPts val="600"/>
              </a:spcBef>
              <a:spcAft>
                <a:spcPts val="1200"/>
              </a:spcAft>
              <a:buNone/>
              <a:tabLst/>
              <a:defRPr>
                <a:solidFill>
                  <a:schemeClr val="bg2">
                    <a:lumMod val="50000"/>
                  </a:schemeClr>
                </a:solidFill>
              </a:defRPr>
            </a:lvl5p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Tree>
    <p:extLst>
      <p:ext uri="{BB962C8B-B14F-4D97-AF65-F5344CB8AC3E}">
        <p14:creationId xmlns:p14="http://schemas.microsoft.com/office/powerpoint/2010/main" val="1770843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942415" y="2686129"/>
            <a:ext cx="6591985" cy="1468800"/>
          </a:xfrm>
        </p:spPr>
        <p:txBody>
          <a:bodyPr anchor="ctr"/>
          <a:lstStyle>
            <a:lvl1pPr algn="l">
              <a:defRPr sz="4000" b="0" cap="none">
                <a:solidFill>
                  <a:schemeClr val="bg2">
                    <a:lumMod val="25000"/>
                  </a:schemeClr>
                </a:solidFill>
              </a:defRPr>
            </a:lvl1pPr>
          </a:lstStyle>
          <a:p>
            <a:r>
              <a:rPr lang="pt-BR" dirty="0"/>
              <a:t>Clique para editar estilo do título mestre</a:t>
            </a:r>
            <a:endParaRPr lang="en-US" dirty="0"/>
          </a:p>
        </p:txBody>
      </p:sp>
      <p:sp>
        <p:nvSpPr>
          <p:cNvPr id="3" name="Text Placeholder 2"/>
          <p:cNvSpPr>
            <a:spLocks noGrp="1"/>
          </p:cNvSpPr>
          <p:nvPr>
            <p:ph type="body" idx="1"/>
          </p:nvPr>
        </p:nvSpPr>
        <p:spPr>
          <a:xfrm>
            <a:off x="1942415" y="4150024"/>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D49C8CB1-73F7-49FB-B998-4856D2A0B2EC}" type="datetimeFigureOut">
              <a:rPr lang="pt-BR" smtClean="0"/>
              <a:t>06/01/2019</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582504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estilo do título mestre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921912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estilo do título mestre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D49C8CB1-73F7-49FB-B998-4856D2A0B2EC}" type="datetimeFigureOut">
              <a:rPr lang="pt-BR" smtClean="0"/>
              <a:t>06/01/2019</a:t>
            </a:fld>
            <a:endParaRPr lang="pt-BR"/>
          </a:p>
        </p:txBody>
      </p:sp>
      <p:sp>
        <p:nvSpPr>
          <p:cNvPr id="8" name="Footer Placeholder 7"/>
          <p:cNvSpPr>
            <a:spLocks noGrp="1"/>
          </p:cNvSpPr>
          <p:nvPr>
            <p:ph type="ftr" sz="quarter" idx="11"/>
          </p:nvPr>
        </p:nvSpPr>
        <p:spPr/>
        <p:txBody>
          <a:bodyPr/>
          <a:lstStyle/>
          <a:p>
            <a:endParaRPr lang="pt-B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276121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pt-BR"/>
              <a:t>Clique para editar estilo do título mestre</a:t>
            </a:r>
            <a:endParaRPr lang="en-US" dirty="0"/>
          </a:p>
        </p:txBody>
      </p:sp>
      <p:sp>
        <p:nvSpPr>
          <p:cNvPr id="3" name="Date Placeholder 2"/>
          <p:cNvSpPr>
            <a:spLocks noGrp="1"/>
          </p:cNvSpPr>
          <p:nvPr>
            <p:ph type="dt" sz="half" idx="10"/>
          </p:nvPr>
        </p:nvSpPr>
        <p:spPr/>
        <p:txBody>
          <a:bodyPr/>
          <a:lstStyle/>
          <a:p>
            <a:fld id="{D49C8CB1-73F7-49FB-B998-4856D2A0B2EC}" type="datetimeFigureOut">
              <a:rPr lang="pt-BR" smtClean="0"/>
              <a:t>06/01/2019</a:t>
            </a:fld>
            <a:endParaRPr lang="pt-BR"/>
          </a:p>
        </p:txBody>
      </p:sp>
      <p:sp>
        <p:nvSpPr>
          <p:cNvPr id="4" name="Footer Placeholder 3"/>
          <p:cNvSpPr>
            <a:spLocks noGrp="1"/>
          </p:cNvSpPr>
          <p:nvPr>
            <p:ph type="ftr" sz="quarter" idx="11"/>
          </p:nvPr>
        </p:nvSpPr>
        <p:spPr/>
        <p:txBody>
          <a:bodyPr/>
          <a:lstStyle/>
          <a:p>
            <a:endParaRPr lang="pt-B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859674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C8CB1-73F7-49FB-B998-4856D2A0B2EC}" type="datetimeFigureOut">
              <a:rPr lang="pt-BR" smtClean="0"/>
              <a:t>06/01/2019</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28292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pt-BR"/>
              <a:t>Clique para editar estilo do título mestre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581176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pt-BR"/>
              <a:t>Clique para editar estilo do título mestre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Arraste a imagem para o espaço reservado ou clique no ícone para adicionar</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072212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pt-BR"/>
              <a:t>Clique para editar estilo do título mestre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D49C8CB1-73F7-49FB-B998-4856D2A0B2EC}" type="datetimeFigureOut">
              <a:rPr lang="pt-BR" smtClean="0"/>
              <a:t>06/01/2019</a:t>
            </a:fld>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135381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pt-BR"/>
              <a:t>Clique para editar estilo do título mestre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D49C8CB1-73F7-49FB-B998-4856D2A0B2EC}" type="datetimeFigureOut">
              <a:rPr lang="pt-BR" smtClean="0"/>
              <a:t>06/01/2019</a:t>
            </a:fld>
            <a:endParaRPr lang="pt-BR"/>
          </a:p>
        </p:txBody>
      </p:sp>
      <p:sp>
        <p:nvSpPr>
          <p:cNvPr id="5" name="Footer Placeholder 4"/>
          <p:cNvSpPr>
            <a:spLocks noGrp="1"/>
          </p:cNvSpPr>
          <p:nvPr>
            <p:ph type="ftr" sz="quarter" idx="11"/>
          </p:nvPr>
        </p:nvSpPr>
        <p:spPr/>
        <p:txBody>
          <a:bodyPr/>
          <a:lstStyle/>
          <a:p>
            <a:endParaRPr lang="pt-B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29400DE-5435-4A94-A64B-DF6A5656AF86}" type="slidenum">
              <a:rPr lang="pt-BR" smtClean="0"/>
              <a:t>‹nº›</a:t>
            </a:fld>
            <a:endParaRPr lang="pt-B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71625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pt-BR"/>
              <a:t>Clique para editar estilo do título mestre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428752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pt-BR"/>
              <a:t>Clique para editar estilo do título mestre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29400DE-5435-4A94-A64B-DF6A5656AF86}" type="slidenum">
              <a:rPr lang="pt-BR" smtClean="0"/>
              <a:t>‹nº›</a:t>
            </a:fld>
            <a:endParaRPr lang="pt-B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3753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pt-BR"/>
              <a:t>Clique para editar estilo do título mestre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D49C8CB1-73F7-49FB-B998-4856D2A0B2EC}" type="datetimeFigureOut">
              <a:rPr lang="pt-BR" smtClean="0"/>
              <a:t>06/01/2019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373527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estilo do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49C8CB1-73F7-49FB-B998-4856D2A0B2EC}" type="datetimeFigureOut">
              <a:rPr lang="pt-BR" smtClean="0"/>
              <a:t>06/01/2019</a:t>
            </a:fld>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566634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49C8CB1-73F7-49FB-B998-4856D2A0B2EC}" type="datetimeFigureOut">
              <a:rPr lang="pt-BR" smtClean="0"/>
              <a:t>06/01/2019</a:t>
            </a:fld>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29400DE-5435-4A94-A64B-DF6A5656AF86}" type="slidenum">
              <a:rPr lang="pt-BR" smtClean="0"/>
              <a:t>‹nº›</a:t>
            </a:fld>
            <a:endParaRPr lang="pt-BR"/>
          </a:p>
        </p:txBody>
      </p:sp>
    </p:spTree>
    <p:extLst>
      <p:ext uri="{BB962C8B-B14F-4D97-AF65-F5344CB8AC3E}">
        <p14:creationId xmlns:p14="http://schemas.microsoft.com/office/powerpoint/2010/main" val="131146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pt-BR"/>
              <a:t>Clique para editar estilo do título mestre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49C8CB1-73F7-49FB-B998-4856D2A0B2EC}" type="datetimeFigureOut">
              <a:rPr lang="pt-BR" smtClean="0"/>
              <a:t>06/01/2019</a:t>
            </a:fld>
            <a:endParaRPr lang="pt-B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829400DE-5435-4A94-A64B-DF6A5656AF86}" type="slidenum">
              <a:rPr lang="pt-BR" smtClean="0"/>
              <a:t>‹nº›</a:t>
            </a:fld>
            <a:endParaRPr lang="pt-BR"/>
          </a:p>
        </p:txBody>
      </p:sp>
    </p:spTree>
    <p:extLst>
      <p:ext uri="{BB962C8B-B14F-4D97-AF65-F5344CB8AC3E}">
        <p14:creationId xmlns:p14="http://schemas.microsoft.com/office/powerpoint/2010/main" val="1597011458"/>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 id="2147483922" r:id="rId14"/>
    <p:sldLayoutId id="2147483923" r:id="rId15"/>
    <p:sldLayoutId id="2147483924" r:id="rId1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Dalek" charset="0"/>
          <a:ea typeface="Dalek" charset="0"/>
          <a:cs typeface="Dalek"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a:t>O calcanhar de  Aquiles</a:t>
            </a:r>
          </a:p>
        </p:txBody>
      </p:sp>
      <p:sp>
        <p:nvSpPr>
          <p:cNvPr id="3" name="Subtítulo 2"/>
          <p:cNvSpPr>
            <a:spLocks noGrp="1"/>
          </p:cNvSpPr>
          <p:nvPr>
            <p:ph type="subTitle" idx="1"/>
          </p:nvPr>
        </p:nvSpPr>
        <p:spPr>
          <a:xfrm>
            <a:off x="1457399" y="4972666"/>
            <a:ext cx="4176465" cy="739852"/>
          </a:xfrm>
        </p:spPr>
        <p:txBody>
          <a:bodyPr/>
          <a:lstStyle/>
          <a:p>
            <a:r>
              <a:rPr lang="pt-BR" dirty="0"/>
              <a:t>Conviver e melhorar</a:t>
            </a:r>
          </a:p>
        </p:txBody>
      </p:sp>
      <p:sp>
        <p:nvSpPr>
          <p:cNvPr id="8" name="Subtítulo 2"/>
          <p:cNvSpPr txBox="1">
            <a:spLocks/>
          </p:cNvSpPr>
          <p:nvPr/>
        </p:nvSpPr>
        <p:spPr>
          <a:xfrm>
            <a:off x="1481983" y="6093296"/>
            <a:ext cx="4176465" cy="648072"/>
          </a:xfrm>
          <a:prstGeom prst="rect">
            <a:avLst/>
          </a:prstGeom>
        </p:spPr>
        <p:txBody>
          <a:bodyPr vert="horz" lIns="91440" tIns="45720" rIns="91440" bIns="45720" rtlCol="0" anchor="b">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bg2">
                    <a:lumMod val="9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spcBef>
                <a:spcPts val="0"/>
              </a:spcBef>
            </a:pPr>
            <a:r>
              <a:rPr lang="pt-BR" sz="1300" dirty="0">
                <a:solidFill>
                  <a:schemeClr val="bg2">
                    <a:lumMod val="75000"/>
                  </a:schemeClr>
                </a:solidFill>
              </a:rPr>
              <a:t>Grupo Espírita </a:t>
            </a:r>
            <a:r>
              <a:rPr lang="pt-BR" sz="1300" dirty="0" err="1">
                <a:solidFill>
                  <a:schemeClr val="bg2">
                    <a:lumMod val="75000"/>
                  </a:schemeClr>
                </a:solidFill>
              </a:rPr>
              <a:t>Guillon</a:t>
            </a:r>
            <a:r>
              <a:rPr lang="pt-BR" sz="1300" dirty="0">
                <a:solidFill>
                  <a:schemeClr val="bg2">
                    <a:lumMod val="75000"/>
                  </a:schemeClr>
                </a:solidFill>
              </a:rPr>
              <a:t> Ribeiro</a:t>
            </a:r>
          </a:p>
          <a:p>
            <a:pPr>
              <a:spcBef>
                <a:spcPts val="0"/>
              </a:spcBef>
            </a:pPr>
            <a:r>
              <a:rPr lang="pt-BR" sz="1300" dirty="0">
                <a:solidFill>
                  <a:schemeClr val="bg2">
                    <a:lumMod val="75000"/>
                  </a:schemeClr>
                </a:solidFill>
              </a:rPr>
              <a:t>Escola de </a:t>
            </a:r>
            <a:r>
              <a:rPr lang="pt-BR" sz="1300" dirty="0" err="1">
                <a:solidFill>
                  <a:schemeClr val="bg2">
                    <a:lumMod val="75000"/>
                  </a:schemeClr>
                </a:solidFill>
              </a:rPr>
              <a:t>Evangelizaçào</a:t>
            </a:r>
            <a:r>
              <a:rPr lang="pt-BR" sz="1300" dirty="0">
                <a:solidFill>
                  <a:schemeClr val="bg2">
                    <a:lumMod val="75000"/>
                  </a:schemeClr>
                </a:solidFill>
              </a:rPr>
              <a:t> de Pacientes</a:t>
            </a:r>
          </a:p>
        </p:txBody>
      </p:sp>
    </p:spTree>
    <p:extLst>
      <p:ext uri="{BB962C8B-B14F-4D97-AF65-F5344CB8AC3E}">
        <p14:creationId xmlns:p14="http://schemas.microsoft.com/office/powerpoint/2010/main" val="3311941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Situação problema</a:t>
            </a:r>
          </a:p>
        </p:txBody>
      </p:sp>
      <p:sp>
        <p:nvSpPr>
          <p:cNvPr id="3" name="Espaço Reservado para Conteúdo 2"/>
          <p:cNvSpPr>
            <a:spLocks noGrp="1"/>
          </p:cNvSpPr>
          <p:nvPr>
            <p:ph type="body" idx="1"/>
          </p:nvPr>
        </p:nvSpPr>
        <p:spPr>
          <a:xfrm>
            <a:off x="1942415" y="3861048"/>
            <a:ext cx="6591985" cy="2808312"/>
          </a:xfrm>
        </p:spPr>
        <p:txBody>
          <a:bodyPr>
            <a:normAutofit fontScale="92500" lnSpcReduction="20000"/>
          </a:bodyPr>
          <a:lstStyle/>
          <a:p>
            <a:pPr marL="0" indent="0">
              <a:buNone/>
            </a:pPr>
            <a:r>
              <a:rPr lang="pt-BR" dirty="0"/>
              <a:t>Estou sofrendo, há anos, de pequenos inchaços nas articulações dos dedos. Sou uma pessoa constantemente acometida por alguma enfermidade. Ora uma indigestão, ora uma enxaqueca, ora uma dor reumática. Na verdade, raramente estou bem. Eu era uma mulher gentil e alegre; hoje, costumo perder o controle por qualquer coisa. Quanto mais tensa ou nervosa, mais se agravam meus problemas de saúde. Essas doenças são provações relacionadas a vidas passadas ou será que estou sendo vítima de mandingas ou  feitiçarias?</a:t>
            </a:r>
          </a:p>
        </p:txBody>
      </p:sp>
    </p:spTree>
    <p:extLst>
      <p:ext uri="{BB962C8B-B14F-4D97-AF65-F5344CB8AC3E}">
        <p14:creationId xmlns:p14="http://schemas.microsoft.com/office/powerpoint/2010/main" val="325994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Mitologia </a:t>
            </a:r>
            <a:r>
              <a:rPr lang="mr-IN"/>
              <a:t>–</a:t>
            </a:r>
            <a:r>
              <a:rPr lang="pt-BR"/>
              <a:t> Aquiles</a:t>
            </a:r>
            <a:endParaRPr lang="pt-BR" dirty="0"/>
          </a:p>
        </p:txBody>
      </p:sp>
      <p:sp>
        <p:nvSpPr>
          <p:cNvPr id="3" name="Espaço Reservado para Conteúdo 2"/>
          <p:cNvSpPr>
            <a:spLocks noGrp="1"/>
          </p:cNvSpPr>
          <p:nvPr>
            <p:ph idx="1"/>
          </p:nvPr>
        </p:nvSpPr>
        <p:spPr>
          <a:xfrm>
            <a:off x="2121017" y="1412776"/>
            <a:ext cx="6771614" cy="5184576"/>
          </a:xfrm>
        </p:spPr>
        <p:txBody>
          <a:bodyPr>
            <a:normAutofit fontScale="92500" lnSpcReduction="10000"/>
          </a:bodyPr>
          <a:lstStyle/>
          <a:p>
            <a:pPr marL="0" indent="0">
              <a:buNone/>
            </a:pPr>
            <a:r>
              <a:rPr lang="pt-BR" dirty="0"/>
              <a:t>Na mitológica Grécia, </a:t>
            </a:r>
            <a:r>
              <a:rPr lang="pt-BR" dirty="0" err="1"/>
              <a:t>Tétis</a:t>
            </a:r>
            <a:r>
              <a:rPr lang="pt-BR" dirty="0"/>
              <a:t>, filha de um deus, desposa um mortal, o rei </a:t>
            </a:r>
            <a:r>
              <a:rPr lang="pt-BR" dirty="0" err="1"/>
              <a:t>Peleu</a:t>
            </a:r>
            <a:r>
              <a:rPr lang="pt-BR" dirty="0"/>
              <a:t>, nascendo dessa união Aquiles. </a:t>
            </a:r>
            <a:r>
              <a:rPr lang="pt-BR" dirty="0" err="1"/>
              <a:t>Tétis</a:t>
            </a:r>
            <a:r>
              <a:rPr lang="pt-BR" dirty="0"/>
              <a:t>, no entanto, recusa-se a aceitar que a criança nascida de seu ventre não possa ter uma vida infinita, e busca um meio de torná-la imortal.</a:t>
            </a:r>
          </a:p>
          <a:p>
            <a:pPr marL="0" indent="0">
              <a:buNone/>
            </a:pPr>
            <a:r>
              <a:rPr lang="pt-BR" dirty="0"/>
              <a:t>Com um manto, procura abafar o choro do filho recém-nascido e o conduz a uma clareira onde resplandece um fogo prateado, que surgia do nada. A mãe, meio amedrontada, retira o pequenino Aquiles de entre os panos e o mergulha nas chamas incandescentes e pálidas. Ele grita de dor, mas ainda não pode pedir socorro. Durante várias noites, </a:t>
            </a:r>
            <a:r>
              <a:rPr lang="pt-BR" dirty="0" err="1"/>
              <a:t>Tétis</a:t>
            </a:r>
            <a:r>
              <a:rPr lang="pt-BR" dirty="0"/>
              <a:t> expõe a bela criança às labaredas alvas e solitárias, curando logo em seguida suas queimaduras com ambrosia - manjar dos deuses do Olimpo.</a:t>
            </a:r>
          </a:p>
        </p:txBody>
      </p:sp>
    </p:spTree>
    <p:extLst>
      <p:ext uri="{BB962C8B-B14F-4D97-AF65-F5344CB8AC3E}">
        <p14:creationId xmlns:p14="http://schemas.microsoft.com/office/powerpoint/2010/main" val="2901988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Mitologia </a:t>
            </a:r>
            <a:r>
              <a:rPr lang="mr-IN"/>
              <a:t>–</a:t>
            </a:r>
            <a:r>
              <a:rPr lang="pt-BR"/>
              <a:t> Aquiles</a:t>
            </a:r>
            <a:endParaRPr lang="pt-BR" dirty="0"/>
          </a:p>
        </p:txBody>
      </p:sp>
      <p:sp>
        <p:nvSpPr>
          <p:cNvPr id="3" name="Espaço Reservado para Conteúdo 2"/>
          <p:cNvSpPr>
            <a:spLocks noGrp="1"/>
          </p:cNvSpPr>
          <p:nvPr>
            <p:ph idx="1"/>
          </p:nvPr>
        </p:nvSpPr>
        <p:spPr>
          <a:xfrm>
            <a:off x="2121017" y="1412776"/>
            <a:ext cx="6771614" cy="5184576"/>
          </a:xfrm>
        </p:spPr>
        <p:txBody>
          <a:bodyPr>
            <a:normAutofit fontScale="92500" lnSpcReduction="10000"/>
          </a:bodyPr>
          <a:lstStyle/>
          <a:p>
            <a:pPr marL="0" indent="0">
              <a:buNone/>
            </a:pPr>
            <a:r>
              <a:rPr lang="pt-BR" dirty="0"/>
              <a:t>A deusa sabe que só assim o filho conquistará a imortalidade; ela sofre, mas entende que pouco a pouco vai tornando Aquiles imune às doenças e à morte.</a:t>
            </a:r>
          </a:p>
          <a:p>
            <a:pPr marL="0" indent="0">
              <a:buNone/>
            </a:pPr>
            <a:r>
              <a:rPr lang="pt-BR" dirty="0"/>
              <a:t>Na noite em que </a:t>
            </a:r>
            <a:r>
              <a:rPr lang="pt-BR" dirty="0" err="1"/>
              <a:t>Tétis</a:t>
            </a:r>
            <a:r>
              <a:rPr lang="pt-BR" dirty="0"/>
              <a:t> completaria sua tarefa, </a:t>
            </a:r>
            <a:r>
              <a:rPr lang="pt-BR" dirty="0" err="1"/>
              <a:t>Peleu</a:t>
            </a:r>
            <a:r>
              <a:rPr lang="pt-BR" dirty="0"/>
              <a:t> arranca-lhe a criança dos braços. Acredita que sua mulher seja uma criminosa desalmada. Apesar das súplicas, por meio das quais ela tenta explicar suas razões, ele se mantém completamente surdo. Demonstrando estranheza e incompreensão, enfurecido, foge com o filho. Naquela noite, </a:t>
            </a:r>
            <a:r>
              <a:rPr lang="pt-BR" dirty="0" err="1"/>
              <a:t>Tétis</a:t>
            </a:r>
            <a:r>
              <a:rPr lang="pt-BR" dirty="0"/>
              <a:t> tornaria Aquiles invulnerável por completo.</a:t>
            </a:r>
          </a:p>
          <a:p>
            <a:pPr marL="0" indent="0">
              <a:buNone/>
            </a:pPr>
            <a:r>
              <a:rPr lang="pt-BR" dirty="0"/>
              <a:t>Infelizmente, ela não se lembrou de proteger-lhe o calcanhar, por onde sempre o segurava. Por ironia do destino, no cerco de Tróia, Aquiles, já moço, foi mortalmente atingido por uma flecha envenenada... no calcanhar.</a:t>
            </a:r>
          </a:p>
        </p:txBody>
      </p:sp>
    </p:spTree>
    <p:extLst>
      <p:ext uri="{BB962C8B-B14F-4D97-AF65-F5344CB8AC3E}">
        <p14:creationId xmlns:p14="http://schemas.microsoft.com/office/powerpoint/2010/main" val="1646035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606285" y="3933056"/>
            <a:ext cx="3801078" cy="25202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normAutofit/>
          </a:bodyPr>
          <a:lstStyle/>
          <a:p>
            <a:r>
              <a:rPr lang="pt-BR" dirty="0"/>
              <a:t>O que representa  o “calcanhar de Aquiles” para nós?</a:t>
            </a:r>
          </a:p>
        </p:txBody>
      </p:sp>
      <p:sp>
        <p:nvSpPr>
          <p:cNvPr id="3" name="Espaço Reservado para Conteúdo 2"/>
          <p:cNvSpPr>
            <a:spLocks noGrp="1"/>
          </p:cNvSpPr>
          <p:nvPr>
            <p:ph idx="1"/>
          </p:nvPr>
        </p:nvSpPr>
        <p:spPr/>
        <p:txBody>
          <a:bodyPr/>
          <a:lstStyle/>
          <a:p>
            <a:r>
              <a:rPr lang="pt-BR" dirty="0"/>
              <a:t>“Seu ‘calcanhar de Aquiles’ são seus pontos vulneráveis </a:t>
            </a:r>
            <a:r>
              <a:rPr lang="mr-IN" dirty="0"/>
              <a:t>–</a:t>
            </a:r>
            <a:r>
              <a:rPr lang="pt-BR" dirty="0"/>
              <a:t> áreas de seu psiquismo suscetíveis ao desequilíbrio, bloqueadores do desenvolvimento de sua paz interior.”</a:t>
            </a:r>
          </a:p>
          <a:p>
            <a:pPr lvl="4"/>
            <a:r>
              <a:rPr lang="pt-BR" dirty="0"/>
              <a:t>(LOURDES CATHERINE. </a:t>
            </a:r>
            <a:r>
              <a:rPr lang="pt-BR" i="1" dirty="0"/>
              <a:t>Conviver e melhorar</a:t>
            </a:r>
            <a:r>
              <a:rPr lang="pt-BR" dirty="0"/>
              <a:t>, cap. 6.)</a:t>
            </a:r>
          </a:p>
        </p:txBody>
      </p:sp>
    </p:spTree>
    <p:extLst>
      <p:ext uri="{BB962C8B-B14F-4D97-AF65-F5344CB8AC3E}">
        <p14:creationId xmlns:p14="http://schemas.microsoft.com/office/powerpoint/2010/main" val="1108216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772816"/>
            <a:ext cx="2760307" cy="3240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a:t>Primeira lição</a:t>
            </a:r>
            <a:endParaRPr lang="pt-BR" dirty="0"/>
          </a:p>
        </p:txBody>
      </p:sp>
      <p:sp>
        <p:nvSpPr>
          <p:cNvPr id="3" name="Espaço Reservado para Conteúdo 2"/>
          <p:cNvSpPr>
            <a:spLocks noGrp="1"/>
          </p:cNvSpPr>
          <p:nvPr>
            <p:ph idx="1"/>
          </p:nvPr>
        </p:nvSpPr>
        <p:spPr>
          <a:xfrm>
            <a:off x="3995935" y="1772816"/>
            <a:ext cx="4896695" cy="4824536"/>
          </a:xfrm>
        </p:spPr>
        <p:txBody>
          <a:bodyPr/>
          <a:lstStyle/>
          <a:p>
            <a:r>
              <a:rPr lang="pt-BR"/>
              <a:t>“A doença, quando não seja a advertência das células queixosas do tirânico senhor que as domina, é a mensageira amiga, convidando a meditações necessárias.”</a:t>
            </a:r>
          </a:p>
          <a:p>
            <a:pPr lvl="4"/>
            <a:r>
              <a:rPr lang="pt-BR" dirty="0"/>
              <a:t>(EMMANUEL. Reformador, setembro 1941, p. 219.)</a:t>
            </a:r>
          </a:p>
          <a:p>
            <a:endParaRPr lang="pt-BR" dirty="0"/>
          </a:p>
        </p:txBody>
      </p:sp>
    </p:spTree>
    <p:extLst>
      <p:ext uri="{BB962C8B-B14F-4D97-AF65-F5344CB8AC3E}">
        <p14:creationId xmlns:p14="http://schemas.microsoft.com/office/powerpoint/2010/main" val="45233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Qual a causa das doenças?</a:t>
            </a:r>
          </a:p>
        </p:txBody>
      </p:sp>
      <p:sp>
        <p:nvSpPr>
          <p:cNvPr id="3" name="Espaço Reservado para Conteúdo 2"/>
          <p:cNvSpPr>
            <a:spLocks noGrp="1"/>
          </p:cNvSpPr>
          <p:nvPr>
            <p:ph idx="1"/>
          </p:nvPr>
        </p:nvSpPr>
        <p:spPr>
          <a:xfrm>
            <a:off x="4355976" y="1772816"/>
            <a:ext cx="4536655" cy="4824536"/>
          </a:xfrm>
        </p:spPr>
        <p:txBody>
          <a:bodyPr/>
          <a:lstStyle/>
          <a:p>
            <a:r>
              <a:rPr lang="pt-BR" dirty="0"/>
              <a:t>“</a:t>
            </a:r>
            <a:r>
              <a:rPr lang="pt-PT" dirty="0"/>
              <a:t>A doença, como resultante de desequilíbrio moral, sobrevive no perispírito, ali­mentada pelos pensamentos que a geraram, quan­do esses pensamentos persistem depois da morte do corpo físico.”</a:t>
            </a:r>
          </a:p>
          <a:p>
            <a:pPr lvl="4"/>
            <a:r>
              <a:rPr lang="pt-PT" dirty="0"/>
              <a:t>(ANDRÉ LUIZ. </a:t>
            </a:r>
            <a:r>
              <a:rPr lang="pt-PT" i="1" dirty="0"/>
              <a:t>Nos Domínios da Mediunidade</a:t>
            </a:r>
            <a:r>
              <a:rPr lang="pt-PT" dirty="0"/>
              <a:t>, cap. 4.)</a:t>
            </a:r>
            <a:endParaRPr lang="pt-BR" dirty="0"/>
          </a:p>
        </p:txBody>
      </p:sp>
      <p:pic>
        <p:nvPicPr>
          <p:cNvPr id="4" name="Imagem 3"/>
          <p:cNvPicPr>
            <a:picLocks noChangeAspect="1"/>
          </p:cNvPicPr>
          <p:nvPr/>
        </p:nvPicPr>
        <p:blipFill rotWithShape="1">
          <a:blip r:embed="rId3"/>
          <a:srcRect r="10958"/>
          <a:stretch/>
        </p:blipFill>
        <p:spPr>
          <a:xfrm>
            <a:off x="979066" y="1916832"/>
            <a:ext cx="3095978" cy="3456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39110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Segunda lição</a:t>
            </a:r>
          </a:p>
        </p:txBody>
      </p:sp>
      <p:sp>
        <p:nvSpPr>
          <p:cNvPr id="3" name="Espaço Reservado para Conteúdo 2"/>
          <p:cNvSpPr>
            <a:spLocks noGrp="1"/>
          </p:cNvSpPr>
          <p:nvPr>
            <p:ph idx="1"/>
          </p:nvPr>
        </p:nvSpPr>
        <p:spPr/>
        <p:txBody>
          <a:bodyPr/>
          <a:lstStyle/>
          <a:p>
            <a:r>
              <a:rPr lang="pt-BR" dirty="0"/>
              <a:t>“A vida é energia. Sua saúde física, seus pequenos ou grandes gestos, seu tom de voz, seu comportamento, suas relações com os outros, tudo isso são fenômenos energéticos.</a:t>
            </a:r>
          </a:p>
          <a:p>
            <a:pPr lvl="4"/>
            <a:r>
              <a:rPr lang="pt-BR" dirty="0"/>
              <a:t>(LOURDES CATHERINE. </a:t>
            </a:r>
            <a:r>
              <a:rPr lang="pt-BR" i="1" dirty="0"/>
              <a:t>Conviver e melhorar</a:t>
            </a:r>
            <a:r>
              <a:rPr lang="pt-BR" dirty="0"/>
              <a:t>, cap. 6.)</a:t>
            </a:r>
          </a:p>
        </p:txBody>
      </p:sp>
      <p:pic>
        <p:nvPicPr>
          <p:cNvPr id="5" name="Imagem 4"/>
          <p:cNvPicPr>
            <a:picLocks noChangeAspect="1"/>
          </p:cNvPicPr>
          <p:nvPr/>
        </p:nvPicPr>
        <p:blipFill>
          <a:blip r:embed="rId3"/>
          <a:stretch>
            <a:fillRect/>
          </a:stretch>
        </p:blipFill>
        <p:spPr>
          <a:xfrm>
            <a:off x="3601824" y="3861048"/>
            <a:ext cx="3810000" cy="25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0211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Lei de assimilação e repulsão dos fluidos</a:t>
            </a:r>
          </a:p>
        </p:txBody>
      </p:sp>
      <p:sp>
        <p:nvSpPr>
          <p:cNvPr id="3" name="Espaço Reservado para Conteúdo 2"/>
          <p:cNvSpPr>
            <a:spLocks noGrp="1"/>
          </p:cNvSpPr>
          <p:nvPr>
            <p:ph idx="1"/>
          </p:nvPr>
        </p:nvSpPr>
        <p:spPr/>
        <p:txBody>
          <a:bodyPr/>
          <a:lstStyle/>
          <a:p>
            <a:r>
              <a:rPr lang="pt-BR" dirty="0"/>
              <a:t>“O pensamento malévolo determina uma corrente fluídica que impressiona penosamente. O pensamento benévolo nos envolve num agradável eflúvio.”</a:t>
            </a:r>
          </a:p>
          <a:p>
            <a:pPr lvl="4"/>
            <a:r>
              <a:rPr lang="pt-BR" dirty="0"/>
              <a:t>(ALLAN KARDEC. </a:t>
            </a:r>
            <a:r>
              <a:rPr lang="pt-BR" i="1" dirty="0"/>
              <a:t>O Evangelho Segundo o Espiritismo</a:t>
            </a:r>
            <a:r>
              <a:rPr lang="pt-BR" dirty="0"/>
              <a:t>, </a:t>
            </a:r>
            <a:br>
              <a:rPr lang="pt-BR" dirty="0"/>
            </a:br>
            <a:r>
              <a:rPr lang="pt-BR" dirty="0"/>
              <a:t>cap. 12, item 3.)</a:t>
            </a:r>
          </a:p>
        </p:txBody>
      </p:sp>
      <p:pic>
        <p:nvPicPr>
          <p:cNvPr id="5" name="Imagem 4"/>
          <p:cNvPicPr>
            <a:picLocks noChangeAspect="1"/>
          </p:cNvPicPr>
          <p:nvPr/>
        </p:nvPicPr>
        <p:blipFill>
          <a:blip r:embed="rId3"/>
          <a:stretch>
            <a:fillRect/>
          </a:stretch>
        </p:blipFill>
        <p:spPr>
          <a:xfrm>
            <a:off x="3347864" y="3882482"/>
            <a:ext cx="4323040" cy="2714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34562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Qual o significado da dor?</a:t>
            </a:r>
            <a:endParaRPr lang="pt-BR" dirty="0"/>
          </a:p>
        </p:txBody>
      </p:sp>
      <p:sp>
        <p:nvSpPr>
          <p:cNvPr id="3" name="Espaço Reservado para Conteúdo 2"/>
          <p:cNvSpPr>
            <a:spLocks noGrp="1"/>
          </p:cNvSpPr>
          <p:nvPr>
            <p:ph idx="1"/>
          </p:nvPr>
        </p:nvSpPr>
        <p:spPr/>
        <p:txBody>
          <a:bodyPr/>
          <a:lstStyle/>
          <a:p>
            <a:r>
              <a:rPr lang="pt-BR" dirty="0"/>
              <a:t>“A dor faculta o desgaste das imperfeições, propiciando o descobrimento dos valiosos recursos, inexoráveis, aliás do ser.”</a:t>
            </a:r>
          </a:p>
          <a:p>
            <a:pPr lvl="4"/>
            <a:r>
              <a:rPr lang="pt-BR" dirty="0"/>
              <a:t>(JOANNA DE </a:t>
            </a:r>
            <a:r>
              <a:rPr lang="pt-BR" dirty="0" err="1"/>
              <a:t>ÂNGELIS</a:t>
            </a:r>
            <a:r>
              <a:rPr lang="pt-BR" dirty="0"/>
              <a:t>. </a:t>
            </a:r>
            <a:r>
              <a:rPr lang="pt-BR" i="1" dirty="0"/>
              <a:t>Florações Evangélicas</a:t>
            </a:r>
            <a:r>
              <a:rPr lang="pt-BR" dirty="0"/>
              <a:t>, cap. 17.)</a:t>
            </a:r>
          </a:p>
        </p:txBody>
      </p:sp>
      <p:pic>
        <p:nvPicPr>
          <p:cNvPr id="4" name="Imagem 3"/>
          <p:cNvPicPr>
            <a:picLocks noChangeAspect="1"/>
          </p:cNvPicPr>
          <p:nvPr/>
        </p:nvPicPr>
        <p:blipFill>
          <a:blip r:embed="rId3"/>
          <a:stretch>
            <a:fillRect/>
          </a:stretch>
        </p:blipFill>
        <p:spPr>
          <a:xfrm>
            <a:off x="3273296" y="3501008"/>
            <a:ext cx="4467056" cy="29453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6011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Qual o papel das enfermidades?</a:t>
            </a:r>
            <a:endParaRPr lang="pt-BR" dirty="0"/>
          </a:p>
        </p:txBody>
      </p:sp>
      <p:sp>
        <p:nvSpPr>
          <p:cNvPr id="3" name="Espaço Reservado para Conteúdo 2"/>
          <p:cNvSpPr>
            <a:spLocks noGrp="1"/>
          </p:cNvSpPr>
          <p:nvPr>
            <p:ph idx="1"/>
          </p:nvPr>
        </p:nvSpPr>
        <p:spPr/>
        <p:txBody>
          <a:bodyPr/>
          <a:lstStyle/>
          <a:p>
            <a:r>
              <a:rPr lang="pt-BR" dirty="0"/>
              <a:t>“... as enfermidades são corretivos que destacam ensinos inadiáveis que, de outra forma, não aprenderia tão facilmente.”</a:t>
            </a:r>
          </a:p>
          <a:p>
            <a:pPr lvl="4"/>
            <a:r>
              <a:rPr lang="pt-BR" dirty="0"/>
              <a:t>(LOURDES CATHERINE. </a:t>
            </a:r>
            <a:r>
              <a:rPr lang="pt-BR" i="1" dirty="0"/>
              <a:t>Conviver e melhorar</a:t>
            </a:r>
            <a:r>
              <a:rPr lang="pt-BR" dirty="0"/>
              <a:t>, cap. 6.)</a:t>
            </a:r>
          </a:p>
        </p:txBody>
      </p:sp>
      <p:pic>
        <p:nvPicPr>
          <p:cNvPr id="4" name="Imagem 3"/>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3201288" y="3365292"/>
            <a:ext cx="4611072" cy="32320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2593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pt-BR" sz="7200" dirty="0"/>
              <a:t>O que fazer?!</a:t>
            </a:r>
          </a:p>
        </p:txBody>
      </p:sp>
      <p:sp>
        <p:nvSpPr>
          <p:cNvPr id="5" name="Espaço Reservado para Texto 4"/>
          <p:cNvSpPr>
            <a:spLocks noGrp="1"/>
          </p:cNvSpPr>
          <p:nvPr>
            <p:ph type="body" idx="1"/>
          </p:nvPr>
        </p:nvSpPr>
        <p:spPr/>
        <p:txBody>
          <a:bodyPr/>
          <a:lstStyle/>
          <a:p>
            <a:endParaRPr lang="pt-BR"/>
          </a:p>
        </p:txBody>
      </p:sp>
    </p:spTree>
    <p:extLst>
      <p:ext uri="{BB962C8B-B14F-4D97-AF65-F5344CB8AC3E}">
        <p14:creationId xmlns:p14="http://schemas.microsoft.com/office/powerpoint/2010/main" val="1776822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1º: investigue-se</a:t>
            </a:r>
          </a:p>
        </p:txBody>
      </p:sp>
      <p:sp>
        <p:nvSpPr>
          <p:cNvPr id="3" name="Espaço Reservado para Conteúdo 2"/>
          <p:cNvSpPr>
            <a:spLocks noGrp="1"/>
          </p:cNvSpPr>
          <p:nvPr>
            <p:ph idx="1"/>
          </p:nvPr>
        </p:nvSpPr>
        <p:spPr>
          <a:xfrm>
            <a:off x="2121017" y="1772816"/>
            <a:ext cx="6771614" cy="2314954"/>
          </a:xfrm>
        </p:spPr>
        <p:txBody>
          <a:bodyPr>
            <a:normAutofit fontScale="92500"/>
          </a:bodyPr>
          <a:lstStyle/>
          <a:p>
            <a:r>
              <a:rPr lang="pt-BR" dirty="0"/>
              <a:t>“Investigue calmamente seus comportamentos autodestrutivos. Apenas poderá alterá-los dia após dia, pois à medida que você se tornar consciente de como eles agem em seu corpo físico é que começará a transformá-los, ou seja, libertar-se de suas cruzes e lágrimas.”</a:t>
            </a:r>
          </a:p>
          <a:p>
            <a:pPr lvl="4"/>
            <a:r>
              <a:rPr lang="pt-BR" dirty="0"/>
              <a:t>(LOURDES CATHERINE. </a:t>
            </a:r>
            <a:r>
              <a:rPr lang="pt-BR" i="1" dirty="0"/>
              <a:t>Conviver e melhorar</a:t>
            </a:r>
            <a:r>
              <a:rPr lang="pt-BR" dirty="0"/>
              <a:t>, cap. 6.)</a:t>
            </a:r>
          </a:p>
        </p:txBody>
      </p:sp>
      <p:pic>
        <p:nvPicPr>
          <p:cNvPr id="4" name="Imagem 3"/>
          <p:cNvPicPr>
            <a:picLocks noChangeAspect="1"/>
          </p:cNvPicPr>
          <p:nvPr/>
        </p:nvPicPr>
        <p:blipFill>
          <a:blip r:embed="rId3"/>
          <a:stretch>
            <a:fillRect/>
          </a:stretch>
        </p:blipFill>
        <p:spPr>
          <a:xfrm>
            <a:off x="3419872" y="4149725"/>
            <a:ext cx="4246498" cy="2385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46979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2º: aceite a dor como sua amiga</a:t>
            </a:r>
          </a:p>
        </p:txBody>
      </p:sp>
      <p:sp>
        <p:nvSpPr>
          <p:cNvPr id="3" name="Espaço Reservado para Conteúdo 2"/>
          <p:cNvSpPr>
            <a:spLocks noGrp="1"/>
          </p:cNvSpPr>
          <p:nvPr>
            <p:ph idx="1"/>
          </p:nvPr>
        </p:nvSpPr>
        <p:spPr/>
        <p:txBody>
          <a:bodyPr>
            <a:normAutofit/>
          </a:bodyPr>
          <a:lstStyle/>
          <a:p>
            <a:r>
              <a:rPr lang="pt-BR" dirty="0"/>
              <a:t>“O sofrimento de qualquer natureza, quando aceito com resignação </a:t>
            </a:r>
            <a:r>
              <a:rPr lang="mr-IN" dirty="0"/>
              <a:t>–</a:t>
            </a:r>
            <a:r>
              <a:rPr lang="pt-BR" dirty="0"/>
              <a:t> e toda aflição atual possui as suas nascentes nos atos pretérito do espírito rebelde </a:t>
            </a:r>
            <a:r>
              <a:rPr lang="mr-IN" dirty="0"/>
              <a:t>–</a:t>
            </a:r>
            <a:r>
              <a:rPr lang="pt-BR" dirty="0"/>
              <a:t> propicia renovação interior com amplas possibilidades de progresso, fator preponderante de felicidade.”</a:t>
            </a:r>
          </a:p>
          <a:p>
            <a:pPr lvl="4"/>
            <a:r>
              <a:rPr lang="pt-BR" dirty="0"/>
              <a:t>(JOANNA DE </a:t>
            </a:r>
            <a:r>
              <a:rPr lang="pt-BR" dirty="0" err="1"/>
              <a:t>ÂNGELIS</a:t>
            </a:r>
            <a:r>
              <a:rPr lang="pt-BR" dirty="0"/>
              <a:t>. </a:t>
            </a:r>
            <a:r>
              <a:rPr lang="pt-BR" i="1" dirty="0"/>
              <a:t>Florações Evangélicas</a:t>
            </a:r>
            <a:r>
              <a:rPr lang="pt-BR" dirty="0"/>
              <a:t>, cap. 17.)</a:t>
            </a:r>
          </a:p>
        </p:txBody>
      </p:sp>
    </p:spTree>
    <p:extLst>
      <p:ext uri="{BB962C8B-B14F-4D97-AF65-F5344CB8AC3E}">
        <p14:creationId xmlns:p14="http://schemas.microsoft.com/office/powerpoint/2010/main" val="911168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766116938"/>
              </p:ext>
            </p:extLst>
          </p:nvPr>
        </p:nvGraphicFramePr>
        <p:xfrm>
          <a:off x="7020272" y="1835134"/>
          <a:ext cx="2376264"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eta para a esquerda 2"/>
          <p:cNvSpPr/>
          <p:nvPr/>
        </p:nvSpPr>
        <p:spPr>
          <a:xfrm>
            <a:off x="6732240" y="3307389"/>
            <a:ext cx="504056" cy="6558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4"/>
          <p:cNvSpPr>
            <a:spLocks noGrp="1"/>
          </p:cNvSpPr>
          <p:nvPr>
            <p:ph type="title"/>
          </p:nvPr>
        </p:nvSpPr>
        <p:spPr/>
        <p:txBody>
          <a:bodyPr>
            <a:normAutofit/>
          </a:bodyPr>
          <a:lstStyle/>
          <a:p>
            <a:r>
              <a:rPr lang="pt-BR"/>
              <a:t>3º: modifique pensamentos inferiores</a:t>
            </a:r>
            <a:endParaRPr lang="pt-BR" dirty="0"/>
          </a:p>
        </p:txBody>
      </p:sp>
      <p:sp>
        <p:nvSpPr>
          <p:cNvPr id="7" name="Espaço Reservado para Conteúdo 6"/>
          <p:cNvSpPr>
            <a:spLocks noGrp="1"/>
          </p:cNvSpPr>
          <p:nvPr>
            <p:ph idx="1"/>
          </p:nvPr>
        </p:nvSpPr>
        <p:spPr>
          <a:xfrm>
            <a:off x="2121017" y="1772816"/>
            <a:ext cx="4611223" cy="4824536"/>
          </a:xfrm>
        </p:spPr>
        <p:txBody>
          <a:bodyPr>
            <a:normAutofit lnSpcReduction="10000"/>
          </a:bodyPr>
          <a:lstStyle/>
          <a:p>
            <a:r>
              <a:rPr lang="pt-BR" dirty="0"/>
              <a:t>“Pensamentos obscuros, destrutivos, mal-intencionados, mantidos constantemente, fazem seu corpo adoecer, ou mesmo, repercutem em todo o seu cosmo orgânico.</a:t>
            </a:r>
          </a:p>
          <a:p>
            <a:r>
              <a:rPr lang="pt-BR" dirty="0"/>
              <a:t>[...] Moléstias aparentemente inexplicáveis são decorrências do grande acúmulo de vibrações negativas no transcorrer do tempo.”</a:t>
            </a:r>
          </a:p>
          <a:p>
            <a:pPr lvl="4"/>
            <a:r>
              <a:rPr lang="pt-BR" dirty="0"/>
              <a:t>(LOURDES CATHERINE. </a:t>
            </a:r>
            <a:r>
              <a:rPr lang="pt-BR" i="1" dirty="0"/>
              <a:t>Conviver e melhorar</a:t>
            </a:r>
            <a:r>
              <a:rPr lang="pt-BR" dirty="0"/>
              <a:t>, cap. 6.)</a:t>
            </a:r>
          </a:p>
        </p:txBody>
      </p:sp>
    </p:spTree>
    <p:extLst>
      <p:ext uri="{BB962C8B-B14F-4D97-AF65-F5344CB8AC3E}">
        <p14:creationId xmlns:p14="http://schemas.microsoft.com/office/powerpoint/2010/main" val="638140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542" y="1916832"/>
            <a:ext cx="3305175" cy="26384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dirty="0"/>
              <a:t>4º: higienize mente e coração</a:t>
            </a:r>
          </a:p>
        </p:txBody>
      </p:sp>
      <p:sp>
        <p:nvSpPr>
          <p:cNvPr id="3" name="Espaço Reservado para Conteúdo 2"/>
          <p:cNvSpPr>
            <a:spLocks noGrp="1"/>
          </p:cNvSpPr>
          <p:nvPr>
            <p:ph idx="1"/>
          </p:nvPr>
        </p:nvSpPr>
        <p:spPr>
          <a:xfrm>
            <a:off x="4716015" y="1772816"/>
            <a:ext cx="4176615" cy="4824536"/>
          </a:xfrm>
        </p:spPr>
        <p:txBody>
          <a:bodyPr/>
          <a:lstStyle/>
          <a:p>
            <a:r>
              <a:rPr lang="pt-BR" dirty="0"/>
              <a:t>“O êxito do pensamento positivo depende do trabalho positivo. [...]</a:t>
            </a:r>
          </a:p>
          <a:p>
            <a:r>
              <a:rPr lang="pt-BR" dirty="0"/>
              <a:t>À vista disso, cogitemos de sanear emoções, ideias, palavras, atitudes e atos, por mínimos que sejam.”</a:t>
            </a:r>
          </a:p>
          <a:p>
            <a:pPr lvl="4"/>
            <a:r>
              <a:rPr lang="pt-BR" dirty="0"/>
              <a:t>(ANDRÉ LUIZ. </a:t>
            </a:r>
            <a:r>
              <a:rPr lang="pt-BR" i="1" dirty="0"/>
              <a:t>Estude e Viva</a:t>
            </a:r>
            <a:r>
              <a:rPr lang="pt-BR" dirty="0"/>
              <a:t>, cap. “Em torno da obsessão”.)</a:t>
            </a:r>
          </a:p>
        </p:txBody>
      </p:sp>
    </p:spTree>
    <p:extLst>
      <p:ext uri="{BB962C8B-B14F-4D97-AF65-F5344CB8AC3E}">
        <p14:creationId xmlns:p14="http://schemas.microsoft.com/office/powerpoint/2010/main" val="4281462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5º: confie em Deus</a:t>
            </a:r>
          </a:p>
        </p:txBody>
      </p:sp>
      <p:sp>
        <p:nvSpPr>
          <p:cNvPr id="3" name="Espaço Reservado para Conteúdo 2"/>
          <p:cNvSpPr>
            <a:spLocks noGrp="1"/>
          </p:cNvSpPr>
          <p:nvPr>
            <p:ph idx="1"/>
          </p:nvPr>
        </p:nvSpPr>
        <p:spPr/>
        <p:txBody>
          <a:bodyPr/>
          <a:lstStyle/>
          <a:p>
            <a:r>
              <a:rPr lang="pt-BR" dirty="0"/>
              <a:t>“Confie nas forças divinas que regem sua vida. Se você quer uma </a:t>
            </a:r>
            <a:r>
              <a:rPr lang="pt-BR" dirty="0" err="1"/>
              <a:t>psicosfera</a:t>
            </a:r>
            <a:r>
              <a:rPr lang="pt-BR" dirty="0"/>
              <a:t> saudável, modifique suas atitudes íntimas; assim alcançará a cura definitiva.”</a:t>
            </a:r>
          </a:p>
          <a:p>
            <a:pPr lvl="4"/>
            <a:r>
              <a:rPr lang="pt-BR" dirty="0"/>
              <a:t>(LOURDES CATHERINE. </a:t>
            </a:r>
            <a:r>
              <a:rPr lang="pt-BR" i="1" dirty="0"/>
              <a:t>Conviver e melhorar</a:t>
            </a:r>
            <a:r>
              <a:rPr lang="pt-BR" dirty="0"/>
              <a:t>, cap. 6.)</a:t>
            </a:r>
          </a:p>
        </p:txBody>
      </p:sp>
      <p:pic>
        <p:nvPicPr>
          <p:cNvPr id="4" name="Imagem 3"/>
          <p:cNvPicPr>
            <a:picLocks noChangeAspect="1"/>
          </p:cNvPicPr>
          <p:nvPr/>
        </p:nvPicPr>
        <p:blipFill>
          <a:blip r:embed="rId3"/>
          <a:stretch>
            <a:fillRect/>
          </a:stretch>
        </p:blipFill>
        <p:spPr>
          <a:xfrm>
            <a:off x="2418683" y="3933056"/>
            <a:ext cx="6176282" cy="22177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1801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Mecha">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ech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ch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1054</TotalTime>
  <Words>1721</Words>
  <Application>Microsoft Macintosh PowerPoint</Application>
  <PresentationFormat>Apresentação na tela (4:3)</PresentationFormat>
  <Paragraphs>83</Paragraphs>
  <Slides>17</Slides>
  <Notes>14</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17</vt:i4>
      </vt:variant>
    </vt:vector>
  </HeadingPairs>
  <TitlesOfParts>
    <vt:vector size="23" baseType="lpstr">
      <vt:lpstr>Arial</vt:lpstr>
      <vt:lpstr>Calibri</vt:lpstr>
      <vt:lpstr>Century Gothic</vt:lpstr>
      <vt:lpstr>Dalek</vt:lpstr>
      <vt:lpstr>Wingdings 3</vt:lpstr>
      <vt:lpstr>Mecha</vt:lpstr>
      <vt:lpstr>O calcanhar de  Aquiles</vt:lpstr>
      <vt:lpstr>Situação problema</vt:lpstr>
      <vt:lpstr>Mitologia – Aquiles</vt:lpstr>
      <vt:lpstr>Mitologia – Aquiles</vt:lpstr>
      <vt:lpstr>O que representa  o “calcanhar de Aquiles” para nós?</vt:lpstr>
      <vt:lpstr>Primeira lição</vt:lpstr>
      <vt:lpstr>Qual a causa das doenças?</vt:lpstr>
      <vt:lpstr>Segunda lição</vt:lpstr>
      <vt:lpstr>Lei de assimilação e repulsão dos fluidos</vt:lpstr>
      <vt:lpstr>Qual o significado da dor?</vt:lpstr>
      <vt:lpstr>Qual o papel das enfermidades?</vt:lpstr>
      <vt:lpstr>O que fazer?!</vt:lpstr>
      <vt:lpstr>1º: investigue-se</vt:lpstr>
      <vt:lpstr>2º: aceite a dor como sua amiga</vt:lpstr>
      <vt:lpstr>3º: modifique pensamentos inferiores</vt:lpstr>
      <vt:lpstr>4º: higienize mente e coração</vt:lpstr>
      <vt:lpstr>5º: confie em Deus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dc:creator>
  <cp:lastModifiedBy>Adriano Alves</cp:lastModifiedBy>
  <cp:revision>76</cp:revision>
  <dcterms:created xsi:type="dcterms:W3CDTF">2013-11-20T18:36:22Z</dcterms:created>
  <dcterms:modified xsi:type="dcterms:W3CDTF">2019-01-06T22:59:41Z</dcterms:modified>
</cp:coreProperties>
</file>